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avi" ContentType="video/avi"/>
  <Default Extension="vml" ContentType="application/vnd.openxmlformats-officedocument.vmlDrawing"/>
  <Default Extension="m1v" ContentType="video/m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8"/>
  </p:notesMasterIdLst>
  <p:handoutMasterIdLst>
    <p:handoutMasterId r:id="rId29"/>
  </p:handoutMasterIdLst>
  <p:sldIdLst>
    <p:sldId id="256" r:id="rId2"/>
    <p:sldId id="714" r:id="rId3"/>
    <p:sldId id="739" r:id="rId4"/>
    <p:sldId id="740" r:id="rId5"/>
    <p:sldId id="743" r:id="rId6"/>
    <p:sldId id="744" r:id="rId7"/>
    <p:sldId id="745" r:id="rId8"/>
    <p:sldId id="757" r:id="rId9"/>
    <p:sldId id="748" r:id="rId10"/>
    <p:sldId id="749" r:id="rId11"/>
    <p:sldId id="750" r:id="rId12"/>
    <p:sldId id="758" r:id="rId13"/>
    <p:sldId id="752" r:id="rId14"/>
    <p:sldId id="753" r:id="rId15"/>
    <p:sldId id="760" r:id="rId16"/>
    <p:sldId id="761" r:id="rId17"/>
    <p:sldId id="762" r:id="rId18"/>
    <p:sldId id="763" r:id="rId19"/>
    <p:sldId id="764" r:id="rId20"/>
    <p:sldId id="765" r:id="rId21"/>
    <p:sldId id="754" r:id="rId22"/>
    <p:sldId id="759" r:id="rId23"/>
    <p:sldId id="768" r:id="rId24"/>
    <p:sldId id="770" r:id="rId25"/>
    <p:sldId id="771" r:id="rId26"/>
    <p:sldId id="772" r:id="rId27"/>
  </p:sldIdLst>
  <p:sldSz cx="9144000" cy="6858000" type="screen4x3"/>
  <p:notesSz cx="6796088" cy="992505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66"/>
    <a:srgbClr val="FF6699"/>
    <a:srgbClr val="CCCCFF"/>
    <a:srgbClr val="333399"/>
    <a:srgbClr val="EBEBFF"/>
    <a:srgbClr val="E1E1FF"/>
    <a:srgbClr val="6666FF"/>
    <a:srgbClr val="6600FF"/>
    <a:srgbClr val="FFCCFF"/>
    <a:srgbClr val="FFE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53" autoAdjust="0"/>
    <p:restoredTop sz="98440" autoAdjust="0"/>
  </p:normalViewPr>
  <p:slideViewPr>
    <p:cSldViewPr>
      <p:cViewPr>
        <p:scale>
          <a:sx n="66" d="100"/>
          <a:sy n="66" d="100"/>
        </p:scale>
        <p:origin x="-2922" y="-1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96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4" Type="http://schemas.openxmlformats.org/officeDocument/2006/relationships/image" Target="../media/image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45712" cy="496809"/>
          </a:xfrm>
          <a:prstGeom prst="rect">
            <a:avLst/>
          </a:prstGeom>
        </p:spPr>
        <p:txBody>
          <a:bodyPr vert="horz" lIns="91422" tIns="45711" rIns="91422" bIns="45711"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3848789" y="0"/>
            <a:ext cx="2945712" cy="496809"/>
          </a:xfrm>
          <a:prstGeom prst="rect">
            <a:avLst/>
          </a:prstGeom>
        </p:spPr>
        <p:txBody>
          <a:bodyPr vert="horz" lIns="91422" tIns="45711" rIns="91422" bIns="45711" rtlCol="0"/>
          <a:lstStyle>
            <a:lvl1pPr algn="r">
              <a:defRPr sz="1200"/>
            </a:lvl1pPr>
          </a:lstStyle>
          <a:p>
            <a:fld id="{A156D0B9-49AB-4D0F-A94F-070EA03461A1}" type="datetimeFigureOut">
              <a:rPr kumimoji="1" lang="ja-JP" altLang="en-US" smtClean="0"/>
              <a:pPr/>
              <a:t>2013/10/19</a:t>
            </a:fld>
            <a:endParaRPr kumimoji="1" lang="ja-JP" altLang="en-US"/>
          </a:p>
        </p:txBody>
      </p:sp>
      <p:sp>
        <p:nvSpPr>
          <p:cNvPr id="4" name="フッター プレースホルダ 3"/>
          <p:cNvSpPr>
            <a:spLocks noGrp="1"/>
          </p:cNvSpPr>
          <p:nvPr>
            <p:ph type="ftr" sz="quarter" idx="2"/>
          </p:nvPr>
        </p:nvSpPr>
        <p:spPr>
          <a:xfrm>
            <a:off x="0" y="9426655"/>
            <a:ext cx="2945712" cy="496808"/>
          </a:xfrm>
          <a:prstGeom prst="rect">
            <a:avLst/>
          </a:prstGeom>
        </p:spPr>
        <p:txBody>
          <a:bodyPr vert="horz" lIns="91422" tIns="45711" rIns="91422" bIns="45711"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3848789" y="9426655"/>
            <a:ext cx="2945712" cy="496808"/>
          </a:xfrm>
          <a:prstGeom prst="rect">
            <a:avLst/>
          </a:prstGeom>
        </p:spPr>
        <p:txBody>
          <a:bodyPr vert="horz" lIns="91422" tIns="45711" rIns="91422" bIns="45711" rtlCol="0" anchor="b"/>
          <a:lstStyle>
            <a:lvl1pPr algn="r">
              <a:defRPr sz="1200"/>
            </a:lvl1pPr>
          </a:lstStyle>
          <a:p>
            <a:fld id="{F126533A-7993-4BB4-BFD5-8125EDA0B348}" type="slidenum">
              <a:rPr kumimoji="1" lang="ja-JP" altLang="en-US" smtClean="0"/>
              <a:pPr/>
              <a:t>‹#›</a:t>
            </a:fld>
            <a:endParaRPr kumimoji="1" lang="ja-JP" altLang="en-US"/>
          </a:p>
        </p:txBody>
      </p:sp>
    </p:spTree>
    <p:extLst>
      <p:ext uri="{BB962C8B-B14F-4D97-AF65-F5344CB8AC3E}">
        <p14:creationId xmlns:p14="http://schemas.microsoft.com/office/powerpoint/2010/main" val="40069664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2" y="2"/>
            <a:ext cx="2944971" cy="496253"/>
          </a:xfrm>
          <a:prstGeom prst="rect">
            <a:avLst/>
          </a:prstGeom>
        </p:spPr>
        <p:txBody>
          <a:bodyPr vert="horz" lIns="91422" tIns="45712" rIns="91422" bIns="45712" rtlCol="0"/>
          <a:lstStyle>
            <a:lvl1pPr algn="l">
              <a:defRPr sz="1200"/>
            </a:lvl1pPr>
          </a:lstStyle>
          <a:p>
            <a:endParaRPr kumimoji="1" lang="ja-JP" altLang="en-US"/>
          </a:p>
        </p:txBody>
      </p:sp>
      <p:sp>
        <p:nvSpPr>
          <p:cNvPr id="3" name="日付プレースホルダ 2"/>
          <p:cNvSpPr>
            <a:spLocks noGrp="1"/>
          </p:cNvSpPr>
          <p:nvPr>
            <p:ph type="dt" idx="1"/>
          </p:nvPr>
        </p:nvSpPr>
        <p:spPr>
          <a:xfrm>
            <a:off x="3849546" y="2"/>
            <a:ext cx="2944971" cy="496253"/>
          </a:xfrm>
          <a:prstGeom prst="rect">
            <a:avLst/>
          </a:prstGeom>
        </p:spPr>
        <p:txBody>
          <a:bodyPr vert="horz" lIns="91422" tIns="45712" rIns="91422" bIns="45712" rtlCol="0"/>
          <a:lstStyle>
            <a:lvl1pPr algn="r">
              <a:defRPr sz="1200"/>
            </a:lvl1pPr>
          </a:lstStyle>
          <a:p>
            <a:fld id="{4B0E6E42-D676-44EC-97E4-8408039D9427}" type="datetimeFigureOut">
              <a:rPr kumimoji="1" lang="ja-JP" altLang="en-US" smtClean="0"/>
              <a:pPr/>
              <a:t>2013/10/19</a:t>
            </a:fld>
            <a:endParaRPr kumimoji="1" lang="ja-JP" altLang="en-US"/>
          </a:p>
        </p:txBody>
      </p:sp>
      <p:sp>
        <p:nvSpPr>
          <p:cNvPr id="4" name="スライド イメージ プレースホルダ 3"/>
          <p:cNvSpPr>
            <a:spLocks noGrp="1" noRot="1" noChangeAspect="1"/>
          </p:cNvSpPr>
          <p:nvPr>
            <p:ph type="sldImg" idx="2"/>
          </p:nvPr>
        </p:nvSpPr>
        <p:spPr>
          <a:xfrm>
            <a:off x="919163" y="744538"/>
            <a:ext cx="4959350" cy="3721100"/>
          </a:xfrm>
          <a:prstGeom prst="rect">
            <a:avLst/>
          </a:prstGeom>
          <a:noFill/>
          <a:ln w="12700">
            <a:solidFill>
              <a:prstClr val="black"/>
            </a:solidFill>
          </a:ln>
        </p:spPr>
        <p:txBody>
          <a:bodyPr vert="horz" lIns="91422" tIns="45712" rIns="91422" bIns="45712" rtlCol="0" anchor="ctr"/>
          <a:lstStyle/>
          <a:p>
            <a:endParaRPr lang="ja-JP" altLang="en-US"/>
          </a:p>
        </p:txBody>
      </p:sp>
      <p:sp>
        <p:nvSpPr>
          <p:cNvPr id="5" name="ノート プレースホルダ 4"/>
          <p:cNvSpPr>
            <a:spLocks noGrp="1"/>
          </p:cNvSpPr>
          <p:nvPr>
            <p:ph type="body" sz="quarter" idx="3"/>
          </p:nvPr>
        </p:nvSpPr>
        <p:spPr>
          <a:xfrm>
            <a:off x="679609" y="4714401"/>
            <a:ext cx="5436870" cy="4466273"/>
          </a:xfrm>
          <a:prstGeom prst="rect">
            <a:avLst/>
          </a:prstGeom>
        </p:spPr>
        <p:txBody>
          <a:bodyPr vert="horz" lIns="91422" tIns="45712" rIns="91422" bIns="45712"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2" y="9427075"/>
            <a:ext cx="2944971" cy="496253"/>
          </a:xfrm>
          <a:prstGeom prst="rect">
            <a:avLst/>
          </a:prstGeom>
        </p:spPr>
        <p:txBody>
          <a:bodyPr vert="horz" lIns="91422" tIns="45712" rIns="91422" bIns="45712"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49546" y="9427075"/>
            <a:ext cx="2944971" cy="496253"/>
          </a:xfrm>
          <a:prstGeom prst="rect">
            <a:avLst/>
          </a:prstGeom>
        </p:spPr>
        <p:txBody>
          <a:bodyPr vert="horz" lIns="91422" tIns="45712" rIns="91422" bIns="45712" rtlCol="0" anchor="b"/>
          <a:lstStyle>
            <a:lvl1pPr algn="r">
              <a:defRPr sz="1200"/>
            </a:lvl1pPr>
          </a:lstStyle>
          <a:p>
            <a:fld id="{3FDAC45A-4B8E-4995-9079-0098CF05C45F}" type="slidenum">
              <a:rPr kumimoji="1" lang="ja-JP" altLang="en-US" smtClean="0"/>
              <a:pPr/>
              <a:t>‹#›</a:t>
            </a:fld>
            <a:endParaRPr kumimoji="1" lang="ja-JP" altLang="en-US"/>
          </a:p>
        </p:txBody>
      </p:sp>
    </p:spTree>
    <p:extLst>
      <p:ext uri="{BB962C8B-B14F-4D97-AF65-F5344CB8AC3E}">
        <p14:creationId xmlns:p14="http://schemas.microsoft.com/office/powerpoint/2010/main" val="140137334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3FDAC45A-4B8E-4995-9079-0098CF05C45F}" type="slidenum">
              <a:rPr kumimoji="1" lang="ja-JP" altLang="en-US" smtClean="0"/>
              <a:pPr/>
              <a:t>1</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3FDAC45A-4B8E-4995-9079-0098CF05C45F}" type="slidenum">
              <a:rPr kumimoji="1" lang="ja-JP" altLang="en-US" smtClean="0"/>
              <a:pPr/>
              <a:t>2</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3FDAC45A-4B8E-4995-9079-0098CF05C45F}" type="slidenum">
              <a:rPr kumimoji="1" lang="ja-JP" altLang="en-US" smtClean="0"/>
              <a:pPr/>
              <a:t>3</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3FDAC45A-4B8E-4995-9079-0098CF05C45F}" type="slidenum">
              <a:rPr kumimoji="1" lang="ja-JP" altLang="en-US" smtClean="0"/>
              <a:pPr/>
              <a:t>4</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3FDAC45A-4B8E-4995-9079-0098CF05C45F}" type="slidenum">
              <a:rPr kumimoji="1" lang="ja-JP" altLang="en-US" smtClean="0"/>
              <a:pPr/>
              <a:t>5</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3FDAC45A-4B8E-4995-9079-0098CF05C45F}" type="slidenum">
              <a:rPr kumimoji="1" lang="ja-JP" altLang="en-US" smtClean="0"/>
              <a:pPr/>
              <a:t>6</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 3"/>
          <p:cNvSpPr>
            <a:spLocks noGrp="1"/>
          </p:cNvSpPr>
          <p:nvPr>
            <p:ph type="sldNum" sz="quarter" idx="10"/>
          </p:nvPr>
        </p:nvSpPr>
        <p:spPr/>
        <p:txBody>
          <a:bodyPr/>
          <a:lstStyle/>
          <a:p>
            <a:fld id="{3FDAC45A-4B8E-4995-9079-0098CF05C45F}" type="slidenum">
              <a:rPr kumimoji="1" lang="ja-JP" altLang="en-US" smtClean="0"/>
              <a:pPr/>
              <a:t>21</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Ref idx="1001">
        <a:schemeClr val="bg1"/>
      </p:bgRef>
    </p:bg>
    <p:spTree>
      <p:nvGrpSpPr>
        <p:cNvPr id="1" name=""/>
        <p:cNvGrpSpPr/>
        <p:nvPr/>
      </p:nvGrpSpPr>
      <p:grpSpPr>
        <a:xfrm>
          <a:off x="0" y="0"/>
          <a:ext cx="0" cy="0"/>
          <a:chOff x="0" y="0"/>
          <a:chExt cx="0" cy="0"/>
        </a:xfrm>
      </p:grpSpPr>
      <p:sp>
        <p:nvSpPr>
          <p:cNvPr id="8" name="タイトル 7"/>
          <p:cNvSpPr>
            <a:spLocks noGrp="1"/>
          </p:cNvSpPr>
          <p:nvPr>
            <p:ph type="ctrTitle"/>
          </p:nvPr>
        </p:nvSpPr>
        <p:spPr>
          <a:xfrm>
            <a:off x="2286000" y="3124200"/>
            <a:ext cx="6172200" cy="1894362"/>
          </a:xfrm>
        </p:spPr>
        <p:txBody>
          <a:bodyPr/>
          <a:lstStyle>
            <a:lvl1pPr>
              <a:defRPr b="1"/>
            </a:lvl1pPr>
          </a:lstStyle>
          <a:p>
            <a:r>
              <a:rPr kumimoji="0" lang="ja-JP" altLang="en-US" smtClean="0"/>
              <a:t>マスタ タイトルの書式設定</a:t>
            </a:r>
            <a:endParaRPr kumimoji="0" lang="en-US"/>
          </a:p>
        </p:txBody>
      </p:sp>
      <p:sp>
        <p:nvSpPr>
          <p:cNvPr id="9" name="サブタイトル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 サブタイトルの書式設定</a:t>
            </a:r>
            <a:endParaRPr kumimoji="0" lang="en-US"/>
          </a:p>
        </p:txBody>
      </p:sp>
      <p:sp>
        <p:nvSpPr>
          <p:cNvPr id="28" name="日付プレースホルダ 27"/>
          <p:cNvSpPr>
            <a:spLocks noGrp="1"/>
          </p:cNvSpPr>
          <p:nvPr>
            <p:ph type="dt" sz="half" idx="10"/>
          </p:nvPr>
        </p:nvSpPr>
        <p:spPr bwMode="auto">
          <a:xfrm rot="5400000">
            <a:off x="7764621" y="1174097"/>
            <a:ext cx="2286000" cy="381000"/>
          </a:xfrm>
        </p:spPr>
        <p:txBody>
          <a:bodyPr/>
          <a:lstStyle/>
          <a:p>
            <a:fld id="{00781114-EFAB-4967-94D6-9CF56D78A23B}" type="datetime1">
              <a:rPr kumimoji="1" lang="ja-JP" altLang="en-US" smtClean="0"/>
              <a:pPr/>
              <a:t>2013/10/19</a:t>
            </a:fld>
            <a:endParaRPr kumimoji="1" lang="ja-JP" altLang="en-US"/>
          </a:p>
        </p:txBody>
      </p:sp>
      <p:sp>
        <p:nvSpPr>
          <p:cNvPr id="17" name="フッター プレースホルダ 16"/>
          <p:cNvSpPr>
            <a:spLocks noGrp="1"/>
          </p:cNvSpPr>
          <p:nvPr>
            <p:ph type="ftr" sz="quarter" idx="11"/>
          </p:nvPr>
        </p:nvSpPr>
        <p:spPr bwMode="auto">
          <a:xfrm rot="5400000">
            <a:off x="7077269" y="4181669"/>
            <a:ext cx="3657600" cy="384048"/>
          </a:xfrm>
        </p:spPr>
        <p:txBody>
          <a:bodyPr/>
          <a:lstStyle/>
          <a:p>
            <a:endParaRPr kumimoji="1" lang="ja-JP" altLang="en-US"/>
          </a:p>
        </p:txBody>
      </p:sp>
      <p:sp>
        <p:nvSpPr>
          <p:cNvPr id="10" name="正方形/長方形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正方形/長方形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正方形/長方形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正方形/長方形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直線コネクタ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直線コネクタ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直線コネクタ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直線コネクタ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直線コネクタ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直線コネクタ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正方形/長方形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円/楕円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円/楕円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円/楕円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円/楕円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円/楕円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スライド番号プレースホルダ 28"/>
          <p:cNvSpPr>
            <a:spLocks noGrp="1"/>
          </p:cNvSpPr>
          <p:nvPr>
            <p:ph type="sldNum" sz="quarter" idx="12"/>
          </p:nvPr>
        </p:nvSpPr>
        <p:spPr bwMode="auto">
          <a:xfrm>
            <a:off x="1325544" y="4928702"/>
            <a:ext cx="609600" cy="517524"/>
          </a:xfrm>
        </p:spPr>
        <p:txBody>
          <a:bodyPr/>
          <a:lstStyle/>
          <a:p>
            <a:fld id="{D2D8002D-B5B0-4BAC-B1F6-782DDCCE6D9C}" type="slidenum">
              <a:rPr kumimoji="1" lang="ja-JP" altLang="en-US" smtClean="0"/>
              <a:pPr/>
              <a:t>‹#›</a:t>
            </a:fld>
            <a:endParaRPr kumimoji="1" lang="ja-JP"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22093815-2D9B-4F75-BDBD-E0CC75044A70}" type="datetime1">
              <a:rPr kumimoji="1" lang="ja-JP" altLang="en-US" smtClean="0"/>
              <a:pPr/>
              <a:t>2013/10/19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1676400" cy="5851525"/>
          </a:xfrm>
        </p:spPr>
        <p:txBody>
          <a:bodyPr vert="eaVer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2ABAEF1A-21D5-4480-974E-23B2F2DEA678}" type="datetime1">
              <a:rPr kumimoji="1" lang="ja-JP" altLang="en-US" smtClean="0"/>
              <a:pPr/>
              <a:t>2013/10/19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cap="small" baseline="0"/>
            </a:lvl1pPr>
          </a:lstStyle>
          <a:p>
            <a:r>
              <a:rPr kumimoji="0" lang="ja-JP" altLang="en-US" dirty="0" smtClean="0"/>
              <a:t>マスタ タイトルの書式設定</a:t>
            </a:r>
            <a:endParaRPr kumimoji="0" lang="en-US" dirty="0"/>
          </a:p>
        </p:txBody>
      </p:sp>
      <p:sp>
        <p:nvSpPr>
          <p:cNvPr id="8" name="コンテンツ プレースホルダ 7"/>
          <p:cNvSpPr>
            <a:spLocks noGrp="1"/>
          </p:cNvSpPr>
          <p:nvPr>
            <p:ph sz="quarter" idx="1"/>
          </p:nvPr>
        </p:nvSpPr>
        <p:spPr>
          <a:xfrm>
            <a:off x="457200" y="1052736"/>
            <a:ext cx="7467600" cy="5421216"/>
          </a:xfrm>
        </p:spPr>
        <p:txBody>
          <a:bodyPr/>
          <a:lstStyle/>
          <a:p>
            <a:pPr lvl="0" eaLnBrk="1" latinLnBrk="0" hangingPunct="1"/>
            <a:r>
              <a:rPr lang="ja-JP" altLang="en-US" dirty="0" smtClean="0"/>
              <a:t>マスタ テキストの書式設定</a:t>
            </a:r>
          </a:p>
          <a:p>
            <a:pPr lvl="1" eaLnBrk="1" latinLnBrk="0" hangingPunct="1"/>
            <a:r>
              <a:rPr lang="ja-JP" altLang="en-US" dirty="0" smtClean="0"/>
              <a:t>第 </a:t>
            </a:r>
            <a:r>
              <a:rPr lang="en-US" altLang="ja-JP" dirty="0" smtClean="0"/>
              <a:t>2 </a:t>
            </a:r>
            <a:r>
              <a:rPr lang="ja-JP" altLang="en-US" dirty="0" smtClean="0"/>
              <a:t>レベル</a:t>
            </a:r>
          </a:p>
          <a:p>
            <a:pPr lvl="2" eaLnBrk="1" latinLnBrk="0" hangingPunct="1"/>
            <a:r>
              <a:rPr lang="ja-JP" altLang="en-US" dirty="0" smtClean="0"/>
              <a:t>第 </a:t>
            </a:r>
            <a:r>
              <a:rPr lang="en-US" altLang="ja-JP" dirty="0" smtClean="0"/>
              <a:t>3 </a:t>
            </a:r>
            <a:r>
              <a:rPr lang="ja-JP" altLang="en-US" dirty="0" smtClean="0"/>
              <a:t>レベル</a:t>
            </a:r>
          </a:p>
          <a:p>
            <a:pPr lvl="3" eaLnBrk="1" latinLnBrk="0" hangingPunct="1"/>
            <a:r>
              <a:rPr lang="ja-JP" altLang="en-US" dirty="0" smtClean="0"/>
              <a:t>第 </a:t>
            </a:r>
            <a:r>
              <a:rPr lang="en-US" altLang="ja-JP" dirty="0" smtClean="0"/>
              <a:t>4 </a:t>
            </a:r>
            <a:r>
              <a:rPr lang="ja-JP" altLang="en-US" dirty="0" smtClean="0"/>
              <a:t>レベル</a:t>
            </a:r>
          </a:p>
          <a:p>
            <a:pPr lvl="4" eaLnBrk="1" latinLnBrk="0" hangingPunct="1"/>
            <a:r>
              <a:rPr lang="ja-JP" altLang="en-US" dirty="0" smtClean="0"/>
              <a:t>第 </a:t>
            </a:r>
            <a:r>
              <a:rPr lang="en-US" altLang="ja-JP" dirty="0" smtClean="0"/>
              <a:t>5 </a:t>
            </a:r>
            <a:r>
              <a:rPr lang="ja-JP" altLang="en-US" dirty="0" smtClean="0"/>
              <a:t>レベル</a:t>
            </a:r>
            <a:endParaRPr kumimoji="0" lang="en-US" dirty="0"/>
          </a:p>
        </p:txBody>
      </p:sp>
      <p:sp>
        <p:nvSpPr>
          <p:cNvPr id="7" name="日付プレースホルダ 6"/>
          <p:cNvSpPr>
            <a:spLocks noGrp="1"/>
          </p:cNvSpPr>
          <p:nvPr>
            <p:ph type="dt" sz="half" idx="14"/>
          </p:nvPr>
        </p:nvSpPr>
        <p:spPr/>
        <p:txBody>
          <a:bodyPr rtlCol="0"/>
          <a:lstStyle/>
          <a:p>
            <a:fld id="{D1F51B36-37D3-42AB-8EF4-3652397CF613}" type="datetime1">
              <a:rPr kumimoji="1" lang="ja-JP" altLang="en-US" smtClean="0"/>
              <a:pPr/>
              <a:t>2013/10/19</a:t>
            </a:fld>
            <a:endParaRPr kumimoji="1" lang="ja-JP" altLang="en-US"/>
          </a:p>
        </p:txBody>
      </p:sp>
      <p:sp>
        <p:nvSpPr>
          <p:cNvPr id="9" name="スライド番号プレースホルダ 8"/>
          <p:cNvSpPr>
            <a:spLocks noGrp="1"/>
          </p:cNvSpPr>
          <p:nvPr>
            <p:ph type="sldNum" sz="quarter" idx="15"/>
          </p:nvPr>
        </p:nvSpPr>
        <p:spPr>
          <a:xfrm>
            <a:off x="-36512" y="6305386"/>
            <a:ext cx="609600" cy="521208"/>
          </a:xfrm>
        </p:spPr>
        <p:txBody>
          <a:bodyPr rtlCol="0"/>
          <a:lstStyle/>
          <a:p>
            <a:fld id="{D2D8002D-B5B0-4BAC-B1F6-782DDCCE6D9C}" type="slidenum">
              <a:rPr kumimoji="1" lang="ja-JP" altLang="en-US" smtClean="0"/>
              <a:pPr/>
              <a:t>‹#›</a:t>
            </a:fld>
            <a:endParaRPr kumimoji="1" lang="ja-JP" altLang="en-US"/>
          </a:p>
        </p:txBody>
      </p:sp>
      <p:sp>
        <p:nvSpPr>
          <p:cNvPr id="10" name="フッター プレースホルダ 9"/>
          <p:cNvSpPr>
            <a:spLocks noGrp="1"/>
          </p:cNvSpPr>
          <p:nvPr>
            <p:ph type="ftr" sz="quarter" idx="16"/>
          </p:nvPr>
        </p:nvSpPr>
        <p:spPr/>
        <p:txBody>
          <a:bodyPr rtlCol="0"/>
          <a:lstStyle/>
          <a:p>
            <a:endParaRPr kumimoji="1" lang="ja-JP"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2286000" y="2895600"/>
            <a:ext cx="6172200" cy="2053590"/>
          </a:xfrm>
        </p:spPr>
        <p:txBody>
          <a:bodyPr/>
          <a:lstStyle>
            <a:lvl1pPr algn="l">
              <a:buNone/>
              <a:defRPr sz="3000" b="1" cap="small" baseline="0"/>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 テキストの書式設定</a:t>
            </a:r>
          </a:p>
        </p:txBody>
      </p:sp>
      <p:sp>
        <p:nvSpPr>
          <p:cNvPr id="4" name="日付プレースホルダ 3"/>
          <p:cNvSpPr>
            <a:spLocks noGrp="1"/>
          </p:cNvSpPr>
          <p:nvPr>
            <p:ph type="dt" sz="half" idx="10"/>
          </p:nvPr>
        </p:nvSpPr>
        <p:spPr bwMode="auto">
          <a:xfrm rot="5400000">
            <a:off x="7763256" y="1170432"/>
            <a:ext cx="2286000" cy="381000"/>
          </a:xfrm>
        </p:spPr>
        <p:txBody>
          <a:bodyPr/>
          <a:lstStyle/>
          <a:p>
            <a:fld id="{09198C8D-D836-4992-94B2-347E25D70116}" type="datetime1">
              <a:rPr kumimoji="1" lang="ja-JP" altLang="en-US" smtClean="0"/>
              <a:pPr/>
              <a:t>2013/10/19</a:t>
            </a:fld>
            <a:endParaRPr kumimoji="1" lang="ja-JP" altLang="en-US"/>
          </a:p>
        </p:txBody>
      </p:sp>
      <p:sp>
        <p:nvSpPr>
          <p:cNvPr id="5" name="フッター プレースホルダ 4"/>
          <p:cNvSpPr>
            <a:spLocks noGrp="1"/>
          </p:cNvSpPr>
          <p:nvPr>
            <p:ph type="ftr" sz="quarter" idx="11"/>
          </p:nvPr>
        </p:nvSpPr>
        <p:spPr bwMode="auto">
          <a:xfrm rot="5400000">
            <a:off x="7077456" y="4178808"/>
            <a:ext cx="3657600" cy="384048"/>
          </a:xfrm>
        </p:spPr>
        <p:txBody>
          <a:bodyPr/>
          <a:lstStyle/>
          <a:p>
            <a:endParaRPr kumimoji="1" lang="ja-JP" altLang="en-US"/>
          </a:p>
        </p:txBody>
      </p:sp>
      <p:sp>
        <p:nvSpPr>
          <p:cNvPr id="9" name="正方形/長方形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正方形/長方形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正方形/長方形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直線コネクタ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直線コネクタ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直線コネクタ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直線コネクタ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直線コネクタ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正方形/長方形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円/楕円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円/楕円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円/楕円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円/楕円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円/楕円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直線コネクタ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スライド番号プレースホルダ 5"/>
          <p:cNvSpPr>
            <a:spLocks noGrp="1"/>
          </p:cNvSpPr>
          <p:nvPr>
            <p:ph type="sldNum" sz="quarter" idx="12"/>
          </p:nvPr>
        </p:nvSpPr>
        <p:spPr bwMode="auto">
          <a:xfrm>
            <a:off x="1340616" y="4928702"/>
            <a:ext cx="609600" cy="517524"/>
          </a:xfrm>
        </p:spPr>
        <p:txBody>
          <a:bodyPr/>
          <a:lstStyle/>
          <a:p>
            <a:fld id="{D2D8002D-B5B0-4BAC-B1F6-782DDCCE6D9C}" type="slidenum">
              <a:rPr kumimoji="1" lang="ja-JP" altLang="en-US" smtClean="0"/>
              <a:pPr/>
              <a:t>‹#›</a:t>
            </a:fld>
            <a:endParaRPr kumimoji="1" lang="ja-JP"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5" name="日付プレースホルダ 4"/>
          <p:cNvSpPr>
            <a:spLocks noGrp="1"/>
          </p:cNvSpPr>
          <p:nvPr>
            <p:ph type="dt" sz="half" idx="10"/>
          </p:nvPr>
        </p:nvSpPr>
        <p:spPr/>
        <p:txBody>
          <a:bodyPr/>
          <a:lstStyle/>
          <a:p>
            <a:fld id="{36103751-9422-434B-A97F-AAD8B2E6AF4B}" type="datetime1">
              <a:rPr kumimoji="1" lang="ja-JP" altLang="en-US" smtClean="0"/>
              <a:pPr/>
              <a:t>2013/10/19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
        <p:nvSpPr>
          <p:cNvPr id="9" name="コンテンツ プレースホルダ 8"/>
          <p:cNvSpPr>
            <a:spLocks noGrp="1"/>
          </p:cNvSpPr>
          <p:nvPr>
            <p:ph sz="quarter" idx="1"/>
          </p:nvPr>
        </p:nvSpPr>
        <p:spPr>
          <a:xfrm>
            <a:off x="457200" y="1600200"/>
            <a:ext cx="3657600" cy="457200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1" name="コンテンツ プレースホルダ 10"/>
          <p:cNvSpPr>
            <a:spLocks noGrp="1"/>
          </p:cNvSpPr>
          <p:nvPr>
            <p:ph sz="quarter" idx="2"/>
          </p:nvPr>
        </p:nvSpPr>
        <p:spPr>
          <a:xfrm>
            <a:off x="4270248" y="1600200"/>
            <a:ext cx="3657600" cy="457200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7543800" cy="1143000"/>
          </a:xfrm>
        </p:spPr>
        <p:txBody>
          <a:bodyPr anchor="b"/>
          <a:lstStyle>
            <a:lvl1pPr>
              <a:defRPr/>
            </a:lvl1pPr>
          </a:lstStyle>
          <a:p>
            <a:r>
              <a:rPr kumimoji="0" lang="ja-JP" altLang="en-US" smtClean="0"/>
              <a:t>マスタ タイトルの書式設定</a:t>
            </a:r>
            <a:endParaRPr kumimoji="0" lang="en-US"/>
          </a:p>
        </p:txBody>
      </p:sp>
      <p:sp>
        <p:nvSpPr>
          <p:cNvPr id="7" name="日付プレースホルダ 6"/>
          <p:cNvSpPr>
            <a:spLocks noGrp="1"/>
          </p:cNvSpPr>
          <p:nvPr>
            <p:ph type="dt" sz="half" idx="10"/>
          </p:nvPr>
        </p:nvSpPr>
        <p:spPr/>
        <p:txBody>
          <a:bodyPr/>
          <a:lstStyle/>
          <a:p>
            <a:fld id="{FDA07D71-7848-409E-A763-4EBF2EFC2CD8}" type="datetime1">
              <a:rPr kumimoji="1" lang="ja-JP" altLang="en-US" smtClean="0"/>
              <a:pPr/>
              <a:t>2013/10/19</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
        <p:nvSpPr>
          <p:cNvPr id="11" name="コンテンツ プレースホルダ 10"/>
          <p:cNvSpPr>
            <a:spLocks noGrp="1"/>
          </p:cNvSpPr>
          <p:nvPr>
            <p:ph sz="quarter" idx="2"/>
          </p:nvPr>
        </p:nvSpPr>
        <p:spPr>
          <a:xfrm>
            <a:off x="457200" y="2362200"/>
            <a:ext cx="3657600" cy="388620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 12"/>
          <p:cNvSpPr>
            <a:spLocks noGrp="1"/>
          </p:cNvSpPr>
          <p:nvPr>
            <p:ph sz="quarter" idx="4"/>
          </p:nvPr>
        </p:nvSpPr>
        <p:spPr>
          <a:xfrm>
            <a:off x="4371975" y="2362200"/>
            <a:ext cx="3657600" cy="388620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2" name="テキスト プレースホルダ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ja-JP" altLang="en-US" smtClean="0"/>
              <a:t>マスタ テキストの書式設定</a:t>
            </a:r>
          </a:p>
        </p:txBody>
      </p:sp>
      <p:sp>
        <p:nvSpPr>
          <p:cNvPr id="14" name="テキスト プレースホルダ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ja-JP" altLang="en-US" smtClean="0"/>
              <a:t>マスタ テキストの書式設定</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6" name="日付プレースホルダ 5"/>
          <p:cNvSpPr>
            <a:spLocks noGrp="1"/>
          </p:cNvSpPr>
          <p:nvPr>
            <p:ph type="dt" sz="half" idx="10"/>
          </p:nvPr>
        </p:nvSpPr>
        <p:spPr/>
        <p:txBody>
          <a:bodyPr rtlCol="0"/>
          <a:lstStyle/>
          <a:p>
            <a:fld id="{574908E1-949E-4875-9C04-9CF9355C27FD}" type="datetime1">
              <a:rPr kumimoji="1" lang="ja-JP" altLang="en-US" smtClean="0"/>
              <a:pPr/>
              <a:t>2013/10/19</a:t>
            </a:fld>
            <a:endParaRPr kumimoji="1" lang="ja-JP" altLang="en-US"/>
          </a:p>
        </p:txBody>
      </p:sp>
      <p:sp>
        <p:nvSpPr>
          <p:cNvPr id="7" name="スライド番号プレースホルダ 6"/>
          <p:cNvSpPr>
            <a:spLocks noGrp="1"/>
          </p:cNvSpPr>
          <p:nvPr>
            <p:ph type="sldNum" sz="quarter" idx="11"/>
          </p:nvPr>
        </p:nvSpPr>
        <p:spPr/>
        <p:txBody>
          <a:bodyPr rtlCol="0"/>
          <a:lstStyle/>
          <a:p>
            <a:fld id="{D2D8002D-B5B0-4BAC-B1F6-782DDCCE6D9C}" type="slidenum">
              <a:rPr kumimoji="1" lang="ja-JP" altLang="en-US" smtClean="0"/>
              <a:pPr/>
              <a:t>‹#›</a:t>
            </a:fld>
            <a:endParaRPr kumimoji="1" lang="ja-JP" altLang="en-US"/>
          </a:p>
        </p:txBody>
      </p:sp>
      <p:sp>
        <p:nvSpPr>
          <p:cNvPr id="8" name="フッター プレースホルダ 7"/>
          <p:cNvSpPr>
            <a:spLocks noGrp="1"/>
          </p:cNvSpPr>
          <p:nvPr>
            <p:ph type="ftr" sz="quarter" idx="12"/>
          </p:nvPr>
        </p:nvSpPr>
        <p:spPr/>
        <p:txBody>
          <a:bodyPr rtlCol="0"/>
          <a:lstStyle/>
          <a:p>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F023785-E75E-4FAC-A16C-91CA9E2324BF}" type="datetime1">
              <a:rPr kumimoji="1" lang="ja-JP" altLang="en-US" smtClean="0"/>
              <a:pPr/>
              <a:t>2013/10/19</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bg>
      <p:bgRef idx="1001">
        <a:schemeClr val="bg1"/>
      </p:bgRef>
    </p:bg>
    <p:spTree>
      <p:nvGrpSpPr>
        <p:cNvPr id="1" name=""/>
        <p:cNvGrpSpPr/>
        <p:nvPr/>
      </p:nvGrpSpPr>
      <p:grpSpPr>
        <a:xfrm>
          <a:off x="0" y="0"/>
          <a:ext cx="0" cy="0"/>
          <a:chOff x="0" y="0"/>
          <a:chExt cx="0" cy="0"/>
        </a:xfrm>
      </p:grpSpPr>
      <p:sp>
        <p:nvSpPr>
          <p:cNvPr id="10" name="直線コネクタ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タイトル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 テキストの書式設定</a:t>
            </a:r>
          </a:p>
        </p:txBody>
      </p:sp>
      <p:sp>
        <p:nvSpPr>
          <p:cNvPr id="8" name="直線コネクタ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直線コネクタ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直線コネクタ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正方形/長方形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直線コネクタ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円/楕円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コンテンツ プレースホルダ 17"/>
          <p:cNvSpPr>
            <a:spLocks noGrp="1"/>
          </p:cNvSpPr>
          <p:nvPr>
            <p:ph sz="quarter" idx="1"/>
          </p:nvPr>
        </p:nvSpPr>
        <p:spPr>
          <a:xfrm>
            <a:off x="304800" y="274320"/>
            <a:ext cx="5638800" cy="6327648"/>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21" name="日付プレースホルダ 20"/>
          <p:cNvSpPr>
            <a:spLocks noGrp="1"/>
          </p:cNvSpPr>
          <p:nvPr>
            <p:ph type="dt" sz="half" idx="14"/>
          </p:nvPr>
        </p:nvSpPr>
        <p:spPr/>
        <p:txBody>
          <a:bodyPr rtlCol="0"/>
          <a:lstStyle/>
          <a:p>
            <a:fld id="{EAA637A4-A0C0-423E-B15A-905EA91B0130}" type="datetime1">
              <a:rPr kumimoji="1" lang="ja-JP" altLang="en-US" smtClean="0"/>
              <a:pPr/>
              <a:t>2013/10/19</a:t>
            </a:fld>
            <a:endParaRPr kumimoji="1" lang="ja-JP" altLang="en-US"/>
          </a:p>
        </p:txBody>
      </p:sp>
      <p:sp>
        <p:nvSpPr>
          <p:cNvPr id="22" name="スライド番号プレースホルダ 21"/>
          <p:cNvSpPr>
            <a:spLocks noGrp="1"/>
          </p:cNvSpPr>
          <p:nvPr>
            <p:ph type="sldNum" sz="quarter" idx="15"/>
          </p:nvPr>
        </p:nvSpPr>
        <p:spPr/>
        <p:txBody>
          <a:bodyPr rtlCol="0"/>
          <a:lstStyle/>
          <a:p>
            <a:fld id="{D2D8002D-B5B0-4BAC-B1F6-782DDCCE6D9C}" type="slidenum">
              <a:rPr kumimoji="1" lang="ja-JP" altLang="en-US" smtClean="0"/>
              <a:pPr/>
              <a:t>‹#›</a:t>
            </a:fld>
            <a:endParaRPr kumimoji="1" lang="ja-JP" altLang="en-US"/>
          </a:p>
        </p:txBody>
      </p:sp>
      <p:sp>
        <p:nvSpPr>
          <p:cNvPr id="23" name="フッター プレースホルダ 22"/>
          <p:cNvSpPr>
            <a:spLocks noGrp="1"/>
          </p:cNvSpPr>
          <p:nvPr>
            <p:ph type="ftr" sz="quarter" idx="16"/>
          </p:nvPr>
        </p:nvSpPr>
        <p:spPr/>
        <p:txBody>
          <a:bodyPr rtlCol="0"/>
          <a:lstStyle/>
          <a:p>
            <a:endParaRPr kumimoji="1" lang="ja-JP"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直線コネクタ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円/楕円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タイトル 1"/>
          <p:cNvSpPr>
            <a:spLocks noGrp="1"/>
          </p:cNvSpPr>
          <p:nvPr>
            <p:ph type="title"/>
          </p:nvPr>
        </p:nvSpPr>
        <p:spPr>
          <a:xfrm rot="5400000">
            <a:off x="3350133" y="3200400"/>
            <a:ext cx="6309360" cy="457200"/>
          </a:xfrm>
        </p:spPr>
        <p:txBody>
          <a:bodyPr anchor="b"/>
          <a:lstStyle>
            <a:lvl1pPr algn="l">
              <a:buNone/>
              <a:defRPr sz="2000" b="1"/>
            </a:lvl1pPr>
          </a:lstStyle>
          <a:p>
            <a:r>
              <a:rPr kumimoji="0" lang="ja-JP" altLang="en-US" smtClean="0"/>
              <a:t>マスタ タイトルの書式設定</a:t>
            </a:r>
            <a:endParaRPr kumimoji="0" lang="en-US"/>
          </a:p>
        </p:txBody>
      </p:sp>
      <p:sp>
        <p:nvSpPr>
          <p:cNvPr id="3" name="図プレースホルダ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ja-JP" altLang="en-US" smtClean="0"/>
              <a:t>アイコンをクリックして図を追加</a:t>
            </a:r>
            <a:endParaRPr kumimoji="0" lang="en-US" dirty="0"/>
          </a:p>
        </p:txBody>
      </p:sp>
      <p:sp>
        <p:nvSpPr>
          <p:cNvPr id="4" name="テキスト プレースホルダ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ja-JP" altLang="en-US" smtClean="0"/>
              <a:t>マスタ テキストの書式設定</a:t>
            </a:r>
          </a:p>
        </p:txBody>
      </p:sp>
      <p:sp>
        <p:nvSpPr>
          <p:cNvPr id="10" name="直線コネクタ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正方形/長方形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直線コネクタ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直線コネクタ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直線コネクタ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日付プレースホルダ 16"/>
          <p:cNvSpPr>
            <a:spLocks noGrp="1"/>
          </p:cNvSpPr>
          <p:nvPr>
            <p:ph type="dt" sz="half" idx="10"/>
          </p:nvPr>
        </p:nvSpPr>
        <p:spPr/>
        <p:txBody>
          <a:bodyPr rtlCol="0"/>
          <a:lstStyle/>
          <a:p>
            <a:fld id="{9AB8942E-182B-4744-90B0-F960598DAF19}" type="datetime1">
              <a:rPr kumimoji="1" lang="ja-JP" altLang="en-US" smtClean="0"/>
              <a:pPr/>
              <a:t>2013/10/19</a:t>
            </a:fld>
            <a:endParaRPr kumimoji="1" lang="ja-JP" altLang="en-US"/>
          </a:p>
        </p:txBody>
      </p:sp>
      <p:sp>
        <p:nvSpPr>
          <p:cNvPr id="18" name="スライド番号プレースホルダ 17"/>
          <p:cNvSpPr>
            <a:spLocks noGrp="1"/>
          </p:cNvSpPr>
          <p:nvPr>
            <p:ph type="sldNum" sz="quarter" idx="11"/>
          </p:nvPr>
        </p:nvSpPr>
        <p:spPr/>
        <p:txBody>
          <a:bodyPr rtlCol="0"/>
          <a:lstStyle/>
          <a:p>
            <a:fld id="{D2D8002D-B5B0-4BAC-B1F6-782DDCCE6D9C}" type="slidenum">
              <a:rPr kumimoji="1" lang="ja-JP" altLang="en-US" smtClean="0"/>
              <a:pPr/>
              <a:t>‹#›</a:t>
            </a:fld>
            <a:endParaRPr kumimoji="1" lang="ja-JP" altLang="en-US"/>
          </a:p>
        </p:txBody>
      </p:sp>
      <p:sp>
        <p:nvSpPr>
          <p:cNvPr id="21" name="フッター プレースホルダ 20"/>
          <p:cNvSpPr>
            <a:spLocks noGrp="1"/>
          </p:cNvSpPr>
          <p:nvPr>
            <p:ph type="ftr" sz="quarter" idx="12"/>
          </p:nvPr>
        </p:nvSpPr>
        <p:spPr/>
        <p:txBody>
          <a:bodyPr rtlCol="0"/>
          <a:lstStyle/>
          <a:p>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直線コネクタ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タイトル プレースホルダ 21"/>
          <p:cNvSpPr>
            <a:spLocks noGrp="1"/>
          </p:cNvSpPr>
          <p:nvPr>
            <p:ph type="title"/>
          </p:nvPr>
        </p:nvSpPr>
        <p:spPr>
          <a:xfrm>
            <a:off x="457200" y="188640"/>
            <a:ext cx="7467600" cy="648072"/>
          </a:xfrm>
          <a:prstGeom prst="rect">
            <a:avLst/>
          </a:prstGeom>
        </p:spPr>
        <p:txBody>
          <a:bodyPr vert="horz" anchor="b">
            <a:normAutofit/>
          </a:bodyPr>
          <a:lstStyle/>
          <a:p>
            <a:r>
              <a:rPr kumimoji="0" lang="ja-JP" altLang="en-US" dirty="0" smtClean="0"/>
              <a:t>マスタ タイトルの書式設定</a:t>
            </a:r>
            <a:endParaRPr kumimoji="0" lang="en-US" dirty="0"/>
          </a:p>
        </p:txBody>
      </p:sp>
      <p:sp>
        <p:nvSpPr>
          <p:cNvPr id="13" name="テキスト プレースホルダ 12"/>
          <p:cNvSpPr>
            <a:spLocks noGrp="1"/>
          </p:cNvSpPr>
          <p:nvPr>
            <p:ph type="body" idx="1"/>
          </p:nvPr>
        </p:nvSpPr>
        <p:spPr>
          <a:xfrm>
            <a:off x="457200" y="1052736"/>
            <a:ext cx="7467600" cy="5421216"/>
          </a:xfrm>
          <a:prstGeom prst="rect">
            <a:avLst/>
          </a:prstGeom>
        </p:spPr>
        <p:txBody>
          <a:bodyPr vert="horz">
            <a:normAutofit/>
          </a:bodyPr>
          <a:lstStyle/>
          <a:p>
            <a:pPr lvl="0" eaLnBrk="1" latinLnBrk="0" hangingPunct="1"/>
            <a:r>
              <a:rPr kumimoji="0" lang="ja-JP" altLang="en-US" dirty="0" smtClean="0"/>
              <a:t>マスタ テキストの書式設定</a:t>
            </a:r>
          </a:p>
          <a:p>
            <a:pPr lvl="1" eaLnBrk="1" latinLnBrk="0" hangingPunct="1"/>
            <a:r>
              <a:rPr kumimoji="0" lang="ja-JP" altLang="en-US" dirty="0" smtClean="0"/>
              <a:t>第 </a:t>
            </a:r>
            <a:r>
              <a:rPr kumimoji="0" lang="en-US" altLang="ja-JP" dirty="0" smtClean="0"/>
              <a:t>2 </a:t>
            </a:r>
            <a:r>
              <a:rPr kumimoji="0" lang="ja-JP" altLang="en-US" dirty="0" smtClean="0"/>
              <a:t>レベル</a:t>
            </a:r>
          </a:p>
          <a:p>
            <a:pPr lvl="2" eaLnBrk="1" latinLnBrk="0" hangingPunct="1"/>
            <a:r>
              <a:rPr kumimoji="0" lang="ja-JP" altLang="en-US" dirty="0" smtClean="0"/>
              <a:t>第 </a:t>
            </a:r>
            <a:r>
              <a:rPr kumimoji="0" lang="en-US" altLang="ja-JP" dirty="0" smtClean="0"/>
              <a:t>3 </a:t>
            </a:r>
            <a:r>
              <a:rPr kumimoji="0" lang="ja-JP" altLang="en-US" dirty="0" smtClean="0"/>
              <a:t>レベル</a:t>
            </a:r>
          </a:p>
          <a:p>
            <a:pPr lvl="3" eaLnBrk="1" latinLnBrk="0" hangingPunct="1"/>
            <a:r>
              <a:rPr kumimoji="0" lang="ja-JP" altLang="en-US" dirty="0" smtClean="0"/>
              <a:t>第 </a:t>
            </a:r>
            <a:r>
              <a:rPr kumimoji="0" lang="en-US" altLang="ja-JP" dirty="0" smtClean="0"/>
              <a:t>4 </a:t>
            </a:r>
            <a:r>
              <a:rPr kumimoji="0" lang="ja-JP" altLang="en-US" dirty="0" smtClean="0"/>
              <a:t>レベル</a:t>
            </a:r>
          </a:p>
          <a:p>
            <a:pPr lvl="4" eaLnBrk="1" latinLnBrk="0" hangingPunct="1"/>
            <a:r>
              <a:rPr kumimoji="0" lang="ja-JP" altLang="en-US" dirty="0" smtClean="0"/>
              <a:t>第 </a:t>
            </a:r>
            <a:r>
              <a:rPr kumimoji="0" lang="en-US" altLang="ja-JP" dirty="0" smtClean="0"/>
              <a:t>5 </a:t>
            </a:r>
            <a:r>
              <a:rPr kumimoji="0" lang="ja-JP" altLang="en-US" dirty="0" smtClean="0"/>
              <a:t>レベル</a:t>
            </a:r>
            <a:endParaRPr kumimoji="0" lang="en-US" dirty="0"/>
          </a:p>
        </p:txBody>
      </p:sp>
      <p:sp>
        <p:nvSpPr>
          <p:cNvPr id="14" name="日付プレースホルダ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DBD02874-A0D7-41FF-A750-CF1AB00E8385}" type="datetime1">
              <a:rPr kumimoji="1" lang="ja-JP" altLang="en-US" smtClean="0"/>
              <a:pPr/>
              <a:t>2013/10/19</a:t>
            </a:fld>
            <a:endParaRPr kumimoji="1" lang="ja-JP" altLang="en-US"/>
          </a:p>
        </p:txBody>
      </p:sp>
      <p:sp>
        <p:nvSpPr>
          <p:cNvPr id="3" name="フッター プレースホルダ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kumimoji="1" lang="ja-JP" altLang="en-US"/>
          </a:p>
        </p:txBody>
      </p:sp>
      <p:sp>
        <p:nvSpPr>
          <p:cNvPr id="7" name="直線コネクタ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直線コネクタ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正方形/長方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直線コネクタ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円/楕円 11"/>
          <p:cNvSpPr/>
          <p:nvPr/>
        </p:nvSpPr>
        <p:spPr>
          <a:xfrm>
            <a:off x="-9080" y="6286336"/>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スライド番号プレースホルダ 22"/>
          <p:cNvSpPr>
            <a:spLocks noGrp="1"/>
          </p:cNvSpPr>
          <p:nvPr>
            <p:ph type="sldNum" sz="quarter" idx="4"/>
          </p:nvPr>
        </p:nvSpPr>
        <p:spPr>
          <a:xfrm>
            <a:off x="-36512" y="6305386"/>
            <a:ext cx="609600" cy="521208"/>
          </a:xfrm>
          <a:prstGeom prst="rect">
            <a:avLst/>
          </a:prstGeom>
        </p:spPr>
        <p:txBody>
          <a:bodyPr vert="horz" anchor="ctr"/>
          <a:lstStyle>
            <a:lvl1pPr algn="ctr" eaLnBrk="1" latinLnBrk="0" hangingPunct="1">
              <a:defRPr kumimoji="0" sz="1400" b="1">
                <a:solidFill>
                  <a:srgbClr val="FFFFFF"/>
                </a:solidFill>
              </a:defRPr>
            </a:lvl1pPr>
          </a:lstStyle>
          <a:p>
            <a:fld id="{D2D8002D-B5B0-4BAC-B1F6-782DDCCE6D9C}" type="slidenum">
              <a:rPr kumimoji="1" lang="ja-JP" altLang="en-US" smtClean="0"/>
              <a:pPr/>
              <a:t>‹#›</a:t>
            </a:fld>
            <a:endParaRPr kumimoji="1" lang="ja-JP" alt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l" rtl="0" eaLnBrk="1" latinLnBrk="0" hangingPunct="1">
        <a:spcBef>
          <a:spcPct val="0"/>
        </a:spcBef>
        <a:buNone/>
        <a:defRPr kumimoji="1"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1"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1"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1"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1"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1"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1"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1"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1"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1" sz="1400" kern="1200" baseline="0">
          <a:solidFill>
            <a:schemeClr val="tx2"/>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40.jpeg"/><Relationship Id="rId3" Type="http://schemas.openxmlformats.org/officeDocument/2006/relationships/oleObject" Target="../embeddings/oleObject1.bin"/><Relationship Id="rId7" Type="http://schemas.openxmlformats.org/officeDocument/2006/relationships/image" Target="../media/image38.png"/><Relationship Id="rId12" Type="http://schemas.openxmlformats.org/officeDocument/2006/relationships/image" Target="../media/image39.jpeg"/><Relationship Id="rId17" Type="http://schemas.openxmlformats.org/officeDocument/2006/relationships/image" Target="../media/image44.jpeg"/><Relationship Id="rId2" Type="http://schemas.openxmlformats.org/officeDocument/2006/relationships/slideLayout" Target="../slideLayouts/slideLayout2.xml"/><Relationship Id="rId16" Type="http://schemas.openxmlformats.org/officeDocument/2006/relationships/image" Target="../media/image43.jpeg"/><Relationship Id="rId1" Type="http://schemas.openxmlformats.org/officeDocument/2006/relationships/vmlDrawing" Target="../drawings/vmlDrawing1.vml"/><Relationship Id="rId6" Type="http://schemas.openxmlformats.org/officeDocument/2006/relationships/image" Target="../media/image35.wmf"/><Relationship Id="rId11" Type="http://schemas.openxmlformats.org/officeDocument/2006/relationships/image" Target="../media/image37.wmf"/><Relationship Id="rId5" Type="http://schemas.openxmlformats.org/officeDocument/2006/relationships/oleObject" Target="../embeddings/oleObject2.bin"/><Relationship Id="rId15" Type="http://schemas.openxmlformats.org/officeDocument/2006/relationships/image" Target="../media/image42.jpeg"/><Relationship Id="rId10" Type="http://schemas.openxmlformats.org/officeDocument/2006/relationships/oleObject" Target="../embeddings/oleObject4.bin"/><Relationship Id="rId4" Type="http://schemas.openxmlformats.org/officeDocument/2006/relationships/image" Target="../media/image34.wmf"/><Relationship Id="rId9" Type="http://schemas.openxmlformats.org/officeDocument/2006/relationships/image" Target="../media/image36.wmf"/><Relationship Id="rId14" Type="http://schemas.openxmlformats.org/officeDocument/2006/relationships/image" Target="../media/image41.jpe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0.jpeg"/><Relationship Id="rId7" Type="http://schemas.openxmlformats.org/officeDocument/2006/relationships/image" Target="../media/image47.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14.jpeg"/><Relationship Id="rId9" Type="http://schemas.openxmlformats.org/officeDocument/2006/relationships/image" Target="../media/image4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51.jpeg"/><Relationship Id="rId7" Type="http://schemas.openxmlformats.org/officeDocument/2006/relationships/image" Target="../media/image55.png"/><Relationship Id="rId12" Type="http://schemas.openxmlformats.org/officeDocument/2006/relationships/image" Target="../media/image44.jpeg"/><Relationship Id="rId2" Type="http://schemas.openxmlformats.org/officeDocument/2006/relationships/image" Target="../media/image50.jpeg"/><Relationship Id="rId1" Type="http://schemas.openxmlformats.org/officeDocument/2006/relationships/slideLayout" Target="../slideLayouts/slideLayout6.xml"/><Relationship Id="rId6" Type="http://schemas.openxmlformats.org/officeDocument/2006/relationships/image" Target="../media/image54.png"/><Relationship Id="rId11" Type="http://schemas.openxmlformats.org/officeDocument/2006/relationships/image" Target="../media/image42.jpeg"/><Relationship Id="rId5" Type="http://schemas.openxmlformats.org/officeDocument/2006/relationships/image" Target="../media/image53.png"/><Relationship Id="rId10" Type="http://schemas.openxmlformats.org/officeDocument/2006/relationships/image" Target="../media/image41.jpeg"/><Relationship Id="rId4" Type="http://schemas.openxmlformats.org/officeDocument/2006/relationships/image" Target="../media/image52.png"/><Relationship Id="rId9"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6.xml"/><Relationship Id="rId1" Type="http://schemas.openxmlformats.org/officeDocument/2006/relationships/video" Target="file:///D:\IwamaWork\2013_WS_CVIM\ppt\GVS_Registration_Edit.m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6.xml"/><Relationship Id="rId1" Type="http://schemas.openxmlformats.org/officeDocument/2006/relationships/video" Target="file:///D:\IwamaWork\2013_WS_CVIM\ppt\GVS_Silhouette_Manual_Edit.mp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6.xml"/><Relationship Id="rId1" Type="http://schemas.openxmlformats.org/officeDocument/2006/relationships/video" Target="file:///D:\IwamaWork\2013_WS_CVIM\ppt\GVS_Silhouette_Auto_Edit.m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6.xml"/><Relationship Id="rId1" Type="http://schemas.openxmlformats.org/officeDocument/2006/relationships/video" Target="file:///D:\IwamaWork\2013_WS_CVIM\ppt\GVS_VerificationA_Edit.m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6.xml"/><Relationship Id="rId1" Type="http://schemas.openxmlformats.org/officeDocument/2006/relationships/video" Target="file:///D:\IwamaWork\2013_WS_CVIM\ppt\GVS_VerificationB_Edit.mpg"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6.xml"/><Relationship Id="rId1" Type="http://schemas.openxmlformats.org/officeDocument/2006/relationships/video" Target="file:///D:\IwamaWork\2013_WS_CVIM\ppt\GVS_Screening_Edit.mpg"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73.png"/><Relationship Id="rId18" Type="http://schemas.microsoft.com/office/2007/relationships/hdphoto" Target="../media/hdphoto8.wdp"/><Relationship Id="rId26" Type="http://schemas.openxmlformats.org/officeDocument/2006/relationships/image" Target="../media/image80.png"/><Relationship Id="rId39" Type="http://schemas.openxmlformats.org/officeDocument/2006/relationships/image" Target="../media/image90.png"/><Relationship Id="rId3" Type="http://schemas.openxmlformats.org/officeDocument/2006/relationships/image" Target="../media/image68.png"/><Relationship Id="rId21" Type="http://schemas.openxmlformats.org/officeDocument/2006/relationships/image" Target="../media/image77.jpeg"/><Relationship Id="rId34" Type="http://schemas.openxmlformats.org/officeDocument/2006/relationships/image" Target="../media/image86.png"/><Relationship Id="rId42" Type="http://schemas.openxmlformats.org/officeDocument/2006/relationships/image" Target="../media/image92.png"/><Relationship Id="rId7" Type="http://schemas.openxmlformats.org/officeDocument/2006/relationships/image" Target="../media/image70.png"/><Relationship Id="rId12" Type="http://schemas.microsoft.com/office/2007/relationships/hdphoto" Target="../media/hdphoto5.wdp"/><Relationship Id="rId17" Type="http://schemas.openxmlformats.org/officeDocument/2006/relationships/image" Target="../media/image75.png"/><Relationship Id="rId25" Type="http://schemas.microsoft.com/office/2007/relationships/hdphoto" Target="../media/hdphoto11.wdp"/><Relationship Id="rId33" Type="http://schemas.openxmlformats.org/officeDocument/2006/relationships/image" Target="../media/image85.png"/><Relationship Id="rId38" Type="http://schemas.openxmlformats.org/officeDocument/2006/relationships/image" Target="../media/image89.png"/><Relationship Id="rId2" Type="http://schemas.openxmlformats.org/officeDocument/2006/relationships/image" Target="../media/image67.png"/><Relationship Id="rId16" Type="http://schemas.microsoft.com/office/2007/relationships/hdphoto" Target="../media/hdphoto7.wdp"/><Relationship Id="rId20" Type="http://schemas.microsoft.com/office/2007/relationships/hdphoto" Target="../media/hdphoto9.wdp"/><Relationship Id="rId29" Type="http://schemas.openxmlformats.org/officeDocument/2006/relationships/image" Target="../media/image83.png"/><Relationship Id="rId41" Type="http://schemas.microsoft.com/office/2007/relationships/hdphoto" Target="../media/hdphoto15.wdp"/><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72.png"/><Relationship Id="rId24" Type="http://schemas.openxmlformats.org/officeDocument/2006/relationships/image" Target="../media/image79.png"/><Relationship Id="rId32" Type="http://schemas.microsoft.com/office/2007/relationships/hdphoto" Target="../media/hdphoto13.wdp"/><Relationship Id="rId37" Type="http://schemas.microsoft.com/office/2007/relationships/hdphoto" Target="../media/hdphoto14.wdp"/><Relationship Id="rId40" Type="http://schemas.openxmlformats.org/officeDocument/2006/relationships/image" Target="../media/image91.png"/><Relationship Id="rId5" Type="http://schemas.openxmlformats.org/officeDocument/2006/relationships/image" Target="../media/image69.png"/><Relationship Id="rId15" Type="http://schemas.openxmlformats.org/officeDocument/2006/relationships/image" Target="../media/image74.png"/><Relationship Id="rId23" Type="http://schemas.microsoft.com/office/2007/relationships/hdphoto" Target="../media/hdphoto10.wdp"/><Relationship Id="rId28" Type="http://schemas.openxmlformats.org/officeDocument/2006/relationships/image" Target="../media/image82.png"/><Relationship Id="rId36" Type="http://schemas.openxmlformats.org/officeDocument/2006/relationships/image" Target="../media/image88.png"/><Relationship Id="rId10" Type="http://schemas.microsoft.com/office/2007/relationships/hdphoto" Target="../media/hdphoto4.wdp"/><Relationship Id="rId19" Type="http://schemas.openxmlformats.org/officeDocument/2006/relationships/image" Target="../media/image76.png"/><Relationship Id="rId31" Type="http://schemas.openxmlformats.org/officeDocument/2006/relationships/image" Target="../media/image84.png"/><Relationship Id="rId4" Type="http://schemas.microsoft.com/office/2007/relationships/hdphoto" Target="../media/hdphoto1.wdp"/><Relationship Id="rId9" Type="http://schemas.openxmlformats.org/officeDocument/2006/relationships/image" Target="../media/image71.png"/><Relationship Id="rId14" Type="http://schemas.microsoft.com/office/2007/relationships/hdphoto" Target="../media/hdphoto6.wdp"/><Relationship Id="rId22" Type="http://schemas.openxmlformats.org/officeDocument/2006/relationships/image" Target="../media/image78.png"/><Relationship Id="rId27" Type="http://schemas.openxmlformats.org/officeDocument/2006/relationships/image" Target="../media/image81.png"/><Relationship Id="rId30" Type="http://schemas.microsoft.com/office/2007/relationships/hdphoto" Target="../media/hdphoto12.wdp"/><Relationship Id="rId35" Type="http://schemas.openxmlformats.org/officeDocument/2006/relationships/image" Target="../media/image87.png"/><Relationship Id="rId43" Type="http://schemas.openxmlformats.org/officeDocument/2006/relationships/image" Target="../media/image93.png"/></Relationships>
</file>

<file path=ppt/slides/_rels/slide23.xml.rels><?xml version="1.0" encoding="UTF-8" standalone="yes"?>
<Relationships xmlns="http://schemas.openxmlformats.org/package/2006/relationships"><Relationship Id="rId8" Type="http://schemas.openxmlformats.org/officeDocument/2006/relationships/image" Target="../media/image91.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93.png"/><Relationship Id="rId5" Type="http://schemas.microsoft.com/office/2007/relationships/hdphoto" Target="../media/hdphoto7.wdp"/><Relationship Id="rId10" Type="http://schemas.openxmlformats.org/officeDocument/2006/relationships/image" Target="../media/image92.png"/><Relationship Id="rId4" Type="http://schemas.openxmlformats.org/officeDocument/2006/relationships/image" Target="../media/image74.png"/><Relationship Id="rId9" Type="http://schemas.microsoft.com/office/2007/relationships/hdphoto" Target="../media/hdphoto15.wdp"/></Relationships>
</file>

<file path=ppt/slides/_rels/slide2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81.png"/><Relationship Id="rId7" Type="http://schemas.openxmlformats.org/officeDocument/2006/relationships/image" Target="../media/image94.png"/><Relationship Id="rId2" Type="http://schemas.openxmlformats.org/officeDocument/2006/relationships/image" Target="../media/image80.png"/><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9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jpeg"/><Relationship Id="rId3" Type="http://schemas.openxmlformats.org/officeDocument/2006/relationships/video" Target="../media/media1.m1v"/><Relationship Id="rId7" Type="http://schemas.openxmlformats.org/officeDocument/2006/relationships/image" Target="../media/image3.png"/><Relationship Id="rId12" Type="http://schemas.openxmlformats.org/officeDocument/2006/relationships/image" Target="../media/image8.png"/><Relationship Id="rId2" Type="http://schemas.microsoft.com/office/2007/relationships/media" Target="../media/media1.m1v"/><Relationship Id="rId1" Type="http://schemas.openxmlformats.org/officeDocument/2006/relationships/tags" Target="../tags/tag2.xml"/><Relationship Id="rId6" Type="http://schemas.openxmlformats.org/officeDocument/2006/relationships/image" Target="../media/image2.jpeg"/><Relationship Id="rId11" Type="http://schemas.openxmlformats.org/officeDocument/2006/relationships/image" Target="../media/image7.png"/><Relationship Id="rId5" Type="http://schemas.openxmlformats.org/officeDocument/2006/relationships/notesSlide" Target="../notesSlides/notesSlide3.xml"/><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image" Target="../media/image5.pn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4.xml"/><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5.xml"/><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6.xml"/><Relationship Id="rId7" Type="http://schemas.openxmlformats.org/officeDocument/2006/relationships/image" Target="../media/image15.png"/><Relationship Id="rId12" Type="http://schemas.openxmlformats.org/officeDocument/2006/relationships/image" Target="../media/image21.pn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video" Target="../media/media5.avi"/><Relationship Id="rId13" Type="http://schemas.openxmlformats.org/officeDocument/2006/relationships/image" Target="../media/image25.png"/><Relationship Id="rId3" Type="http://schemas.microsoft.com/office/2007/relationships/media" Target="../media/media3.avi"/><Relationship Id="rId7" Type="http://schemas.microsoft.com/office/2007/relationships/media" Target="../media/media5.avi"/><Relationship Id="rId12" Type="http://schemas.openxmlformats.org/officeDocument/2006/relationships/image" Target="../media/image24.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video" Target="../media/media4.avi"/><Relationship Id="rId11" Type="http://schemas.openxmlformats.org/officeDocument/2006/relationships/image" Target="../media/image23.png"/><Relationship Id="rId5" Type="http://schemas.microsoft.com/office/2007/relationships/media" Target="../media/media4.avi"/><Relationship Id="rId10" Type="http://schemas.openxmlformats.org/officeDocument/2006/relationships/image" Target="../media/image22.png"/><Relationship Id="rId4" Type="http://schemas.openxmlformats.org/officeDocument/2006/relationships/video" Target="../media/media3.avi"/><Relationship Id="rId9" Type="http://schemas.openxmlformats.org/officeDocument/2006/relationships/slideLayout" Target="../slideLayouts/slideLayout6.xml"/><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video" Target="../media/media9.avi"/><Relationship Id="rId13" Type="http://schemas.openxmlformats.org/officeDocument/2006/relationships/image" Target="../media/image30.png"/><Relationship Id="rId3" Type="http://schemas.microsoft.com/office/2007/relationships/media" Target="../media/media7.avi"/><Relationship Id="rId7" Type="http://schemas.microsoft.com/office/2007/relationships/media" Target="../media/media9.avi"/><Relationship Id="rId12" Type="http://schemas.openxmlformats.org/officeDocument/2006/relationships/image" Target="../media/image29.png"/><Relationship Id="rId2" Type="http://schemas.openxmlformats.org/officeDocument/2006/relationships/video" Target="../media/media6.avi"/><Relationship Id="rId16" Type="http://schemas.openxmlformats.org/officeDocument/2006/relationships/image" Target="../media/image33.png"/><Relationship Id="rId1" Type="http://schemas.microsoft.com/office/2007/relationships/media" Target="../media/media6.avi"/><Relationship Id="rId6" Type="http://schemas.openxmlformats.org/officeDocument/2006/relationships/video" Target="../media/media8.avi"/><Relationship Id="rId11" Type="http://schemas.openxmlformats.org/officeDocument/2006/relationships/image" Target="../media/image28.png"/><Relationship Id="rId5" Type="http://schemas.microsoft.com/office/2007/relationships/media" Target="../media/media8.avi"/><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video" Target="../media/media7.avi"/><Relationship Id="rId9" Type="http://schemas.openxmlformats.org/officeDocument/2006/relationships/slideLayout" Target="../slideLayouts/slideLayout2.xml"/><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988848" y="2780928"/>
            <a:ext cx="6858000" cy="2309642"/>
          </a:xfrm>
        </p:spPr>
        <p:txBody>
          <a:bodyPr anchor="ctr" anchorCtr="0">
            <a:normAutofit/>
          </a:bodyPr>
          <a:lstStyle/>
          <a:p>
            <a:r>
              <a:rPr lang="ja-JP" altLang="en-US" sz="3600" b="0" dirty="0" smtClean="0"/>
              <a:t>犯罪捜査支援のための</a:t>
            </a:r>
            <a:r>
              <a:rPr lang="en-US" altLang="ja-JP" sz="3600" b="0" dirty="0" smtClean="0"/>
              <a:t/>
            </a:r>
            <a:br>
              <a:rPr lang="en-US" altLang="ja-JP" sz="3600" b="0" dirty="0" smtClean="0"/>
            </a:br>
            <a:r>
              <a:rPr lang="ja-JP" altLang="en-US" sz="3600" b="0" dirty="0" smtClean="0"/>
              <a:t>歩容に基づく人物鑑定システム</a:t>
            </a:r>
            <a:r>
              <a:rPr lang="en-US" altLang="ja-JP" sz="3600" b="0" dirty="0" smtClean="0"/>
              <a:t/>
            </a:r>
            <a:br>
              <a:rPr lang="en-US" altLang="ja-JP" sz="3600" b="0" dirty="0" smtClean="0"/>
            </a:br>
            <a:endParaRPr kumimoji="1" lang="ja-JP" altLang="en-US" sz="3600" b="0" dirty="0"/>
          </a:p>
        </p:txBody>
      </p:sp>
      <p:sp>
        <p:nvSpPr>
          <p:cNvPr id="3" name="サブタイトル 2"/>
          <p:cNvSpPr>
            <a:spLocks noGrp="1"/>
          </p:cNvSpPr>
          <p:nvPr>
            <p:ph type="subTitle" idx="1"/>
          </p:nvPr>
        </p:nvSpPr>
        <p:spPr>
          <a:xfrm>
            <a:off x="2339752" y="4653136"/>
            <a:ext cx="5526360" cy="1800200"/>
          </a:xfrm>
        </p:spPr>
        <p:txBody>
          <a:bodyPr>
            <a:normAutofit/>
          </a:bodyPr>
          <a:lstStyle/>
          <a:p>
            <a:pPr algn="ctr"/>
            <a:r>
              <a:rPr lang="ja-JP" altLang="en-US" sz="2400" b="0" dirty="0" smtClean="0"/>
              <a:t>大阪大学　産業科学研究所</a:t>
            </a:r>
            <a:endParaRPr lang="en-US" altLang="ja-JP" sz="2400" b="0" dirty="0" smtClean="0"/>
          </a:p>
          <a:p>
            <a:pPr algn="ctr"/>
            <a:r>
              <a:rPr lang="ja-JP" altLang="en-US" sz="2400" b="0" u="sng" dirty="0" smtClean="0"/>
              <a:t>岩間晴之</a:t>
            </a:r>
            <a:r>
              <a:rPr lang="ja-JP" altLang="en-US" sz="2400" b="0" dirty="0" smtClean="0"/>
              <a:t>　村松大吾　槇原靖　八木康史</a:t>
            </a:r>
          </a:p>
          <a:p>
            <a:endParaRPr kumimoji="1" lang="en-US" altLang="ja-JP" sz="2400" b="0" dirty="0" smtClean="0"/>
          </a:p>
        </p:txBody>
      </p:sp>
      <p:sp>
        <p:nvSpPr>
          <p:cNvPr id="4" name="テキスト ボックス 3"/>
          <p:cNvSpPr txBox="1"/>
          <p:nvPr/>
        </p:nvSpPr>
        <p:spPr>
          <a:xfrm>
            <a:off x="6300192" y="116632"/>
            <a:ext cx="2704256" cy="369332"/>
          </a:xfrm>
          <a:prstGeom prst="rect">
            <a:avLst/>
          </a:prstGeom>
          <a:noFill/>
        </p:spPr>
        <p:txBody>
          <a:bodyPr wrap="square" rtlCol="0">
            <a:spAutoFit/>
          </a:bodyPr>
          <a:lstStyle/>
          <a:p>
            <a:pPr algn="r"/>
            <a:r>
              <a:rPr lang="en-US" altLang="ja-JP" dirty="0" smtClean="0"/>
              <a:t>2013. 3. 14. CVIM</a:t>
            </a:r>
            <a:r>
              <a:rPr lang="ja-JP" altLang="en-US" dirty="0" smtClean="0"/>
              <a:t>研究会</a:t>
            </a:r>
            <a:endParaRPr kumimoji="1" lang="ja-JP"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鑑定処理の出力</a:t>
            </a:r>
            <a:endParaRPr kumimoji="1" lang="ja-JP" altLang="en-US" dirty="0"/>
          </a:p>
        </p:txBody>
      </p:sp>
      <p:sp>
        <p:nvSpPr>
          <p:cNvPr id="3" name="コンテンツ プレースホルダー 2"/>
          <p:cNvSpPr>
            <a:spLocks noGrp="1"/>
          </p:cNvSpPr>
          <p:nvPr>
            <p:ph sz="quarter" idx="1"/>
          </p:nvPr>
        </p:nvSpPr>
        <p:spPr/>
        <p:txBody>
          <a:bodyPr/>
          <a:lstStyle/>
          <a:p>
            <a:r>
              <a:rPr lang="ja-JP" altLang="en-US" dirty="0"/>
              <a:t>状況に応じた事後確率 </a:t>
            </a:r>
            <a:r>
              <a:rPr lang="en-US" altLang="ja-JP" sz="2000" dirty="0"/>
              <a:t>(Circumstance-dependent probability )</a:t>
            </a:r>
          </a:p>
          <a:p>
            <a:endParaRPr kumimoji="1" lang="ja-JP" altLang="en-US" dirty="0"/>
          </a:p>
        </p:txBody>
      </p:sp>
      <p:sp>
        <p:nvSpPr>
          <p:cNvPr id="4" name="スライド番号プレースホルダー 3"/>
          <p:cNvSpPr>
            <a:spLocks noGrp="1"/>
          </p:cNvSpPr>
          <p:nvPr>
            <p:ph type="sldNum" sz="quarter" idx="15"/>
          </p:nvPr>
        </p:nvSpPr>
        <p:spPr/>
        <p:txBody>
          <a:bodyPr/>
          <a:lstStyle/>
          <a:p>
            <a:fld id="{D2D8002D-B5B0-4BAC-B1F6-782DDCCE6D9C}" type="slidenum">
              <a:rPr kumimoji="1" lang="ja-JP" altLang="en-US" smtClean="0"/>
              <a:pPr/>
              <a:t>10</a:t>
            </a:fld>
            <a:endParaRPr kumimoji="1" lang="ja-JP" altLang="en-US"/>
          </a:p>
        </p:txBody>
      </p:sp>
      <p:sp>
        <p:nvSpPr>
          <p:cNvPr id="5" name="テキスト ボックス 4"/>
          <p:cNvSpPr txBox="1"/>
          <p:nvPr/>
        </p:nvSpPr>
        <p:spPr>
          <a:xfrm>
            <a:off x="4312434" y="2852079"/>
            <a:ext cx="4003982" cy="646331"/>
          </a:xfrm>
          <a:prstGeom prst="rect">
            <a:avLst/>
          </a:prstGeom>
          <a:noFill/>
        </p:spPr>
        <p:txBody>
          <a:bodyPr wrap="square" rtlCol="0">
            <a:spAutoFit/>
          </a:bodyPr>
          <a:lstStyle/>
          <a:p>
            <a:r>
              <a:rPr lang="ja-JP" altLang="en-US" dirty="0"/>
              <a:t>状況</a:t>
            </a:r>
            <a:r>
              <a:rPr lang="ja-JP" altLang="en-US" dirty="0" smtClean="0"/>
              <a:t>に応じた歩容特徴の距離分布</a:t>
            </a:r>
            <a:endParaRPr lang="en-US" altLang="ja-JP" dirty="0" smtClean="0"/>
          </a:p>
          <a:p>
            <a:r>
              <a:rPr lang="ja-JP" altLang="en-US" dirty="0" smtClean="0"/>
              <a:t>（確率密度関数）</a:t>
            </a:r>
            <a:endParaRPr lang="en-US" altLang="ja-JP" dirty="0" smtClean="0"/>
          </a:p>
        </p:txBody>
      </p:sp>
      <p:sp>
        <p:nvSpPr>
          <p:cNvPr id="6" name="線吹き出し 1 (枠付き) 5"/>
          <p:cNvSpPr/>
          <p:nvPr/>
        </p:nvSpPr>
        <p:spPr>
          <a:xfrm>
            <a:off x="4283968" y="2865195"/>
            <a:ext cx="3704550" cy="2206069"/>
          </a:xfrm>
          <a:prstGeom prst="borderCallout1">
            <a:avLst>
              <a:gd name="adj1" fmla="val -1060"/>
              <a:gd name="adj2" fmla="val 26291"/>
              <a:gd name="adj3" fmla="val -10635"/>
              <a:gd name="adj4" fmla="val 26223"/>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4270508" y="2106236"/>
            <a:ext cx="1634148" cy="504056"/>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8" name="Object 5"/>
          <p:cNvGraphicFramePr>
            <a:graphicFrameLocks noChangeAspect="1"/>
          </p:cNvGraphicFramePr>
          <p:nvPr/>
        </p:nvGraphicFramePr>
        <p:xfrm>
          <a:off x="866938" y="2502719"/>
          <a:ext cx="812008" cy="769757"/>
        </p:xfrm>
        <a:graphic>
          <a:graphicData uri="http://schemas.openxmlformats.org/presentationml/2006/ole">
            <mc:AlternateContent xmlns:mc="http://schemas.openxmlformats.org/markup-compatibility/2006">
              <mc:Choice xmlns:v="urn:schemas-microsoft-com:vml" Requires="v">
                <p:oleObj spid="_x0000_s4172" name="数式" r:id="rId3" imgW="482600" imgH="457200" progId="Equation.3">
                  <p:embed/>
                </p:oleObj>
              </mc:Choice>
              <mc:Fallback>
                <p:oleObj name="数式" r:id="rId3" imgW="482600" imgH="457200" progId="Equation.3">
                  <p:embed/>
                  <p:pic>
                    <p:nvPicPr>
                      <p:cNvPr id="0" name="Picture 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938" y="2502719"/>
                        <a:ext cx="812008" cy="7697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線吹き出し 1 (枠付き) 8"/>
          <p:cNvSpPr/>
          <p:nvPr/>
        </p:nvSpPr>
        <p:spPr>
          <a:xfrm>
            <a:off x="360040" y="3526277"/>
            <a:ext cx="2732776" cy="461076"/>
          </a:xfrm>
          <a:prstGeom prst="borderCallout1">
            <a:avLst>
              <a:gd name="adj1" fmla="val -4735"/>
              <a:gd name="adj2" fmla="val 89209"/>
              <a:gd name="adj3" fmla="val -282187"/>
              <a:gd name="adj4" fmla="val 8929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線吹き出し 1 (枠付き) 9"/>
          <p:cNvSpPr/>
          <p:nvPr/>
        </p:nvSpPr>
        <p:spPr>
          <a:xfrm>
            <a:off x="360205" y="4292238"/>
            <a:ext cx="3491880" cy="1873065"/>
          </a:xfrm>
          <a:prstGeom prst="borderCallout1">
            <a:avLst>
              <a:gd name="adj1" fmla="val -328"/>
              <a:gd name="adj2" fmla="val 81213"/>
              <a:gd name="adj3" fmla="val -108637"/>
              <a:gd name="adj4" fmla="val 80965"/>
            </a:avLst>
          </a:prstGeom>
          <a:noFill/>
          <a:ln>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034235" y="1808679"/>
            <a:ext cx="300732" cy="444748"/>
          </a:xfrm>
          <a:prstGeom prst="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2631214" y="1805504"/>
            <a:ext cx="290485" cy="44474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390783" y="3554056"/>
            <a:ext cx="2685504" cy="369332"/>
          </a:xfrm>
          <a:prstGeom prst="rect">
            <a:avLst/>
          </a:prstGeom>
          <a:noFill/>
        </p:spPr>
        <p:txBody>
          <a:bodyPr wrap="square" rtlCol="0">
            <a:spAutoFit/>
          </a:bodyPr>
          <a:lstStyle/>
          <a:p>
            <a:r>
              <a:rPr lang="ja-JP" altLang="en-US" dirty="0" smtClean="0"/>
              <a:t>比較する歩容特徴の距離</a:t>
            </a:r>
            <a:endParaRPr kumimoji="1" lang="en-US" altLang="ja-JP" dirty="0" smtClean="0"/>
          </a:p>
        </p:txBody>
      </p:sp>
      <p:sp>
        <p:nvSpPr>
          <p:cNvPr id="14" name="テキスト ボックス 13"/>
          <p:cNvSpPr txBox="1"/>
          <p:nvPr/>
        </p:nvSpPr>
        <p:spPr>
          <a:xfrm>
            <a:off x="454646" y="4355812"/>
            <a:ext cx="3528392" cy="369332"/>
          </a:xfrm>
          <a:prstGeom prst="rect">
            <a:avLst/>
          </a:prstGeom>
          <a:noFill/>
        </p:spPr>
        <p:txBody>
          <a:bodyPr wrap="square" rtlCol="0">
            <a:spAutoFit/>
          </a:bodyPr>
          <a:lstStyle/>
          <a:p>
            <a:r>
              <a:rPr kumimoji="1" lang="ja-JP" altLang="en-US" dirty="0" smtClean="0"/>
              <a:t>比較する歩容特徴に</a:t>
            </a:r>
            <a:r>
              <a:rPr lang="ja-JP" altLang="en-US" dirty="0" smtClean="0"/>
              <a:t>関する</a:t>
            </a:r>
            <a:r>
              <a:rPr kumimoji="1" lang="ja-JP" altLang="en-US" dirty="0" smtClean="0"/>
              <a:t>状況</a:t>
            </a:r>
            <a:endParaRPr kumimoji="1" lang="en-US" altLang="ja-JP" dirty="0" smtClean="0"/>
          </a:p>
        </p:txBody>
      </p:sp>
      <p:sp>
        <p:nvSpPr>
          <p:cNvPr id="15" name="テキスト ボックス 14"/>
          <p:cNvSpPr txBox="1"/>
          <p:nvPr/>
        </p:nvSpPr>
        <p:spPr>
          <a:xfrm>
            <a:off x="670670" y="4725144"/>
            <a:ext cx="2893218" cy="1323439"/>
          </a:xfrm>
          <a:prstGeom prst="rect">
            <a:avLst/>
          </a:prstGeom>
          <a:noFill/>
        </p:spPr>
        <p:txBody>
          <a:bodyPr wrap="square" rtlCol="0">
            <a:spAutoFit/>
          </a:bodyPr>
          <a:lstStyle/>
          <a:p>
            <a:pPr>
              <a:buFont typeface="Wingdings" pitchFamily="2" charset="2"/>
              <a:buChar char="Ø"/>
            </a:pPr>
            <a:r>
              <a:rPr lang="en-US" altLang="ja-JP" sz="2000" dirty="0" smtClean="0">
                <a:solidFill>
                  <a:srgbClr val="333399"/>
                </a:solidFill>
              </a:rPr>
              <a:t> </a:t>
            </a:r>
            <a:r>
              <a:rPr lang="ja-JP" altLang="en-US" sz="2000" dirty="0" smtClean="0">
                <a:solidFill>
                  <a:srgbClr val="333399"/>
                </a:solidFill>
              </a:rPr>
              <a:t>大きさ</a:t>
            </a:r>
            <a:r>
              <a:rPr lang="en-US" altLang="ja-JP" sz="2000" dirty="0" smtClean="0">
                <a:solidFill>
                  <a:srgbClr val="333399"/>
                </a:solidFill>
              </a:rPr>
              <a:t> (GEI</a:t>
            </a:r>
            <a:r>
              <a:rPr lang="ja-JP" altLang="en-US" sz="2000" dirty="0" smtClean="0">
                <a:solidFill>
                  <a:srgbClr val="333399"/>
                </a:solidFill>
              </a:rPr>
              <a:t>サイズ</a:t>
            </a:r>
            <a:r>
              <a:rPr lang="en-US" altLang="ja-JP" sz="2000" dirty="0" smtClean="0">
                <a:solidFill>
                  <a:srgbClr val="333399"/>
                </a:solidFill>
              </a:rPr>
              <a:t>)</a:t>
            </a:r>
          </a:p>
          <a:p>
            <a:pPr>
              <a:buFont typeface="Wingdings" pitchFamily="2" charset="2"/>
              <a:buChar char="Ø"/>
            </a:pPr>
            <a:r>
              <a:rPr lang="en-US" altLang="ja-JP" sz="2000" dirty="0" smtClean="0">
                <a:solidFill>
                  <a:srgbClr val="333399"/>
                </a:solidFill>
              </a:rPr>
              <a:t> </a:t>
            </a:r>
            <a:r>
              <a:rPr lang="ja-JP" altLang="en-US" sz="2000" dirty="0" smtClean="0">
                <a:solidFill>
                  <a:srgbClr val="333399"/>
                </a:solidFill>
              </a:rPr>
              <a:t>フレームレート</a:t>
            </a:r>
            <a:endParaRPr kumimoji="1" lang="en-US" altLang="ja-JP" sz="2000" dirty="0" smtClean="0">
              <a:solidFill>
                <a:srgbClr val="333399"/>
              </a:solidFill>
            </a:endParaRPr>
          </a:p>
          <a:p>
            <a:pPr>
              <a:buFont typeface="Wingdings" pitchFamily="2" charset="2"/>
              <a:buChar char="Ø"/>
            </a:pPr>
            <a:r>
              <a:rPr lang="en-US" altLang="ja-JP" sz="2000" dirty="0" smtClean="0">
                <a:solidFill>
                  <a:srgbClr val="333399"/>
                </a:solidFill>
              </a:rPr>
              <a:t> </a:t>
            </a:r>
            <a:r>
              <a:rPr lang="ja-JP" altLang="en-US" sz="2000" dirty="0" smtClean="0">
                <a:solidFill>
                  <a:srgbClr val="333399"/>
                </a:solidFill>
              </a:rPr>
              <a:t>観測視点</a:t>
            </a:r>
            <a:endParaRPr lang="en-US" altLang="ja-JP" sz="2000" dirty="0" smtClean="0">
              <a:solidFill>
                <a:srgbClr val="333399"/>
              </a:solidFill>
            </a:endParaRPr>
          </a:p>
          <a:p>
            <a:pPr>
              <a:buFont typeface="Wingdings" pitchFamily="2" charset="2"/>
              <a:buChar char="Ø"/>
            </a:pPr>
            <a:r>
              <a:rPr lang="ja-JP" altLang="en-US" sz="2000" dirty="0" smtClean="0">
                <a:solidFill>
                  <a:srgbClr val="333399"/>
                </a:solidFill>
              </a:rPr>
              <a:t> 特徴のマスク</a:t>
            </a:r>
            <a:endParaRPr lang="en-US" altLang="ja-JP" sz="2000" dirty="0" smtClean="0">
              <a:solidFill>
                <a:srgbClr val="333399"/>
              </a:solidFill>
            </a:endParaRPr>
          </a:p>
        </p:txBody>
      </p:sp>
      <p:sp>
        <p:nvSpPr>
          <p:cNvPr id="16" name="テキスト ボックス 15"/>
          <p:cNvSpPr txBox="1"/>
          <p:nvPr/>
        </p:nvSpPr>
        <p:spPr>
          <a:xfrm>
            <a:off x="1704546" y="2547792"/>
            <a:ext cx="635371" cy="338554"/>
          </a:xfrm>
          <a:prstGeom prst="rect">
            <a:avLst/>
          </a:prstGeom>
          <a:noFill/>
        </p:spPr>
        <p:txBody>
          <a:bodyPr wrap="square" rtlCol="0">
            <a:spAutoFit/>
          </a:bodyPr>
          <a:lstStyle/>
          <a:p>
            <a:r>
              <a:rPr kumimoji="1" lang="ja-JP" altLang="en-US" sz="1600" dirty="0" smtClean="0"/>
              <a:t>本人</a:t>
            </a:r>
            <a:endParaRPr kumimoji="1" lang="ja-JP" altLang="en-US" sz="1600" dirty="0"/>
          </a:p>
        </p:txBody>
      </p:sp>
      <p:sp>
        <p:nvSpPr>
          <p:cNvPr id="17" name="テキスト ボックス 16"/>
          <p:cNvSpPr txBox="1"/>
          <p:nvPr/>
        </p:nvSpPr>
        <p:spPr>
          <a:xfrm>
            <a:off x="1691845" y="2900860"/>
            <a:ext cx="635371" cy="338554"/>
          </a:xfrm>
          <a:prstGeom prst="rect">
            <a:avLst/>
          </a:prstGeom>
          <a:noFill/>
        </p:spPr>
        <p:txBody>
          <a:bodyPr wrap="square" rtlCol="0">
            <a:spAutoFit/>
          </a:bodyPr>
          <a:lstStyle/>
          <a:p>
            <a:r>
              <a:rPr kumimoji="1" lang="ja-JP" altLang="en-US" sz="1600" dirty="0" smtClean="0"/>
              <a:t>他人</a:t>
            </a:r>
            <a:endParaRPr kumimoji="1" lang="ja-JP" altLang="en-US" sz="1600" dirty="0"/>
          </a:p>
        </p:txBody>
      </p:sp>
      <p:sp>
        <p:nvSpPr>
          <p:cNvPr id="18" name="線吹き出し 1 (枠付き) 17"/>
          <p:cNvSpPr/>
          <p:nvPr/>
        </p:nvSpPr>
        <p:spPr>
          <a:xfrm>
            <a:off x="742678" y="2494938"/>
            <a:ext cx="1656184" cy="792088"/>
          </a:xfrm>
          <a:prstGeom prst="borderCallout1">
            <a:avLst>
              <a:gd name="adj1" fmla="val 1862"/>
              <a:gd name="adj2" fmla="val 77871"/>
              <a:gd name="adj3" fmla="val -35998"/>
              <a:gd name="adj4" fmla="val 7796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1574278" y="1811148"/>
            <a:ext cx="896592" cy="4447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0" name="Object 8"/>
          <p:cNvGraphicFramePr>
            <a:graphicFrameLocks noChangeAspect="1"/>
          </p:cNvGraphicFramePr>
          <p:nvPr/>
        </p:nvGraphicFramePr>
        <p:xfrm>
          <a:off x="1218831" y="1571306"/>
          <a:ext cx="4801937" cy="1291323"/>
        </p:xfrm>
        <a:graphic>
          <a:graphicData uri="http://schemas.openxmlformats.org/presentationml/2006/ole">
            <mc:AlternateContent xmlns:mc="http://schemas.openxmlformats.org/markup-compatibility/2006">
              <mc:Choice xmlns:v="urn:schemas-microsoft-com:vml" Requires="v">
                <p:oleObj spid="_x0000_s4173" name="数式" r:id="rId5" imgW="1981200" imgH="533400" progId="Equation.3">
                  <p:embed/>
                </p:oleObj>
              </mc:Choice>
              <mc:Fallback>
                <p:oleObj name="数式" r:id="rId5" imgW="1981200" imgH="533400" progId="Equation.3">
                  <p:embed/>
                  <p:pic>
                    <p:nvPicPr>
                      <p:cNvPr id="0" name="Picture 7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8831" y="1571306"/>
                        <a:ext cx="4801937" cy="12913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テキスト ボックス 20"/>
          <p:cNvSpPr txBox="1"/>
          <p:nvPr/>
        </p:nvSpPr>
        <p:spPr>
          <a:xfrm rot="16200000">
            <a:off x="4344516" y="4002604"/>
            <a:ext cx="1400364" cy="369332"/>
          </a:xfrm>
          <a:prstGeom prst="rect">
            <a:avLst/>
          </a:prstGeom>
          <a:noFill/>
        </p:spPr>
        <p:txBody>
          <a:bodyPr wrap="square" rtlCol="0">
            <a:spAutoFit/>
          </a:bodyPr>
          <a:lstStyle/>
          <a:p>
            <a:pPr algn="ctr"/>
            <a:r>
              <a:rPr kumimoji="1" lang="en-US" altLang="ja-JP" i="1" dirty="0" smtClean="0">
                <a:latin typeface="Times New Roman" pitchFamily="18" charset="0"/>
                <a:cs typeface="Times New Roman" pitchFamily="18" charset="0"/>
              </a:rPr>
              <a:t>P(D|X,I)</a:t>
            </a:r>
            <a:endParaRPr kumimoji="1" lang="ja-JP" altLang="en-US" i="1" dirty="0">
              <a:latin typeface="Times New Roman" pitchFamily="18" charset="0"/>
              <a:cs typeface="Times New Roman" pitchFamily="18" charset="0"/>
            </a:endParaRPr>
          </a:p>
        </p:txBody>
      </p:sp>
      <p:pic>
        <p:nvPicPr>
          <p:cNvPr id="22" name="Picture 2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0072" y="3559096"/>
            <a:ext cx="2174694" cy="1245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直線矢印コネクタ 22"/>
          <p:cNvCxnSpPr/>
          <p:nvPr/>
        </p:nvCxnSpPr>
        <p:spPr>
          <a:xfrm>
            <a:off x="5220072" y="4813712"/>
            <a:ext cx="2304256" cy="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flipV="1">
            <a:off x="5211996" y="3559096"/>
            <a:ext cx="8076" cy="12126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5" name="Object 5"/>
          <p:cNvGraphicFramePr>
            <a:graphicFrameLocks noChangeAspect="1"/>
          </p:cNvGraphicFramePr>
          <p:nvPr>
            <p:extLst>
              <p:ext uri="{D42A27DB-BD31-4B8C-83A1-F6EECF244321}">
                <p14:modId xmlns:p14="http://schemas.microsoft.com/office/powerpoint/2010/main" val="784608980"/>
              </p:ext>
            </p:extLst>
          </p:nvPr>
        </p:nvGraphicFramePr>
        <p:xfrm>
          <a:off x="6516216" y="4279176"/>
          <a:ext cx="1224136" cy="263957"/>
        </p:xfrm>
        <a:graphic>
          <a:graphicData uri="http://schemas.openxmlformats.org/presentationml/2006/ole">
            <mc:AlternateContent xmlns:mc="http://schemas.openxmlformats.org/markup-compatibility/2006">
              <mc:Choice xmlns:v="urn:schemas-microsoft-com:vml" Requires="v">
                <p:oleObj spid="_x0000_s4174" name="数式" r:id="rId8" imgW="939392" imgH="203112" progId="Equation.3">
                  <p:embed/>
                </p:oleObj>
              </mc:Choice>
              <mc:Fallback>
                <p:oleObj name="数式" r:id="rId8" imgW="939392" imgH="203112" progId="Equation.3">
                  <p:embed/>
                  <p:pic>
                    <p:nvPicPr>
                      <p:cNvPr id="0" name="Picture 7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6216" y="4279176"/>
                        <a:ext cx="1224136" cy="263957"/>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6"/>
          <p:cNvGraphicFramePr>
            <a:graphicFrameLocks noChangeAspect="1"/>
          </p:cNvGraphicFramePr>
          <p:nvPr>
            <p:extLst>
              <p:ext uri="{D42A27DB-BD31-4B8C-83A1-F6EECF244321}">
                <p14:modId xmlns:p14="http://schemas.microsoft.com/office/powerpoint/2010/main" val="2245822815"/>
              </p:ext>
            </p:extLst>
          </p:nvPr>
        </p:nvGraphicFramePr>
        <p:xfrm>
          <a:off x="5292080" y="3631104"/>
          <a:ext cx="1224136" cy="271352"/>
        </p:xfrm>
        <a:graphic>
          <a:graphicData uri="http://schemas.openxmlformats.org/presentationml/2006/ole">
            <mc:AlternateContent xmlns:mc="http://schemas.openxmlformats.org/markup-compatibility/2006">
              <mc:Choice xmlns:v="urn:schemas-microsoft-com:vml" Requires="v">
                <p:oleObj spid="_x0000_s4175" name="数式" r:id="rId10" imgW="914400" imgH="203200" progId="Equation.3">
                  <p:embed/>
                </p:oleObj>
              </mc:Choice>
              <mc:Fallback>
                <p:oleObj name="数式" r:id="rId10" imgW="914400" imgH="203200" progId="Equation.3">
                  <p:embed/>
                  <p:pic>
                    <p:nvPicPr>
                      <p:cNvPr id="0" name="Picture 7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92080" y="3631104"/>
                        <a:ext cx="1224136" cy="271352"/>
                      </a:xfrm>
                      <a:prstGeom prst="rect">
                        <a:avLst/>
                      </a:prstGeom>
                      <a:noFill/>
                      <a:ln w="9525">
                        <a:solidFill>
                          <a:srgbClr val="6699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テキスト ボックス 26"/>
          <p:cNvSpPr txBox="1"/>
          <p:nvPr/>
        </p:nvSpPr>
        <p:spPr>
          <a:xfrm>
            <a:off x="5066268" y="4730737"/>
            <a:ext cx="2664296" cy="369332"/>
          </a:xfrm>
          <a:prstGeom prst="rect">
            <a:avLst/>
          </a:prstGeom>
          <a:noFill/>
        </p:spPr>
        <p:txBody>
          <a:bodyPr wrap="square" rtlCol="0">
            <a:spAutoFit/>
          </a:bodyPr>
          <a:lstStyle/>
          <a:p>
            <a:pPr algn="ctr"/>
            <a:r>
              <a:rPr lang="en-US" altLang="ja-JP" i="1" dirty="0" smtClean="0">
                <a:latin typeface="Times New Roman" pitchFamily="18" charset="0"/>
                <a:cs typeface="Times New Roman" pitchFamily="18" charset="0"/>
              </a:rPr>
              <a:t>Feature distance : </a:t>
            </a:r>
            <a:r>
              <a:rPr kumimoji="1" lang="en-US" altLang="ja-JP" i="1" dirty="0" smtClean="0">
                <a:latin typeface="Times New Roman" pitchFamily="18" charset="0"/>
                <a:cs typeface="Times New Roman" pitchFamily="18" charset="0"/>
              </a:rPr>
              <a:t>D</a:t>
            </a:r>
            <a:endParaRPr kumimoji="1" lang="ja-JP" altLang="en-US" i="1" dirty="0">
              <a:latin typeface="Times New Roman" pitchFamily="18" charset="0"/>
              <a:cs typeface="Times New Roman" pitchFamily="18" charset="0"/>
            </a:endParaRPr>
          </a:p>
        </p:txBody>
      </p:sp>
      <p:grpSp>
        <p:nvGrpSpPr>
          <p:cNvPr id="28" name="グループ化 27"/>
          <p:cNvGrpSpPr/>
          <p:nvPr/>
        </p:nvGrpSpPr>
        <p:grpSpPr>
          <a:xfrm>
            <a:off x="3923928" y="5056156"/>
            <a:ext cx="5076056" cy="1690544"/>
            <a:chOff x="4439821" y="5100292"/>
            <a:chExt cx="5076056" cy="1690544"/>
          </a:xfrm>
        </p:grpSpPr>
        <p:sp>
          <p:nvSpPr>
            <p:cNvPr id="29" name="テキスト ボックス 28"/>
            <p:cNvSpPr txBox="1"/>
            <p:nvPr/>
          </p:nvSpPr>
          <p:spPr>
            <a:xfrm>
              <a:off x="4439821" y="5100292"/>
              <a:ext cx="5076056" cy="369332"/>
            </a:xfrm>
            <a:prstGeom prst="rect">
              <a:avLst/>
            </a:prstGeom>
            <a:noFill/>
          </p:spPr>
          <p:txBody>
            <a:bodyPr wrap="square" rtlCol="0">
              <a:spAutoFit/>
            </a:bodyPr>
            <a:lstStyle/>
            <a:p>
              <a:r>
                <a:rPr lang="ja-JP" altLang="en-US" b="1" dirty="0" smtClean="0">
                  <a:solidFill>
                    <a:srgbClr val="FF0066"/>
                  </a:solidFill>
                </a:rPr>
                <a:t>多視点歩容データベースから学習</a:t>
              </a:r>
              <a:r>
                <a:rPr lang="en-US" altLang="ja-JP" b="1" dirty="0" smtClean="0">
                  <a:solidFill>
                    <a:srgbClr val="FF0066"/>
                  </a:solidFill>
                </a:rPr>
                <a:t> </a:t>
              </a:r>
              <a:r>
                <a:rPr lang="en-US" altLang="ja-JP" sz="1200" b="1" dirty="0" smtClean="0">
                  <a:solidFill>
                    <a:srgbClr val="FF0066"/>
                  </a:solidFill>
                </a:rPr>
                <a:t>[</a:t>
              </a:r>
              <a:r>
                <a:rPr lang="en-US" altLang="ja-JP" sz="1200" b="1" dirty="0" err="1" smtClean="0">
                  <a:solidFill>
                    <a:srgbClr val="FF0066"/>
                  </a:solidFill>
                </a:rPr>
                <a:t>Makihara</a:t>
              </a:r>
              <a:r>
                <a:rPr lang="en-US" altLang="ja-JP" sz="1200" b="1" dirty="0" smtClean="0">
                  <a:solidFill>
                    <a:srgbClr val="FF0066"/>
                  </a:solidFill>
                </a:rPr>
                <a:t> et al. 2012]</a:t>
              </a:r>
            </a:p>
          </p:txBody>
        </p:sp>
        <p:sp>
          <p:nvSpPr>
            <p:cNvPr id="30" name="円柱 29"/>
            <p:cNvSpPr/>
            <p:nvPr/>
          </p:nvSpPr>
          <p:spPr>
            <a:xfrm>
              <a:off x="4957714" y="5445224"/>
              <a:ext cx="3384376" cy="1345612"/>
            </a:xfrm>
            <a:prstGeom prst="can">
              <a:avLst>
                <a:gd name="adj" fmla="val 11739"/>
              </a:avLst>
            </a:prstGeom>
            <a:solidFill>
              <a:srgbClr val="FF99FF"/>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lstStyle/>
            <a:p>
              <a:pPr algn="ctr"/>
              <a:endParaRPr kumimoji="1" lang="en-US" altLang="ja-JP" sz="1400" dirty="0" smtClean="0">
                <a:solidFill>
                  <a:schemeClr val="tx1"/>
                </a:solidFill>
              </a:endParaRPr>
            </a:p>
          </p:txBody>
        </p:sp>
        <p:sp>
          <p:nvSpPr>
            <p:cNvPr id="31" name="テキスト ボックス 30"/>
            <p:cNvSpPr txBox="1"/>
            <p:nvPr/>
          </p:nvSpPr>
          <p:spPr>
            <a:xfrm>
              <a:off x="4853564" y="5648962"/>
              <a:ext cx="3528392" cy="369332"/>
            </a:xfrm>
            <a:prstGeom prst="rect">
              <a:avLst/>
            </a:prstGeom>
            <a:noFill/>
          </p:spPr>
          <p:txBody>
            <a:bodyPr wrap="square" rtlCol="0">
              <a:spAutoFit/>
            </a:bodyPr>
            <a:lstStyle/>
            <a:p>
              <a:pPr algn="ctr"/>
              <a:r>
                <a:rPr lang="ja-JP" altLang="en-US" dirty="0" smtClean="0"/>
                <a:t>被験者</a:t>
              </a:r>
              <a:r>
                <a:rPr lang="en-US" altLang="ja-JP" dirty="0" smtClean="0"/>
                <a:t>103</a:t>
              </a:r>
              <a:r>
                <a:rPr lang="ja-JP" altLang="en-US" dirty="0" smtClean="0"/>
                <a:t>人</a:t>
              </a:r>
              <a:r>
                <a:rPr lang="en-US" altLang="ja-JP" dirty="0" smtClean="0"/>
                <a:t>, 24</a:t>
              </a:r>
              <a:r>
                <a:rPr lang="ja-JP" altLang="en-US" dirty="0" smtClean="0"/>
                <a:t>視点</a:t>
              </a:r>
              <a:r>
                <a:rPr lang="en-US" altLang="ja-JP" dirty="0" smtClean="0"/>
                <a:t>, 60 [fps]</a:t>
              </a:r>
            </a:p>
          </p:txBody>
        </p:sp>
        <p:pic>
          <p:nvPicPr>
            <p:cNvPr id="32" name="Picture 2" descr="\\lotus\home\iwama\Soft\MyProgram_VS2008\GaitGuiTool_Cv2\images\Cam02_org.jpg"/>
            <p:cNvPicPr>
              <a:picLocks noChangeAspect="1" noChangeArrowheads="1"/>
            </p:cNvPicPr>
            <p:nvPr/>
          </p:nvPicPr>
          <p:blipFill>
            <a:blip r:embed="rId12" cstate="print"/>
            <a:srcRect l="33071" t="31890" r="28346" b="5905"/>
            <a:stretch>
              <a:fillRect/>
            </a:stretch>
          </p:blipFill>
          <p:spPr bwMode="auto">
            <a:xfrm>
              <a:off x="7592660" y="6005734"/>
              <a:ext cx="331718" cy="713094"/>
            </a:xfrm>
            <a:prstGeom prst="rect">
              <a:avLst/>
            </a:prstGeom>
            <a:noFill/>
            <a:effectLst>
              <a:softEdge rad="31750"/>
            </a:effectLst>
          </p:spPr>
        </p:pic>
        <p:pic>
          <p:nvPicPr>
            <p:cNvPr id="33" name="Picture 3" descr="\\lotus\home\iwama\Soft\MyProgram_VS2008\GaitGuiTool_Cv2\images\Cam03_org.jpg"/>
            <p:cNvPicPr>
              <a:picLocks noChangeAspect="1" noChangeArrowheads="1"/>
            </p:cNvPicPr>
            <p:nvPr/>
          </p:nvPicPr>
          <p:blipFill>
            <a:blip r:embed="rId13" cstate="print"/>
            <a:srcRect l="26772" t="31890" r="29921" b="5905"/>
            <a:stretch>
              <a:fillRect/>
            </a:stretch>
          </p:blipFill>
          <p:spPr bwMode="auto">
            <a:xfrm>
              <a:off x="7088604" y="5997623"/>
              <a:ext cx="372336" cy="713094"/>
            </a:xfrm>
            <a:prstGeom prst="rect">
              <a:avLst/>
            </a:prstGeom>
            <a:noFill/>
            <a:effectLst>
              <a:softEdge rad="31750"/>
            </a:effectLst>
          </p:spPr>
        </p:pic>
        <p:pic>
          <p:nvPicPr>
            <p:cNvPr id="34" name="Picture 5" descr="\\lotus\home\iwama\Soft\MyProgram_VS2008\GaitGuiTool_Cv2\images\Cam05_org.jpg"/>
            <p:cNvPicPr>
              <a:picLocks noChangeAspect="1" noChangeArrowheads="1"/>
            </p:cNvPicPr>
            <p:nvPr/>
          </p:nvPicPr>
          <p:blipFill>
            <a:blip r:embed="rId14" cstate="print"/>
            <a:srcRect l="34252" t="15748" r="37795" b="9449"/>
            <a:stretch>
              <a:fillRect/>
            </a:stretch>
          </p:blipFill>
          <p:spPr bwMode="auto">
            <a:xfrm>
              <a:off x="6637506" y="5997030"/>
              <a:ext cx="351542" cy="705559"/>
            </a:xfrm>
            <a:prstGeom prst="rect">
              <a:avLst/>
            </a:prstGeom>
            <a:noFill/>
            <a:effectLst>
              <a:softEdge rad="31750"/>
            </a:effectLst>
          </p:spPr>
        </p:pic>
        <p:pic>
          <p:nvPicPr>
            <p:cNvPr id="35" name="Picture 10" descr="\\lotus\home\iwama\Soft\MyProgram_VS2008\GaitGuiTool_Cv2\images\Cam24_org.jpg"/>
            <p:cNvPicPr>
              <a:picLocks noChangeAspect="1" noChangeArrowheads="1"/>
            </p:cNvPicPr>
            <p:nvPr/>
          </p:nvPicPr>
          <p:blipFill>
            <a:blip r:embed="rId15" cstate="print"/>
            <a:srcRect l="26772" t="18898" r="29921" b="12992"/>
            <a:stretch>
              <a:fillRect/>
            </a:stretch>
          </p:blipFill>
          <p:spPr bwMode="auto">
            <a:xfrm>
              <a:off x="5251707" y="5996843"/>
              <a:ext cx="330866" cy="693818"/>
            </a:xfrm>
            <a:prstGeom prst="rect">
              <a:avLst/>
            </a:prstGeom>
            <a:noFill/>
            <a:effectLst>
              <a:softEdge rad="31750"/>
            </a:effectLst>
          </p:spPr>
        </p:pic>
        <p:pic>
          <p:nvPicPr>
            <p:cNvPr id="36" name="Picture 11" descr="\\lotus\home\iwama\Soft\MyProgram_VS2008\GaitGuiTool_Cv2\images\Cam23_org.jpg"/>
            <p:cNvPicPr>
              <a:picLocks noChangeAspect="1" noChangeArrowheads="1"/>
            </p:cNvPicPr>
            <p:nvPr/>
          </p:nvPicPr>
          <p:blipFill>
            <a:blip r:embed="rId16" cstate="print"/>
            <a:srcRect l="34646" t="11811" r="18898" b="22441"/>
            <a:stretch>
              <a:fillRect/>
            </a:stretch>
          </p:blipFill>
          <p:spPr bwMode="auto">
            <a:xfrm>
              <a:off x="5679694" y="5996857"/>
              <a:ext cx="367677" cy="693810"/>
            </a:xfrm>
            <a:prstGeom prst="rect">
              <a:avLst/>
            </a:prstGeom>
            <a:noFill/>
            <a:effectLst>
              <a:softEdge rad="31750"/>
            </a:effectLst>
          </p:spPr>
        </p:pic>
        <p:pic>
          <p:nvPicPr>
            <p:cNvPr id="37" name="Picture 12" descr="\\lotus\home\iwama\Soft\MyProgram_VS2008\GaitGuiTool_Cv2\images\Cam22_org.jpg"/>
            <p:cNvPicPr>
              <a:picLocks noChangeAspect="1" noChangeArrowheads="1"/>
            </p:cNvPicPr>
            <p:nvPr/>
          </p:nvPicPr>
          <p:blipFill>
            <a:blip r:embed="rId17" cstate="print"/>
            <a:srcRect l="37795" t="6299" r="25984" b="7874"/>
            <a:stretch>
              <a:fillRect/>
            </a:stretch>
          </p:blipFill>
          <p:spPr bwMode="auto">
            <a:xfrm>
              <a:off x="6133450" y="5996856"/>
              <a:ext cx="391700" cy="696193"/>
            </a:xfrm>
            <a:prstGeom prst="rect">
              <a:avLst/>
            </a:prstGeom>
            <a:noFill/>
            <a:effectLst>
              <a:softEdge rad="31750"/>
            </a:effectLst>
          </p:spPr>
        </p:pic>
      </p:grpSp>
    </p:spTree>
    <p:extLst>
      <p:ext uri="{BB962C8B-B14F-4D97-AF65-F5344CB8AC3E}">
        <p14:creationId xmlns:p14="http://schemas.microsoft.com/office/powerpoint/2010/main" val="403534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状況の設定</a:t>
            </a:r>
            <a:endParaRPr kumimoji="1" lang="ja-JP" altLang="en-US" dirty="0"/>
          </a:p>
        </p:txBody>
      </p:sp>
      <p:sp>
        <p:nvSpPr>
          <p:cNvPr id="3" name="コンテンツ プレースホルダー 2"/>
          <p:cNvSpPr>
            <a:spLocks noGrp="1"/>
          </p:cNvSpPr>
          <p:nvPr>
            <p:ph sz="quarter" idx="1"/>
          </p:nvPr>
        </p:nvSpPr>
        <p:spPr>
          <a:xfrm>
            <a:off x="457199" y="1052736"/>
            <a:ext cx="8411743" cy="5421216"/>
          </a:xfrm>
        </p:spPr>
        <p:txBody>
          <a:bodyPr>
            <a:normAutofit/>
          </a:bodyPr>
          <a:lstStyle/>
          <a:p>
            <a:r>
              <a:rPr lang="ja-JP" altLang="en-US" dirty="0"/>
              <a:t>大きさ</a:t>
            </a:r>
            <a:r>
              <a:rPr lang="en-US" altLang="ja-JP" dirty="0"/>
              <a:t> (GEI</a:t>
            </a:r>
            <a:r>
              <a:rPr lang="ja-JP" altLang="en-US" dirty="0"/>
              <a:t>サイズ</a:t>
            </a:r>
            <a:r>
              <a:rPr lang="en-US" altLang="ja-JP" dirty="0"/>
              <a:t>)</a:t>
            </a:r>
            <a:r>
              <a:rPr lang="ja-JP" altLang="en-US" dirty="0"/>
              <a:t> </a:t>
            </a:r>
            <a:r>
              <a:rPr lang="en-US" altLang="ja-JP" dirty="0"/>
              <a:t>: </a:t>
            </a:r>
            <a:r>
              <a:rPr lang="ja-JP" altLang="en-US" dirty="0">
                <a:solidFill>
                  <a:schemeClr val="tx1">
                    <a:lumMod val="50000"/>
                    <a:lumOff val="50000"/>
                  </a:schemeClr>
                </a:solidFill>
              </a:rPr>
              <a:t>自動</a:t>
            </a:r>
            <a:r>
              <a:rPr lang="ja-JP" altLang="en-US" dirty="0"/>
              <a:t>で設定</a:t>
            </a:r>
            <a:endParaRPr lang="en-US" altLang="ja-JP" dirty="0"/>
          </a:p>
          <a:p>
            <a:pPr lvl="1"/>
            <a:r>
              <a:rPr lang="ja-JP" altLang="en-US" sz="2000" dirty="0"/>
              <a:t>シルエットから対象の大きさを自動計算</a:t>
            </a:r>
            <a:endParaRPr lang="en-US" altLang="ja-JP" sz="2000" dirty="0"/>
          </a:p>
          <a:p>
            <a:pPr lvl="1"/>
            <a:endParaRPr lang="en-US" altLang="ja-JP" sz="1400" dirty="0"/>
          </a:p>
          <a:p>
            <a:r>
              <a:rPr lang="ja-JP" altLang="en-US" dirty="0"/>
              <a:t>フレームレート </a:t>
            </a:r>
            <a:r>
              <a:rPr lang="en-US" altLang="ja-JP" dirty="0"/>
              <a:t>: </a:t>
            </a:r>
            <a:r>
              <a:rPr lang="ja-JP" altLang="en-US" dirty="0">
                <a:solidFill>
                  <a:srgbClr val="FF0066"/>
                </a:solidFill>
              </a:rPr>
              <a:t>手動</a:t>
            </a:r>
            <a:r>
              <a:rPr lang="ja-JP" altLang="en-US" dirty="0"/>
              <a:t>で設定</a:t>
            </a:r>
            <a:endParaRPr lang="en-US" altLang="ja-JP" dirty="0"/>
          </a:p>
          <a:p>
            <a:pPr lvl="1"/>
            <a:r>
              <a:rPr lang="ja-JP" altLang="en-US" sz="2000" dirty="0"/>
              <a:t>ユーザが入力画像列の撮像フレームレートを事前に知っているはず</a:t>
            </a:r>
            <a:endParaRPr lang="en-US" altLang="ja-JP" sz="2000" dirty="0"/>
          </a:p>
          <a:p>
            <a:pPr lvl="1"/>
            <a:endParaRPr lang="en-US" altLang="ja-JP" sz="1600" dirty="0"/>
          </a:p>
          <a:p>
            <a:r>
              <a:rPr lang="ja-JP" altLang="en-US" dirty="0"/>
              <a:t>観測方向 </a:t>
            </a:r>
            <a:r>
              <a:rPr lang="en-US" altLang="ja-JP" dirty="0"/>
              <a:t>:</a:t>
            </a:r>
            <a:r>
              <a:rPr lang="ja-JP" altLang="en-US" dirty="0"/>
              <a:t> </a:t>
            </a:r>
            <a:r>
              <a:rPr lang="ja-JP" altLang="en-US" dirty="0">
                <a:solidFill>
                  <a:srgbClr val="FF0066"/>
                </a:solidFill>
              </a:rPr>
              <a:t>手動</a:t>
            </a:r>
            <a:r>
              <a:rPr lang="ja-JP" altLang="en-US" dirty="0"/>
              <a:t>で設定</a:t>
            </a:r>
            <a:endParaRPr lang="en-US" altLang="ja-JP" dirty="0"/>
          </a:p>
          <a:p>
            <a:pPr lvl="1"/>
            <a:r>
              <a:rPr lang="ja-JP" altLang="en-US" sz="2000" dirty="0"/>
              <a:t>ユーザが対象の観測方向と、多視点歩容</a:t>
            </a:r>
            <a:endParaRPr lang="en-US" altLang="ja-JP" sz="2000" dirty="0"/>
          </a:p>
          <a:p>
            <a:pPr lvl="1">
              <a:buNone/>
            </a:pPr>
            <a:r>
              <a:rPr lang="ja-JP" altLang="en-US" sz="2000" dirty="0"/>
              <a:t>　　データベースの各観測方向を比較し、</a:t>
            </a:r>
            <a:endParaRPr lang="en-US" altLang="ja-JP" sz="2000" dirty="0"/>
          </a:p>
          <a:p>
            <a:pPr lvl="1">
              <a:buNone/>
            </a:pPr>
            <a:r>
              <a:rPr lang="ja-JP" altLang="en-US" sz="2000" dirty="0"/>
              <a:t>　　最も“見た目に近い”観測方向を選択</a:t>
            </a:r>
            <a:endParaRPr lang="en-US" altLang="ja-JP" sz="2000" dirty="0"/>
          </a:p>
          <a:p>
            <a:pPr lvl="1"/>
            <a:endParaRPr lang="en-US" altLang="ja-JP" sz="1600" dirty="0"/>
          </a:p>
          <a:p>
            <a:r>
              <a:rPr lang="ja-JP" altLang="en-US" dirty="0"/>
              <a:t>特徴のマスク </a:t>
            </a:r>
            <a:r>
              <a:rPr lang="en-US" altLang="ja-JP" dirty="0"/>
              <a:t>:</a:t>
            </a:r>
            <a:r>
              <a:rPr lang="ja-JP" altLang="en-US" dirty="0"/>
              <a:t> </a:t>
            </a:r>
            <a:r>
              <a:rPr lang="ja-JP" altLang="en-US" dirty="0">
                <a:solidFill>
                  <a:srgbClr val="FF0066"/>
                </a:solidFill>
              </a:rPr>
              <a:t>手動</a:t>
            </a:r>
            <a:r>
              <a:rPr lang="ja-JP" altLang="en-US" dirty="0"/>
              <a:t>で設定</a:t>
            </a:r>
            <a:endParaRPr lang="en-US" altLang="ja-JP" dirty="0"/>
          </a:p>
          <a:p>
            <a:pPr lvl="1"/>
            <a:r>
              <a:rPr lang="ja-JP" altLang="en-US" sz="2000" dirty="0"/>
              <a:t>ユーザがマスクすべき領域を目視判断し、</a:t>
            </a:r>
            <a:endParaRPr lang="en-US" altLang="ja-JP" sz="2000" dirty="0"/>
          </a:p>
          <a:p>
            <a:pPr lvl="1">
              <a:buNone/>
            </a:pPr>
            <a:r>
              <a:rPr lang="ja-JP" altLang="en-US" sz="2000" dirty="0"/>
              <a:t>　　ブロック単位のマスク領域を</a:t>
            </a:r>
            <a:r>
              <a:rPr lang="ja-JP" altLang="en-US" sz="2000" dirty="0" smtClean="0"/>
              <a:t>指定</a:t>
            </a:r>
            <a:endParaRPr lang="en-US" altLang="ja-JP" dirty="0"/>
          </a:p>
        </p:txBody>
      </p:sp>
      <p:sp>
        <p:nvSpPr>
          <p:cNvPr id="4" name="スライド番号プレースホルダー 3"/>
          <p:cNvSpPr>
            <a:spLocks noGrp="1"/>
          </p:cNvSpPr>
          <p:nvPr>
            <p:ph type="sldNum" sz="quarter" idx="15"/>
          </p:nvPr>
        </p:nvSpPr>
        <p:spPr/>
        <p:txBody>
          <a:bodyPr/>
          <a:lstStyle/>
          <a:p>
            <a:fld id="{D2D8002D-B5B0-4BAC-B1F6-782DDCCE6D9C}" type="slidenum">
              <a:rPr kumimoji="1" lang="ja-JP" altLang="en-US" smtClean="0"/>
              <a:pPr/>
              <a:t>11</a:t>
            </a:fld>
            <a:endParaRPr kumimoji="1" lang="ja-JP" altLang="en-US"/>
          </a:p>
        </p:txBody>
      </p:sp>
      <p:sp>
        <p:nvSpPr>
          <p:cNvPr id="5" name="角丸四角形 4"/>
          <p:cNvSpPr/>
          <p:nvPr/>
        </p:nvSpPr>
        <p:spPr>
          <a:xfrm>
            <a:off x="6804248" y="3429051"/>
            <a:ext cx="1898712" cy="1321544"/>
          </a:xfrm>
          <a:prstGeom prst="roundRect">
            <a:avLst>
              <a:gd name="adj" fmla="val 752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Picture 2" descr="\\lotus\home\iwama\Soft\MyProgram_VS2008\GaitGuiTool_Cv2\images\Cam02_org.jpg"/>
          <p:cNvPicPr>
            <a:picLocks noChangeAspect="1" noChangeArrowheads="1"/>
          </p:cNvPicPr>
          <p:nvPr/>
        </p:nvPicPr>
        <p:blipFill>
          <a:blip r:embed="rId2" cstate="print"/>
          <a:srcRect l="37795" t="35433" r="29921" b="8268"/>
          <a:stretch>
            <a:fillRect/>
          </a:stretch>
        </p:blipFill>
        <p:spPr bwMode="auto">
          <a:xfrm>
            <a:off x="8244408" y="3752007"/>
            <a:ext cx="386544" cy="898863"/>
          </a:xfrm>
          <a:prstGeom prst="rect">
            <a:avLst/>
          </a:prstGeom>
          <a:noFill/>
          <a:effectLst/>
        </p:spPr>
      </p:pic>
      <p:pic>
        <p:nvPicPr>
          <p:cNvPr id="7" name="Picture 3" descr="\\lotus\home\iwama\Soft\MyProgram_VS2008\GaitGuiTool_Cv2\images\Cam03_org.jpg"/>
          <p:cNvPicPr>
            <a:picLocks noChangeAspect="1" noChangeArrowheads="1"/>
          </p:cNvPicPr>
          <p:nvPr/>
        </p:nvPicPr>
        <p:blipFill>
          <a:blip r:embed="rId3" cstate="print"/>
          <a:srcRect l="29921" t="35433" r="33071" b="7087"/>
          <a:stretch>
            <a:fillRect/>
          </a:stretch>
        </p:blipFill>
        <p:spPr bwMode="auto">
          <a:xfrm>
            <a:off x="7485735" y="3759628"/>
            <a:ext cx="429846" cy="890216"/>
          </a:xfrm>
          <a:prstGeom prst="rect">
            <a:avLst/>
          </a:prstGeom>
          <a:noFill/>
          <a:effectLst/>
        </p:spPr>
      </p:pic>
      <p:sp>
        <p:nvSpPr>
          <p:cNvPr id="9" name="テキスト ボックス 8"/>
          <p:cNvSpPr txBox="1"/>
          <p:nvPr/>
        </p:nvSpPr>
        <p:spPr>
          <a:xfrm>
            <a:off x="7872045" y="3905548"/>
            <a:ext cx="326859" cy="369332"/>
          </a:xfrm>
          <a:prstGeom prst="rect">
            <a:avLst/>
          </a:prstGeom>
          <a:noFill/>
        </p:spPr>
        <p:txBody>
          <a:bodyPr wrap="square" rtlCol="0">
            <a:spAutoFit/>
          </a:bodyPr>
          <a:lstStyle/>
          <a:p>
            <a:r>
              <a:rPr lang="en-US" altLang="ja-JP" dirty="0" smtClean="0"/>
              <a:t>…</a:t>
            </a:r>
            <a:endParaRPr kumimoji="1" lang="ja-JP" altLang="en-US" dirty="0"/>
          </a:p>
        </p:txBody>
      </p:sp>
      <p:sp>
        <p:nvSpPr>
          <p:cNvPr id="10" name="テキスト ボックス 9"/>
          <p:cNvSpPr txBox="1"/>
          <p:nvPr/>
        </p:nvSpPr>
        <p:spPr>
          <a:xfrm>
            <a:off x="7014957" y="3429050"/>
            <a:ext cx="1494153" cy="338554"/>
          </a:xfrm>
          <a:prstGeom prst="rect">
            <a:avLst/>
          </a:prstGeom>
          <a:noFill/>
        </p:spPr>
        <p:txBody>
          <a:bodyPr wrap="square" rtlCol="0">
            <a:spAutoFit/>
          </a:bodyPr>
          <a:lstStyle/>
          <a:p>
            <a:pPr algn="ctr"/>
            <a:r>
              <a:rPr kumimoji="1" lang="ja-JP" altLang="en-US" sz="1600" dirty="0" smtClean="0"/>
              <a:t>データベース</a:t>
            </a:r>
            <a:endParaRPr kumimoji="1" lang="ja-JP" altLang="en-US" sz="1600" dirty="0"/>
          </a:p>
        </p:txBody>
      </p:sp>
      <p:sp>
        <p:nvSpPr>
          <p:cNvPr id="11" name="角丸四角形 10"/>
          <p:cNvSpPr/>
          <p:nvPr/>
        </p:nvSpPr>
        <p:spPr>
          <a:xfrm>
            <a:off x="5762228" y="3429488"/>
            <a:ext cx="652130" cy="1305231"/>
          </a:xfrm>
          <a:prstGeom prst="roundRect">
            <a:avLst>
              <a:gd name="adj" fmla="val 7523"/>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Picture 5" descr="C:\GVS_Storage\Probe\ROI_Trim\0170071\00000021.Jpg"/>
          <p:cNvPicPr>
            <a:picLocks noChangeAspect="1" noChangeArrowheads="1"/>
          </p:cNvPicPr>
          <p:nvPr/>
        </p:nvPicPr>
        <p:blipFill>
          <a:blip r:embed="rId4" cstate="print">
            <a:lum bright="20000" contrast="30000"/>
          </a:blip>
          <a:srcRect l="17180" t="13620" r="22906" b="27240"/>
          <a:stretch>
            <a:fillRect/>
          </a:stretch>
        </p:blipFill>
        <p:spPr bwMode="auto">
          <a:xfrm>
            <a:off x="5837858" y="3789040"/>
            <a:ext cx="514070" cy="853404"/>
          </a:xfrm>
          <a:prstGeom prst="rect">
            <a:avLst/>
          </a:prstGeom>
          <a:noFill/>
          <a:ln w="38100">
            <a:noFill/>
          </a:ln>
        </p:spPr>
      </p:pic>
      <p:sp>
        <p:nvSpPr>
          <p:cNvPr id="13" name="テキスト ボックス 12"/>
          <p:cNvSpPr txBox="1"/>
          <p:nvPr/>
        </p:nvSpPr>
        <p:spPr>
          <a:xfrm>
            <a:off x="5724128" y="3429000"/>
            <a:ext cx="720080" cy="338554"/>
          </a:xfrm>
          <a:prstGeom prst="rect">
            <a:avLst/>
          </a:prstGeom>
          <a:noFill/>
        </p:spPr>
        <p:txBody>
          <a:bodyPr wrap="square" rtlCol="0">
            <a:spAutoFit/>
          </a:bodyPr>
          <a:lstStyle/>
          <a:p>
            <a:pPr algn="ctr"/>
            <a:r>
              <a:rPr kumimoji="1" lang="ja-JP" altLang="en-US" sz="1600" dirty="0" smtClean="0"/>
              <a:t>入力</a:t>
            </a:r>
            <a:endParaRPr kumimoji="1" lang="ja-JP" altLang="en-US" sz="1600" dirty="0"/>
          </a:p>
        </p:txBody>
      </p:sp>
      <p:pic>
        <p:nvPicPr>
          <p:cNvPr id="14" name="Picture 2" descr="C:\GVS_Storage\Gallery\ROI_Trim\0100020\00000035.Jpg"/>
          <p:cNvPicPr>
            <a:picLocks noChangeAspect="1" noChangeArrowheads="1"/>
          </p:cNvPicPr>
          <p:nvPr/>
        </p:nvPicPr>
        <p:blipFill>
          <a:blip r:embed="rId5" cstate="print">
            <a:lum bright="40000" contrast="60000"/>
          </a:blip>
          <a:srcRect/>
          <a:stretch>
            <a:fillRect/>
          </a:stretch>
        </p:blipFill>
        <p:spPr bwMode="auto">
          <a:xfrm>
            <a:off x="5652120" y="5563840"/>
            <a:ext cx="614032" cy="978891"/>
          </a:xfrm>
          <a:prstGeom prst="rect">
            <a:avLst/>
          </a:prstGeom>
          <a:noFill/>
        </p:spPr>
      </p:pic>
      <p:pic>
        <p:nvPicPr>
          <p:cNvPr id="15" name="Picture 3" descr="C:\GVS_Storage\Probe\ROI_Trim\0100025\00000025.Jpg"/>
          <p:cNvPicPr>
            <a:picLocks noChangeAspect="1" noChangeArrowheads="1"/>
          </p:cNvPicPr>
          <p:nvPr/>
        </p:nvPicPr>
        <p:blipFill>
          <a:blip r:embed="rId6" cstate="print">
            <a:lum bright="40000" contrast="60000"/>
          </a:blip>
          <a:srcRect/>
          <a:stretch>
            <a:fillRect/>
          </a:stretch>
        </p:blipFill>
        <p:spPr bwMode="auto">
          <a:xfrm>
            <a:off x="8192167" y="5554913"/>
            <a:ext cx="676776" cy="1000865"/>
          </a:xfrm>
          <a:prstGeom prst="rect">
            <a:avLst/>
          </a:prstGeom>
          <a:noFill/>
        </p:spPr>
      </p:pic>
      <p:pic>
        <p:nvPicPr>
          <p:cNvPr id="16" name="Picture 4" descr="C:\GVS_Storage\Gallery\GEI\0100020\00000009.png"/>
          <p:cNvPicPr>
            <a:picLocks noChangeAspect="1" noChangeArrowheads="1"/>
          </p:cNvPicPr>
          <p:nvPr/>
        </p:nvPicPr>
        <p:blipFill>
          <a:blip r:embed="rId7" cstate="print"/>
          <a:srcRect/>
          <a:stretch>
            <a:fillRect/>
          </a:stretch>
        </p:blipFill>
        <p:spPr bwMode="auto">
          <a:xfrm>
            <a:off x="6302671" y="5557489"/>
            <a:ext cx="672988" cy="978892"/>
          </a:xfrm>
          <a:prstGeom prst="rect">
            <a:avLst/>
          </a:prstGeom>
          <a:noFill/>
        </p:spPr>
      </p:pic>
      <p:pic>
        <p:nvPicPr>
          <p:cNvPr id="17" name="Picture 5" descr="C:\GVS_Storage\Probe\GEI\0100025\00000013.png"/>
          <p:cNvPicPr>
            <a:picLocks noChangeAspect="1" noChangeArrowheads="1"/>
          </p:cNvPicPr>
          <p:nvPr/>
        </p:nvPicPr>
        <p:blipFill>
          <a:blip r:embed="rId8" cstate="print"/>
          <a:srcRect/>
          <a:stretch>
            <a:fillRect/>
          </a:stretch>
        </p:blipFill>
        <p:spPr bwMode="auto">
          <a:xfrm>
            <a:off x="7469356" y="5557489"/>
            <a:ext cx="672988" cy="978892"/>
          </a:xfrm>
          <a:prstGeom prst="rect">
            <a:avLst/>
          </a:prstGeom>
          <a:noFill/>
        </p:spPr>
      </p:pic>
      <p:sp>
        <p:nvSpPr>
          <p:cNvPr id="18" name="左右矢印 17"/>
          <p:cNvSpPr/>
          <p:nvPr/>
        </p:nvSpPr>
        <p:spPr>
          <a:xfrm>
            <a:off x="6996866" y="5791980"/>
            <a:ext cx="422391" cy="471227"/>
          </a:xfrm>
          <a:prstGeom prst="leftRightArrow">
            <a:avLst>
              <a:gd name="adj1" fmla="val 50000"/>
              <a:gd name="adj2" fmla="val 3677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7553880" y="5675831"/>
            <a:ext cx="185571" cy="392689"/>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6368389" y="5675831"/>
            <a:ext cx="185571" cy="392689"/>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5808836" y="5229200"/>
            <a:ext cx="2987824" cy="369332"/>
          </a:xfrm>
          <a:prstGeom prst="rect">
            <a:avLst/>
          </a:prstGeom>
          <a:noFill/>
        </p:spPr>
        <p:txBody>
          <a:bodyPr wrap="square" rtlCol="0">
            <a:spAutoFit/>
          </a:bodyPr>
          <a:lstStyle/>
          <a:p>
            <a:r>
              <a:rPr kumimoji="1" lang="ja-JP" altLang="en-US" dirty="0" smtClean="0"/>
              <a:t>照合する</a:t>
            </a:r>
            <a:r>
              <a:rPr lang="ja-JP" altLang="en-US" dirty="0" smtClean="0"/>
              <a:t>歩行データのペア</a:t>
            </a:r>
            <a:endParaRPr kumimoji="1" lang="ja-JP" altLang="en-US" dirty="0"/>
          </a:p>
        </p:txBody>
      </p:sp>
      <p:sp>
        <p:nvSpPr>
          <p:cNvPr id="22" name="テキスト ボックス 21"/>
          <p:cNvSpPr txBox="1"/>
          <p:nvPr/>
        </p:nvSpPr>
        <p:spPr>
          <a:xfrm>
            <a:off x="7558236" y="6488668"/>
            <a:ext cx="1224136" cy="338554"/>
          </a:xfrm>
          <a:prstGeom prst="rect">
            <a:avLst/>
          </a:prstGeom>
          <a:noFill/>
        </p:spPr>
        <p:txBody>
          <a:bodyPr wrap="square" rtlCol="0">
            <a:spAutoFit/>
          </a:bodyPr>
          <a:lstStyle/>
          <a:p>
            <a:r>
              <a:rPr lang="ja-JP" altLang="en-US" sz="1600" dirty="0" smtClean="0"/>
              <a:t>リュック有り</a:t>
            </a:r>
            <a:endParaRPr kumimoji="1" lang="ja-JP" altLang="en-US" sz="1600" dirty="0"/>
          </a:p>
        </p:txBody>
      </p:sp>
      <p:sp>
        <p:nvSpPr>
          <p:cNvPr id="23" name="テキスト ボックス 22"/>
          <p:cNvSpPr txBox="1"/>
          <p:nvPr/>
        </p:nvSpPr>
        <p:spPr>
          <a:xfrm>
            <a:off x="5724128" y="6506746"/>
            <a:ext cx="1224136" cy="338554"/>
          </a:xfrm>
          <a:prstGeom prst="rect">
            <a:avLst/>
          </a:prstGeom>
          <a:noFill/>
        </p:spPr>
        <p:txBody>
          <a:bodyPr wrap="square" rtlCol="0">
            <a:spAutoFit/>
          </a:bodyPr>
          <a:lstStyle/>
          <a:p>
            <a:r>
              <a:rPr lang="ja-JP" altLang="en-US" sz="1600" dirty="0" smtClean="0"/>
              <a:t>リュック無し</a:t>
            </a:r>
            <a:endParaRPr kumimoji="1" lang="ja-JP" altLang="en-US" sz="1600" dirty="0"/>
          </a:p>
        </p:txBody>
      </p:sp>
      <p:pic>
        <p:nvPicPr>
          <p:cNvPr id="24" name="Picture 15" descr="F:\DATA\GaitGuiTool_Cv2\GaitVerificationSystem\Resources\Cam09_org.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865" r="15860"/>
          <a:stretch/>
        </p:blipFill>
        <p:spPr bwMode="auto">
          <a:xfrm>
            <a:off x="6941836" y="3774306"/>
            <a:ext cx="400327" cy="858613"/>
          </a:xfrm>
          <a:prstGeom prst="rect">
            <a:avLst/>
          </a:prstGeom>
          <a:noFill/>
          <a:ln w="57150">
            <a:solidFill>
              <a:srgbClr val="FF0066"/>
            </a:solidFill>
          </a:ln>
          <a:extLst>
            <a:ext uri="{909E8E84-426E-40DD-AFC4-6F175D3DCCD1}">
              <a14:hiddenFill xmlns:a14="http://schemas.microsoft.com/office/drawing/2010/main">
                <a:solidFill>
                  <a:srgbClr val="FFFFFF"/>
                </a:solidFill>
              </a14:hiddenFill>
            </a:ext>
          </a:extLst>
        </p:spPr>
      </p:pic>
      <p:sp>
        <p:nvSpPr>
          <p:cNvPr id="25" name="左右矢印 24"/>
          <p:cNvSpPr/>
          <p:nvPr/>
        </p:nvSpPr>
        <p:spPr>
          <a:xfrm>
            <a:off x="6416393" y="3834420"/>
            <a:ext cx="360040" cy="495365"/>
          </a:xfrm>
          <a:prstGeom prst="leftRightArrow">
            <a:avLst>
              <a:gd name="adj1" fmla="val 50000"/>
              <a:gd name="adj2" fmla="val 3269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776093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D2D8002D-B5B0-4BAC-B1F6-782DDCCE6D9C}" type="slidenum">
              <a:rPr kumimoji="1" lang="ja-JP" altLang="en-US" smtClean="0"/>
              <a:pPr/>
              <a:t>12</a:t>
            </a:fld>
            <a:endParaRPr kumimoji="1" lang="ja-JP" altLang="en-US"/>
          </a:p>
        </p:txBody>
      </p:sp>
      <p:sp>
        <p:nvSpPr>
          <p:cNvPr id="3" name="テキスト ボックス 2"/>
          <p:cNvSpPr txBox="1"/>
          <p:nvPr/>
        </p:nvSpPr>
        <p:spPr>
          <a:xfrm>
            <a:off x="179512" y="2996952"/>
            <a:ext cx="8496944" cy="646331"/>
          </a:xfrm>
          <a:prstGeom prst="rect">
            <a:avLst/>
          </a:prstGeom>
          <a:noFill/>
        </p:spPr>
        <p:txBody>
          <a:bodyPr wrap="square" rtlCol="0">
            <a:spAutoFit/>
          </a:bodyPr>
          <a:lstStyle/>
          <a:p>
            <a:pPr algn="ctr"/>
            <a:r>
              <a:rPr kumimoji="1" lang="ja-JP" altLang="en-US" sz="3600" dirty="0" smtClean="0"/>
              <a:t>システムの構成と操作</a:t>
            </a:r>
            <a:endParaRPr kumimoji="1" lang="ja-JP" altLang="en-US" sz="36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システムの全体像</a:t>
            </a:r>
            <a:endParaRPr kumimoji="1" lang="ja-JP" altLang="en-US" dirty="0"/>
          </a:p>
        </p:txBody>
      </p:sp>
      <p:sp>
        <p:nvSpPr>
          <p:cNvPr id="3" name="スライド番号プレースホルダー 2"/>
          <p:cNvSpPr>
            <a:spLocks noGrp="1"/>
          </p:cNvSpPr>
          <p:nvPr>
            <p:ph type="sldNum" sz="quarter" idx="11"/>
          </p:nvPr>
        </p:nvSpPr>
        <p:spPr/>
        <p:txBody>
          <a:bodyPr/>
          <a:lstStyle/>
          <a:p>
            <a:fld id="{D2D8002D-B5B0-4BAC-B1F6-782DDCCE6D9C}" type="slidenum">
              <a:rPr kumimoji="1" lang="ja-JP" altLang="en-US" smtClean="0"/>
              <a:pPr/>
              <a:t>13</a:t>
            </a:fld>
            <a:endParaRPr kumimoji="1" lang="ja-JP" altLang="en-US"/>
          </a:p>
        </p:txBody>
      </p:sp>
      <p:sp>
        <p:nvSpPr>
          <p:cNvPr id="4" name="角丸四角形 3"/>
          <p:cNvSpPr/>
          <p:nvPr/>
        </p:nvSpPr>
        <p:spPr>
          <a:xfrm>
            <a:off x="2554099" y="4080407"/>
            <a:ext cx="5797202" cy="889620"/>
          </a:xfrm>
          <a:prstGeom prst="roundRect">
            <a:avLst>
              <a:gd name="adj" fmla="val 14661"/>
            </a:avLst>
          </a:prstGeom>
          <a:solidFill>
            <a:srgbClr val="EBEBFF"/>
          </a:solid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鑑定モジュール</a:t>
            </a:r>
            <a:endParaRPr kumimoji="1" lang="en-US" altLang="ja-JP" dirty="0">
              <a:solidFill>
                <a:schemeClr val="tx1"/>
              </a:solidFill>
            </a:endParaRPr>
          </a:p>
          <a:p>
            <a:pPr algn="ctr"/>
            <a:endParaRPr kumimoji="1" lang="en-US" altLang="ja-JP" sz="1600" dirty="0" smtClean="0">
              <a:solidFill>
                <a:schemeClr val="tx1"/>
              </a:solidFill>
            </a:endParaRPr>
          </a:p>
          <a:p>
            <a:pPr algn="ctr"/>
            <a:endParaRPr kumimoji="1" lang="ja-JP" altLang="en-US" sz="1600" dirty="0">
              <a:solidFill>
                <a:schemeClr val="tx1"/>
              </a:solidFill>
            </a:endParaRPr>
          </a:p>
        </p:txBody>
      </p:sp>
      <p:sp>
        <p:nvSpPr>
          <p:cNvPr id="5" name="角丸四角形 4"/>
          <p:cNvSpPr/>
          <p:nvPr/>
        </p:nvSpPr>
        <p:spPr>
          <a:xfrm>
            <a:off x="2338074" y="908720"/>
            <a:ext cx="6521221" cy="4214731"/>
          </a:xfrm>
          <a:prstGeom prst="roundRect">
            <a:avLst>
              <a:gd name="adj" fmla="val 885"/>
            </a:avLst>
          </a:prstGeom>
          <a:noFill/>
          <a:ln>
            <a:solidFill>
              <a:srgbClr val="33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55505" y="2057785"/>
            <a:ext cx="1666545" cy="369332"/>
          </a:xfrm>
          <a:prstGeom prst="rect">
            <a:avLst/>
          </a:prstGeom>
          <a:noFill/>
        </p:spPr>
        <p:txBody>
          <a:bodyPr wrap="square" rtlCol="0">
            <a:spAutoFit/>
          </a:bodyPr>
          <a:lstStyle/>
          <a:p>
            <a:r>
              <a:rPr kumimoji="1" lang="ja-JP" altLang="en-US" b="1" dirty="0" smtClean="0"/>
              <a:t>入力画像列</a:t>
            </a:r>
            <a:endParaRPr kumimoji="1" lang="ja-JP" altLang="en-US" b="1" dirty="0"/>
          </a:p>
        </p:txBody>
      </p:sp>
      <p:sp>
        <p:nvSpPr>
          <p:cNvPr id="7" name="角丸四角形 6"/>
          <p:cNvSpPr/>
          <p:nvPr/>
        </p:nvSpPr>
        <p:spPr>
          <a:xfrm>
            <a:off x="2770122" y="1044075"/>
            <a:ext cx="2520279" cy="425751"/>
          </a:xfrm>
          <a:prstGeom prst="roundRect">
            <a:avLst>
              <a:gd name="adj" fmla="val 16593"/>
            </a:avLst>
          </a:prstGeom>
          <a:solidFill>
            <a:srgbClr val="EBEBFF"/>
          </a:solid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登録モジュール</a:t>
            </a:r>
            <a:endParaRPr kumimoji="1" lang="ja-JP" altLang="en-US" dirty="0">
              <a:solidFill>
                <a:schemeClr val="tx1"/>
              </a:solidFill>
            </a:endParaRPr>
          </a:p>
        </p:txBody>
      </p:sp>
      <p:sp>
        <p:nvSpPr>
          <p:cNvPr id="8" name="角丸四角形 7"/>
          <p:cNvSpPr/>
          <p:nvPr/>
        </p:nvSpPr>
        <p:spPr>
          <a:xfrm>
            <a:off x="5510476" y="1038222"/>
            <a:ext cx="2948278" cy="421692"/>
          </a:xfrm>
          <a:prstGeom prst="roundRect">
            <a:avLst/>
          </a:prstGeom>
          <a:solidFill>
            <a:srgbClr val="EBEBFF"/>
          </a:solid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シルエット作成モジュール</a:t>
            </a:r>
            <a:endParaRPr kumimoji="1" lang="ja-JP" altLang="en-US" dirty="0">
              <a:solidFill>
                <a:schemeClr val="tx1"/>
              </a:solidFill>
            </a:endParaRPr>
          </a:p>
        </p:txBody>
      </p:sp>
      <p:grpSp>
        <p:nvGrpSpPr>
          <p:cNvPr id="9" name="グループ化 140"/>
          <p:cNvGrpSpPr>
            <a:grpSpLocks noChangeAspect="1"/>
          </p:cNvGrpSpPr>
          <p:nvPr/>
        </p:nvGrpSpPr>
        <p:grpSpPr>
          <a:xfrm>
            <a:off x="3327282" y="1541517"/>
            <a:ext cx="597709" cy="702019"/>
            <a:chOff x="3419872" y="2348880"/>
            <a:chExt cx="796945" cy="936024"/>
          </a:xfrm>
        </p:grpSpPr>
        <p:pic>
          <p:nvPicPr>
            <p:cNvPr id="10" name="Picture 7" descr="C:\GVS_Storage\Probe\ROI_Trim\0990081\00000015.Jpg"/>
            <p:cNvPicPr>
              <a:picLocks noChangeAspect="1" noChangeArrowheads="1"/>
            </p:cNvPicPr>
            <p:nvPr/>
          </p:nvPicPr>
          <p:blipFill>
            <a:blip r:embed="rId2" cstate="print">
              <a:lum bright="5000" contrast="15000"/>
            </a:blip>
            <a:srcRect t="4973" r="6406" b="4973"/>
            <a:stretch>
              <a:fillRect/>
            </a:stretch>
          </p:blipFill>
          <p:spPr bwMode="auto">
            <a:xfrm>
              <a:off x="3419872" y="2348880"/>
              <a:ext cx="580921" cy="720000"/>
            </a:xfrm>
            <a:prstGeom prst="rect">
              <a:avLst/>
            </a:prstGeom>
            <a:noFill/>
            <a:ln>
              <a:noFill/>
            </a:ln>
          </p:spPr>
        </p:pic>
        <p:pic>
          <p:nvPicPr>
            <p:cNvPr id="11" name="Picture 7" descr="C:\GVS_Storage\Probe\ROI_Trim\0990081\00000015.Jpg"/>
            <p:cNvPicPr>
              <a:picLocks noChangeAspect="1" noChangeArrowheads="1"/>
            </p:cNvPicPr>
            <p:nvPr/>
          </p:nvPicPr>
          <p:blipFill>
            <a:blip r:embed="rId2" cstate="print">
              <a:lum bright="5000" contrast="15000"/>
            </a:blip>
            <a:srcRect t="4973" r="6406" b="4973"/>
            <a:stretch>
              <a:fillRect/>
            </a:stretch>
          </p:blipFill>
          <p:spPr bwMode="auto">
            <a:xfrm>
              <a:off x="3491880" y="2420888"/>
              <a:ext cx="580921" cy="720000"/>
            </a:xfrm>
            <a:prstGeom prst="rect">
              <a:avLst/>
            </a:prstGeom>
            <a:noFill/>
            <a:ln>
              <a:noFill/>
            </a:ln>
          </p:spPr>
        </p:pic>
        <p:pic>
          <p:nvPicPr>
            <p:cNvPr id="12" name="Picture 7" descr="C:\GVS_Storage\Probe\ROI_Trim\0990081\00000015.Jpg"/>
            <p:cNvPicPr>
              <a:picLocks noChangeAspect="1" noChangeArrowheads="1"/>
            </p:cNvPicPr>
            <p:nvPr/>
          </p:nvPicPr>
          <p:blipFill>
            <a:blip r:embed="rId2" cstate="print">
              <a:lum bright="5000" contrast="15000"/>
            </a:blip>
            <a:srcRect t="4973" r="6406" b="4973"/>
            <a:stretch>
              <a:fillRect/>
            </a:stretch>
          </p:blipFill>
          <p:spPr bwMode="auto">
            <a:xfrm>
              <a:off x="3563888" y="2492896"/>
              <a:ext cx="580921" cy="720000"/>
            </a:xfrm>
            <a:prstGeom prst="rect">
              <a:avLst/>
            </a:prstGeom>
            <a:noFill/>
            <a:ln>
              <a:noFill/>
            </a:ln>
          </p:spPr>
        </p:pic>
        <p:pic>
          <p:nvPicPr>
            <p:cNvPr id="13" name="Picture 7" descr="C:\GVS_Storage\Probe\ROI_Trim\0990081\00000015.Jpg"/>
            <p:cNvPicPr>
              <a:picLocks noChangeAspect="1" noChangeArrowheads="1"/>
            </p:cNvPicPr>
            <p:nvPr/>
          </p:nvPicPr>
          <p:blipFill>
            <a:blip r:embed="rId2" cstate="print">
              <a:lum bright="5000" contrast="15000"/>
            </a:blip>
            <a:srcRect t="4973" r="6406" b="4973"/>
            <a:stretch>
              <a:fillRect/>
            </a:stretch>
          </p:blipFill>
          <p:spPr bwMode="auto">
            <a:xfrm>
              <a:off x="3635896" y="2564904"/>
              <a:ext cx="580921" cy="720000"/>
            </a:xfrm>
            <a:prstGeom prst="rect">
              <a:avLst/>
            </a:prstGeom>
            <a:noFill/>
            <a:ln>
              <a:noFill/>
            </a:ln>
          </p:spPr>
        </p:pic>
      </p:grpSp>
      <p:sp>
        <p:nvSpPr>
          <p:cNvPr id="14" name="角丸四角形 13"/>
          <p:cNvSpPr/>
          <p:nvPr/>
        </p:nvSpPr>
        <p:spPr>
          <a:xfrm>
            <a:off x="2799949" y="4489065"/>
            <a:ext cx="2418445" cy="392758"/>
          </a:xfrm>
          <a:prstGeom prst="roundRect">
            <a:avLst>
              <a:gd name="adj" fmla="val 14661"/>
            </a:avLst>
          </a:prstGeom>
          <a:solidFill>
            <a:srgbClr val="EBEBFF"/>
          </a:solid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個別鑑定</a:t>
            </a:r>
            <a:r>
              <a:rPr kumimoji="1" lang="ja-JP" altLang="en-US" dirty="0" smtClean="0">
                <a:solidFill>
                  <a:schemeClr val="tx1"/>
                </a:solidFill>
              </a:rPr>
              <a:t>モジュール</a:t>
            </a:r>
            <a:endParaRPr kumimoji="1" lang="ja-JP" altLang="en-US" dirty="0">
              <a:solidFill>
                <a:schemeClr val="tx1"/>
              </a:solidFill>
            </a:endParaRPr>
          </a:p>
        </p:txBody>
      </p:sp>
      <p:sp>
        <p:nvSpPr>
          <p:cNvPr id="15" name="円柱 14"/>
          <p:cNvSpPr/>
          <p:nvPr/>
        </p:nvSpPr>
        <p:spPr>
          <a:xfrm>
            <a:off x="105090" y="4525218"/>
            <a:ext cx="2088968" cy="1856672"/>
          </a:xfrm>
          <a:prstGeom prst="can">
            <a:avLst>
              <a:gd name="adj" fmla="val 14209"/>
            </a:avLst>
          </a:prstGeom>
          <a:solidFill>
            <a:srgbClr val="FF6699"/>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lstStyle/>
          <a:p>
            <a:pPr algn="ctr"/>
            <a:endParaRPr kumimoji="1" lang="en-US" altLang="ja-JP" sz="1400" dirty="0" smtClean="0">
              <a:solidFill>
                <a:schemeClr val="tx1"/>
              </a:solidFill>
            </a:endParaRPr>
          </a:p>
        </p:txBody>
      </p:sp>
      <p:sp>
        <p:nvSpPr>
          <p:cNvPr id="16" name="正方形/長方形 15"/>
          <p:cNvSpPr/>
          <p:nvPr/>
        </p:nvSpPr>
        <p:spPr>
          <a:xfrm>
            <a:off x="263454" y="4870901"/>
            <a:ext cx="1786588" cy="646331"/>
          </a:xfrm>
          <a:prstGeom prst="rect">
            <a:avLst/>
          </a:prstGeom>
        </p:spPr>
        <p:txBody>
          <a:bodyPr wrap="square">
            <a:spAutoFit/>
          </a:bodyPr>
          <a:lstStyle/>
          <a:p>
            <a:pPr algn="ctr"/>
            <a:r>
              <a:rPr lang="ja-JP" altLang="en-US" dirty="0" smtClean="0">
                <a:solidFill>
                  <a:schemeClr val="bg1"/>
                </a:solidFill>
              </a:rPr>
              <a:t>多視点歩容</a:t>
            </a:r>
            <a:endParaRPr lang="en-US" altLang="ja-JP" dirty="0" smtClean="0">
              <a:solidFill>
                <a:schemeClr val="bg1"/>
              </a:solidFill>
            </a:endParaRPr>
          </a:p>
          <a:p>
            <a:pPr algn="ctr"/>
            <a:r>
              <a:rPr lang="ja-JP" altLang="en-US" dirty="0" smtClean="0">
                <a:solidFill>
                  <a:schemeClr val="bg1"/>
                </a:solidFill>
              </a:rPr>
              <a:t>データベース</a:t>
            </a:r>
            <a:endParaRPr lang="en-US" altLang="ja-JP" dirty="0">
              <a:solidFill>
                <a:schemeClr val="bg1"/>
              </a:solidFill>
            </a:endParaRPr>
          </a:p>
        </p:txBody>
      </p:sp>
      <p:sp>
        <p:nvSpPr>
          <p:cNvPr id="17" name="角丸四角形 16"/>
          <p:cNvSpPr/>
          <p:nvPr/>
        </p:nvSpPr>
        <p:spPr>
          <a:xfrm>
            <a:off x="3108772" y="5718742"/>
            <a:ext cx="1461550" cy="6480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rgbClr val="FF0000"/>
                </a:solidFill>
              </a:rPr>
              <a:t>本人確率</a:t>
            </a:r>
            <a:endParaRPr kumimoji="1" lang="en-US" altLang="ja-JP" b="1" dirty="0" smtClean="0">
              <a:solidFill>
                <a:srgbClr val="FF0000"/>
              </a:solidFill>
            </a:endParaRPr>
          </a:p>
          <a:p>
            <a:pPr algn="ctr"/>
            <a:r>
              <a:rPr lang="ja-JP" altLang="en-US" b="1" dirty="0" smtClean="0">
                <a:solidFill>
                  <a:srgbClr val="FF0000"/>
                </a:solidFill>
              </a:rPr>
              <a:t>（事後確率）</a:t>
            </a:r>
            <a:endParaRPr kumimoji="1" lang="ja-JP" altLang="en-US" b="1" dirty="0">
              <a:solidFill>
                <a:srgbClr val="FF0000"/>
              </a:solidFill>
            </a:endParaRPr>
          </a:p>
        </p:txBody>
      </p:sp>
      <p:sp>
        <p:nvSpPr>
          <p:cNvPr id="18" name="正方形/長方形 17"/>
          <p:cNvSpPr/>
          <p:nvPr/>
        </p:nvSpPr>
        <p:spPr>
          <a:xfrm>
            <a:off x="3230488" y="5272742"/>
            <a:ext cx="1284213" cy="432048"/>
          </a:xfrm>
          <a:prstGeom prst="rect">
            <a:avLst/>
          </a:prstGeom>
          <a:solidFill>
            <a:schemeClr val="bg1"/>
          </a:solidFill>
          <a:ln>
            <a:solidFill>
              <a:srgbClr val="FF0000"/>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sz="2600" dirty="0" smtClean="0">
                <a:solidFill>
                  <a:schemeClr val="tx1"/>
                </a:solidFill>
              </a:rPr>
              <a:t>99.8</a:t>
            </a:r>
            <a:r>
              <a:rPr kumimoji="1" lang="en-US" altLang="ja-JP" dirty="0" smtClean="0">
                <a:solidFill>
                  <a:schemeClr val="tx1"/>
                </a:solidFill>
              </a:rPr>
              <a:t> %</a:t>
            </a:r>
            <a:endParaRPr kumimoji="1" lang="ja-JP" altLang="en-US" dirty="0">
              <a:solidFill>
                <a:schemeClr val="tx1"/>
              </a:solidFill>
            </a:endParaRPr>
          </a:p>
        </p:txBody>
      </p:sp>
      <p:grpSp>
        <p:nvGrpSpPr>
          <p:cNvPr id="19" name="グループ化 1"/>
          <p:cNvGrpSpPr/>
          <p:nvPr/>
        </p:nvGrpSpPr>
        <p:grpSpPr>
          <a:xfrm>
            <a:off x="434981" y="995804"/>
            <a:ext cx="1564232" cy="1079432"/>
            <a:chOff x="1152867" y="1672313"/>
            <a:chExt cx="1231132" cy="821420"/>
          </a:xfrm>
        </p:grpSpPr>
        <p:pic>
          <p:nvPicPr>
            <p:cNvPr id="20" name="Picture 6" descr="C:\GVS_Storage\Probe\Org\0990081\00000015.png"/>
            <p:cNvPicPr>
              <a:picLocks noChangeAspect="1" noChangeArrowheads="1"/>
            </p:cNvPicPr>
            <p:nvPr/>
          </p:nvPicPr>
          <p:blipFill>
            <a:blip r:embed="rId3" cstate="print">
              <a:lum bright="5000" contrast="15000"/>
            </a:blip>
            <a:srcRect l="8858" t="8661" r="29528" b="33071"/>
            <a:stretch>
              <a:fillRect/>
            </a:stretch>
          </p:blipFill>
          <p:spPr bwMode="auto">
            <a:xfrm>
              <a:off x="1152867" y="1672313"/>
              <a:ext cx="1015108" cy="720000"/>
            </a:xfrm>
            <a:prstGeom prst="rect">
              <a:avLst/>
            </a:prstGeom>
            <a:noFill/>
            <a:ln>
              <a:noFill/>
            </a:ln>
          </p:spPr>
        </p:pic>
        <p:pic>
          <p:nvPicPr>
            <p:cNvPr id="21" name="Picture 6" descr="C:\GVS_Storage\Probe\Org\0990081\00000015.png"/>
            <p:cNvPicPr>
              <a:picLocks noChangeAspect="1" noChangeArrowheads="1"/>
            </p:cNvPicPr>
            <p:nvPr/>
          </p:nvPicPr>
          <p:blipFill>
            <a:blip r:embed="rId3" cstate="print">
              <a:lum bright="5000" contrast="15000"/>
            </a:blip>
            <a:srcRect l="8858" t="8661" r="29528" b="33071"/>
            <a:stretch>
              <a:fillRect/>
            </a:stretch>
          </p:blipFill>
          <p:spPr bwMode="auto">
            <a:xfrm>
              <a:off x="1224875" y="1706221"/>
              <a:ext cx="1015108" cy="720000"/>
            </a:xfrm>
            <a:prstGeom prst="rect">
              <a:avLst/>
            </a:prstGeom>
            <a:noFill/>
            <a:ln>
              <a:noFill/>
            </a:ln>
          </p:spPr>
        </p:pic>
        <p:pic>
          <p:nvPicPr>
            <p:cNvPr id="22" name="Picture 6" descr="C:\GVS_Storage\Probe\Org\0990081\00000015.png"/>
            <p:cNvPicPr>
              <a:picLocks noChangeAspect="1" noChangeArrowheads="1"/>
            </p:cNvPicPr>
            <p:nvPr/>
          </p:nvPicPr>
          <p:blipFill>
            <a:blip r:embed="rId3" cstate="print">
              <a:lum bright="5000" contrast="15000"/>
            </a:blip>
            <a:srcRect l="8858" t="8661" r="29528" b="33071"/>
            <a:stretch>
              <a:fillRect/>
            </a:stretch>
          </p:blipFill>
          <p:spPr bwMode="auto">
            <a:xfrm>
              <a:off x="1296883" y="1741146"/>
              <a:ext cx="1015108" cy="720000"/>
            </a:xfrm>
            <a:prstGeom prst="rect">
              <a:avLst/>
            </a:prstGeom>
            <a:noFill/>
            <a:ln>
              <a:noFill/>
            </a:ln>
          </p:spPr>
        </p:pic>
        <p:pic>
          <p:nvPicPr>
            <p:cNvPr id="23" name="Picture 6" descr="C:\GVS_Storage\Probe\Org\0990081\00000015.png"/>
            <p:cNvPicPr>
              <a:picLocks noChangeAspect="1" noChangeArrowheads="1"/>
            </p:cNvPicPr>
            <p:nvPr/>
          </p:nvPicPr>
          <p:blipFill>
            <a:blip r:embed="rId3" cstate="print">
              <a:lum bright="5000" contrast="15000"/>
            </a:blip>
            <a:srcRect l="8858" t="8661" r="29528" b="33071"/>
            <a:stretch>
              <a:fillRect/>
            </a:stretch>
          </p:blipFill>
          <p:spPr bwMode="auto">
            <a:xfrm>
              <a:off x="1368891" y="1773733"/>
              <a:ext cx="1015108" cy="720000"/>
            </a:xfrm>
            <a:prstGeom prst="rect">
              <a:avLst/>
            </a:prstGeom>
            <a:noFill/>
            <a:ln>
              <a:noFill/>
            </a:ln>
          </p:spPr>
        </p:pic>
      </p:grpSp>
      <p:grpSp>
        <p:nvGrpSpPr>
          <p:cNvPr id="24" name="グループ化 140"/>
          <p:cNvGrpSpPr>
            <a:grpSpLocks noChangeAspect="1"/>
          </p:cNvGrpSpPr>
          <p:nvPr/>
        </p:nvGrpSpPr>
        <p:grpSpPr>
          <a:xfrm>
            <a:off x="6103689" y="1539007"/>
            <a:ext cx="597709" cy="702019"/>
            <a:chOff x="3419872" y="2348880"/>
            <a:chExt cx="796945" cy="936024"/>
          </a:xfrm>
        </p:grpSpPr>
        <p:pic>
          <p:nvPicPr>
            <p:cNvPr id="25" name="Picture 7" descr="C:\GVS_Storage\Probe\ROI_Trim\0990081\00000015.Jpg"/>
            <p:cNvPicPr>
              <a:picLocks noChangeAspect="1" noChangeArrowheads="1"/>
            </p:cNvPicPr>
            <p:nvPr/>
          </p:nvPicPr>
          <p:blipFill>
            <a:blip r:embed="rId2" cstate="print">
              <a:lum bright="5000" contrast="15000"/>
            </a:blip>
            <a:srcRect t="4973" r="6406" b="4973"/>
            <a:stretch>
              <a:fillRect/>
            </a:stretch>
          </p:blipFill>
          <p:spPr bwMode="auto">
            <a:xfrm>
              <a:off x="3419872" y="2348880"/>
              <a:ext cx="580921" cy="720000"/>
            </a:xfrm>
            <a:prstGeom prst="rect">
              <a:avLst/>
            </a:prstGeom>
            <a:noFill/>
            <a:ln>
              <a:noFill/>
            </a:ln>
          </p:spPr>
        </p:pic>
        <p:pic>
          <p:nvPicPr>
            <p:cNvPr id="26" name="Picture 7" descr="C:\GVS_Storage\Probe\ROI_Trim\0990081\00000015.Jpg"/>
            <p:cNvPicPr>
              <a:picLocks noChangeAspect="1" noChangeArrowheads="1"/>
            </p:cNvPicPr>
            <p:nvPr/>
          </p:nvPicPr>
          <p:blipFill>
            <a:blip r:embed="rId2" cstate="print">
              <a:lum bright="5000" contrast="15000"/>
            </a:blip>
            <a:srcRect t="4973" r="6406" b="4973"/>
            <a:stretch>
              <a:fillRect/>
            </a:stretch>
          </p:blipFill>
          <p:spPr bwMode="auto">
            <a:xfrm>
              <a:off x="3491880" y="2420888"/>
              <a:ext cx="580921" cy="720000"/>
            </a:xfrm>
            <a:prstGeom prst="rect">
              <a:avLst/>
            </a:prstGeom>
            <a:noFill/>
            <a:ln>
              <a:noFill/>
            </a:ln>
          </p:spPr>
        </p:pic>
        <p:pic>
          <p:nvPicPr>
            <p:cNvPr id="27" name="Picture 7" descr="C:\GVS_Storage\Probe\ROI_Trim\0990081\00000015.Jpg"/>
            <p:cNvPicPr>
              <a:picLocks noChangeAspect="1" noChangeArrowheads="1"/>
            </p:cNvPicPr>
            <p:nvPr/>
          </p:nvPicPr>
          <p:blipFill>
            <a:blip r:embed="rId2" cstate="print">
              <a:lum bright="5000" contrast="15000"/>
            </a:blip>
            <a:srcRect t="4973" r="6406" b="4973"/>
            <a:stretch>
              <a:fillRect/>
            </a:stretch>
          </p:blipFill>
          <p:spPr bwMode="auto">
            <a:xfrm>
              <a:off x="3563888" y="2492896"/>
              <a:ext cx="580921" cy="720000"/>
            </a:xfrm>
            <a:prstGeom prst="rect">
              <a:avLst/>
            </a:prstGeom>
            <a:noFill/>
            <a:ln>
              <a:noFill/>
            </a:ln>
          </p:spPr>
        </p:pic>
        <p:pic>
          <p:nvPicPr>
            <p:cNvPr id="28" name="Picture 7" descr="C:\GVS_Storage\Probe\ROI_Trim\0990081\00000015.Jpg"/>
            <p:cNvPicPr>
              <a:picLocks noChangeAspect="1" noChangeArrowheads="1"/>
            </p:cNvPicPr>
            <p:nvPr/>
          </p:nvPicPr>
          <p:blipFill>
            <a:blip r:embed="rId2" cstate="print">
              <a:lum bright="5000" contrast="15000"/>
            </a:blip>
            <a:srcRect t="4973" r="6406" b="4973"/>
            <a:stretch>
              <a:fillRect/>
            </a:stretch>
          </p:blipFill>
          <p:spPr bwMode="auto">
            <a:xfrm>
              <a:off x="3635896" y="2564904"/>
              <a:ext cx="580921" cy="720000"/>
            </a:xfrm>
            <a:prstGeom prst="rect">
              <a:avLst/>
            </a:prstGeom>
            <a:noFill/>
            <a:ln>
              <a:noFill/>
            </a:ln>
          </p:spPr>
        </p:pic>
      </p:grpSp>
      <p:cxnSp>
        <p:nvCxnSpPr>
          <p:cNvPr id="29" name="直線矢印コネクタ 28"/>
          <p:cNvCxnSpPr/>
          <p:nvPr/>
        </p:nvCxnSpPr>
        <p:spPr>
          <a:xfrm>
            <a:off x="3862647" y="3059181"/>
            <a:ext cx="0" cy="142787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3951479" y="2994697"/>
            <a:ext cx="870751" cy="338554"/>
          </a:xfrm>
          <a:prstGeom prst="rect">
            <a:avLst/>
          </a:prstGeom>
          <a:noFill/>
        </p:spPr>
        <p:txBody>
          <a:bodyPr wrap="none" rtlCol="0">
            <a:spAutoFit/>
          </a:bodyPr>
          <a:lstStyle/>
          <a:p>
            <a:r>
              <a:rPr kumimoji="1" lang="ja-JP" altLang="en-US" sz="1600" i="1" dirty="0" smtClean="0"/>
              <a:t>ギャラリ</a:t>
            </a:r>
            <a:endParaRPr kumimoji="1" lang="ja-JP" altLang="en-US" sz="1600" i="1" dirty="0"/>
          </a:p>
        </p:txBody>
      </p:sp>
      <p:sp>
        <p:nvSpPr>
          <p:cNvPr id="31" name="正方形/長方形 30"/>
          <p:cNvSpPr/>
          <p:nvPr/>
        </p:nvSpPr>
        <p:spPr>
          <a:xfrm>
            <a:off x="2887350" y="2994697"/>
            <a:ext cx="926857" cy="338554"/>
          </a:xfrm>
          <a:prstGeom prst="rect">
            <a:avLst/>
          </a:prstGeom>
        </p:spPr>
        <p:txBody>
          <a:bodyPr wrap="none">
            <a:spAutoFit/>
          </a:bodyPr>
          <a:lstStyle/>
          <a:p>
            <a:r>
              <a:rPr lang="ja-JP" altLang="en-US" sz="1600" i="1" dirty="0" smtClean="0"/>
              <a:t>プローブ</a:t>
            </a:r>
            <a:endParaRPr lang="ja-JP" altLang="en-US" sz="1600" i="1" dirty="0"/>
          </a:p>
        </p:txBody>
      </p:sp>
      <p:sp>
        <p:nvSpPr>
          <p:cNvPr id="32" name="角丸四角形 31"/>
          <p:cNvSpPr/>
          <p:nvPr/>
        </p:nvSpPr>
        <p:spPr>
          <a:xfrm>
            <a:off x="5506426" y="4487055"/>
            <a:ext cx="2520280" cy="392758"/>
          </a:xfrm>
          <a:prstGeom prst="roundRect">
            <a:avLst>
              <a:gd name="adj" fmla="val 17594"/>
            </a:avLst>
          </a:prstGeom>
          <a:solidFill>
            <a:srgbClr val="EBEBFF"/>
          </a:solid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一括鑑定</a:t>
            </a:r>
            <a:r>
              <a:rPr kumimoji="1" lang="ja-JP" altLang="en-US" dirty="0" smtClean="0">
                <a:solidFill>
                  <a:schemeClr val="tx1"/>
                </a:solidFill>
              </a:rPr>
              <a:t>モジュール</a:t>
            </a:r>
            <a:endParaRPr kumimoji="1" lang="ja-JP" altLang="en-US" dirty="0">
              <a:solidFill>
                <a:schemeClr val="tx1"/>
              </a:solidFill>
            </a:endParaRPr>
          </a:p>
        </p:txBody>
      </p:sp>
      <p:cxnSp>
        <p:nvCxnSpPr>
          <p:cNvPr id="33" name="直線矢印コネクタ 32"/>
          <p:cNvCxnSpPr/>
          <p:nvPr/>
        </p:nvCxnSpPr>
        <p:spPr>
          <a:xfrm>
            <a:off x="6596943" y="3009211"/>
            <a:ext cx="0" cy="147784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7296866" y="2975647"/>
            <a:ext cx="1374276" cy="338554"/>
          </a:xfrm>
          <a:prstGeom prst="rect">
            <a:avLst/>
          </a:prstGeom>
          <a:noFill/>
        </p:spPr>
        <p:txBody>
          <a:bodyPr wrap="square" rtlCol="0">
            <a:spAutoFit/>
          </a:bodyPr>
          <a:lstStyle/>
          <a:p>
            <a:r>
              <a:rPr kumimoji="1" lang="ja-JP" altLang="en-US" sz="1600" i="1" dirty="0" smtClean="0"/>
              <a:t>ギャラリ</a:t>
            </a:r>
            <a:endParaRPr kumimoji="1" lang="ja-JP" altLang="en-US" sz="1600" i="1" dirty="0"/>
          </a:p>
        </p:txBody>
      </p:sp>
      <p:sp>
        <p:nvSpPr>
          <p:cNvPr id="35" name="正方形/長方形 34"/>
          <p:cNvSpPr/>
          <p:nvPr/>
        </p:nvSpPr>
        <p:spPr>
          <a:xfrm>
            <a:off x="5623654" y="3004675"/>
            <a:ext cx="926857" cy="338554"/>
          </a:xfrm>
          <a:prstGeom prst="rect">
            <a:avLst/>
          </a:prstGeom>
        </p:spPr>
        <p:txBody>
          <a:bodyPr wrap="none">
            <a:spAutoFit/>
          </a:bodyPr>
          <a:lstStyle/>
          <a:p>
            <a:r>
              <a:rPr lang="ja-JP" altLang="en-US" sz="1600" i="1" dirty="0" smtClean="0"/>
              <a:t>プローブ</a:t>
            </a:r>
            <a:endParaRPr lang="ja-JP" altLang="en-US" sz="1600" i="1" dirty="0"/>
          </a:p>
        </p:txBody>
      </p:sp>
      <p:sp>
        <p:nvSpPr>
          <p:cNvPr id="36" name="角丸四角形 35"/>
          <p:cNvSpPr/>
          <p:nvPr/>
        </p:nvSpPr>
        <p:spPr>
          <a:xfrm>
            <a:off x="5315072" y="6147934"/>
            <a:ext cx="2857328" cy="576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rgbClr val="FF0000"/>
                </a:solidFill>
              </a:rPr>
              <a:t>本人</a:t>
            </a:r>
            <a:r>
              <a:rPr kumimoji="1" lang="ja-JP" altLang="en-US" b="1" dirty="0" smtClean="0">
                <a:solidFill>
                  <a:srgbClr val="FF0000"/>
                </a:solidFill>
              </a:rPr>
              <a:t>確率のリスト（降順）</a:t>
            </a:r>
            <a:endParaRPr kumimoji="1" lang="ja-JP" altLang="en-US" b="1" dirty="0">
              <a:solidFill>
                <a:srgbClr val="FF0000"/>
              </a:solidFill>
            </a:endParaRPr>
          </a:p>
        </p:txBody>
      </p:sp>
      <p:sp>
        <p:nvSpPr>
          <p:cNvPr id="37" name="正方形/長方形 36"/>
          <p:cNvSpPr/>
          <p:nvPr/>
        </p:nvSpPr>
        <p:spPr>
          <a:xfrm>
            <a:off x="5466864" y="5272742"/>
            <a:ext cx="2273730" cy="934876"/>
          </a:xfrm>
          <a:prstGeom prst="rect">
            <a:avLst/>
          </a:prstGeom>
          <a:solidFill>
            <a:schemeClr val="bg1"/>
          </a:solidFill>
          <a:ln>
            <a:solidFill>
              <a:srgbClr val="FF0000"/>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altLang="ja-JP" sz="1600" dirty="0" smtClean="0">
                <a:solidFill>
                  <a:schemeClr val="tx1"/>
                </a:solidFill>
              </a:rPr>
              <a:t>Rank1   Ref B: 99.8 %</a:t>
            </a:r>
          </a:p>
          <a:p>
            <a:r>
              <a:rPr lang="en-US" altLang="ja-JP" sz="1600" dirty="0" smtClean="0">
                <a:solidFill>
                  <a:schemeClr val="tx1"/>
                </a:solidFill>
              </a:rPr>
              <a:t>Rank2   Ref A: 40.2 %</a:t>
            </a:r>
          </a:p>
          <a:p>
            <a:endParaRPr lang="en-US" altLang="ja-JP" sz="1200" dirty="0" smtClean="0">
              <a:solidFill>
                <a:schemeClr val="tx1"/>
              </a:solidFill>
            </a:endParaRPr>
          </a:p>
          <a:p>
            <a:r>
              <a:rPr lang="en-US" altLang="ja-JP" sz="1600" dirty="0" smtClean="0">
                <a:solidFill>
                  <a:schemeClr val="tx1"/>
                </a:solidFill>
              </a:rPr>
              <a:t>Rank5   Ref D : 0.4 %</a:t>
            </a:r>
            <a:endParaRPr lang="ja-JP" altLang="en-US" sz="1600" dirty="0" smtClean="0">
              <a:solidFill>
                <a:schemeClr val="tx1"/>
              </a:solidFill>
            </a:endParaRPr>
          </a:p>
        </p:txBody>
      </p:sp>
      <p:cxnSp>
        <p:nvCxnSpPr>
          <p:cNvPr id="38" name="直線矢印コネクタ 37"/>
          <p:cNvCxnSpPr/>
          <p:nvPr/>
        </p:nvCxnSpPr>
        <p:spPr>
          <a:xfrm>
            <a:off x="6815270" y="1453693"/>
            <a:ext cx="0" cy="875696"/>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2050042" y="1268760"/>
            <a:ext cx="720080"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7836208" y="3463186"/>
            <a:ext cx="448376" cy="461665"/>
          </a:xfrm>
          <a:prstGeom prst="rect">
            <a:avLst/>
          </a:prstGeom>
          <a:noFill/>
        </p:spPr>
        <p:txBody>
          <a:bodyPr wrap="square" rtlCol="0">
            <a:spAutoFit/>
          </a:bodyPr>
          <a:lstStyle/>
          <a:p>
            <a:r>
              <a:rPr lang="en-US" altLang="ja-JP" sz="2400" b="1" i="1" dirty="0" smtClean="0"/>
              <a:t>…</a:t>
            </a:r>
            <a:endParaRPr kumimoji="1" lang="ja-JP" altLang="en-US" sz="2400" b="1" i="1" dirty="0"/>
          </a:p>
        </p:txBody>
      </p:sp>
      <p:sp>
        <p:nvSpPr>
          <p:cNvPr id="41" name="テキスト ボックス 40"/>
          <p:cNvSpPr txBox="1"/>
          <p:nvPr/>
        </p:nvSpPr>
        <p:spPr>
          <a:xfrm rot="5400000">
            <a:off x="6491204" y="5684755"/>
            <a:ext cx="504056" cy="400110"/>
          </a:xfrm>
          <a:prstGeom prst="rect">
            <a:avLst/>
          </a:prstGeom>
          <a:noFill/>
        </p:spPr>
        <p:txBody>
          <a:bodyPr wrap="square" rtlCol="0">
            <a:spAutoFit/>
          </a:bodyPr>
          <a:lstStyle/>
          <a:p>
            <a:r>
              <a:rPr lang="en-US" altLang="ja-JP" sz="2000" i="1" dirty="0" smtClean="0"/>
              <a:t>…</a:t>
            </a:r>
            <a:endParaRPr kumimoji="1" lang="ja-JP" altLang="en-US" sz="2000" i="1" dirty="0"/>
          </a:p>
        </p:txBody>
      </p:sp>
      <p:grpSp>
        <p:nvGrpSpPr>
          <p:cNvPr id="42" name="グループ化 120"/>
          <p:cNvGrpSpPr/>
          <p:nvPr/>
        </p:nvGrpSpPr>
        <p:grpSpPr>
          <a:xfrm>
            <a:off x="7234618" y="1571067"/>
            <a:ext cx="504055" cy="654787"/>
            <a:chOff x="5364089" y="1638326"/>
            <a:chExt cx="576062" cy="717269"/>
          </a:xfrm>
        </p:grpSpPr>
        <p:pic>
          <p:nvPicPr>
            <p:cNvPr id="43" name="Picture 6" descr="C:\GAS_Storage\Iwama\Gallery\Gsv\0001043\00000023.png"/>
            <p:cNvPicPr>
              <a:picLocks noChangeAspect="1" noChangeArrowheads="1"/>
            </p:cNvPicPr>
            <p:nvPr/>
          </p:nvPicPr>
          <p:blipFill>
            <a:blip r:embed="rId4" cstate="print"/>
            <a:srcRect/>
            <a:stretch>
              <a:fillRect/>
            </a:stretch>
          </p:blipFill>
          <p:spPr bwMode="auto">
            <a:xfrm>
              <a:off x="5364089" y="1638326"/>
              <a:ext cx="360039" cy="510771"/>
            </a:xfrm>
            <a:prstGeom prst="rect">
              <a:avLst/>
            </a:prstGeom>
            <a:noFill/>
            <a:ln>
              <a:solidFill>
                <a:srgbClr val="FF0066"/>
              </a:solidFill>
            </a:ln>
          </p:spPr>
        </p:pic>
        <p:pic>
          <p:nvPicPr>
            <p:cNvPr id="44" name="Picture 6" descr="C:\GAS_Storage\Iwama\Gallery\Gsv\0001043\00000023.png"/>
            <p:cNvPicPr>
              <a:picLocks noChangeAspect="1" noChangeArrowheads="1"/>
            </p:cNvPicPr>
            <p:nvPr/>
          </p:nvPicPr>
          <p:blipFill>
            <a:blip r:embed="rId4" cstate="print"/>
            <a:srcRect/>
            <a:stretch>
              <a:fillRect/>
            </a:stretch>
          </p:blipFill>
          <p:spPr bwMode="auto">
            <a:xfrm>
              <a:off x="5436097" y="1710334"/>
              <a:ext cx="360039" cy="510771"/>
            </a:xfrm>
            <a:prstGeom prst="rect">
              <a:avLst/>
            </a:prstGeom>
            <a:noFill/>
            <a:ln>
              <a:solidFill>
                <a:srgbClr val="FF0066"/>
              </a:solidFill>
            </a:ln>
          </p:spPr>
        </p:pic>
        <p:pic>
          <p:nvPicPr>
            <p:cNvPr id="45" name="Picture 6" descr="C:\GAS_Storage\Iwama\Gallery\Gsv\0001043\00000023.png"/>
            <p:cNvPicPr>
              <a:picLocks noChangeAspect="1" noChangeArrowheads="1"/>
            </p:cNvPicPr>
            <p:nvPr/>
          </p:nvPicPr>
          <p:blipFill>
            <a:blip r:embed="rId4" cstate="print"/>
            <a:srcRect/>
            <a:stretch>
              <a:fillRect/>
            </a:stretch>
          </p:blipFill>
          <p:spPr bwMode="auto">
            <a:xfrm>
              <a:off x="5508105" y="1782342"/>
              <a:ext cx="360039" cy="510771"/>
            </a:xfrm>
            <a:prstGeom prst="rect">
              <a:avLst/>
            </a:prstGeom>
            <a:noFill/>
            <a:ln>
              <a:solidFill>
                <a:srgbClr val="FF0066"/>
              </a:solidFill>
            </a:ln>
          </p:spPr>
        </p:pic>
        <p:pic>
          <p:nvPicPr>
            <p:cNvPr id="46" name="Picture 6" descr="C:\GAS_Storage\Iwama\Gallery\Gsv\0001043\00000023.png"/>
            <p:cNvPicPr>
              <a:picLocks noChangeAspect="1" noChangeArrowheads="1"/>
            </p:cNvPicPr>
            <p:nvPr/>
          </p:nvPicPr>
          <p:blipFill>
            <a:blip r:embed="rId4" cstate="print"/>
            <a:srcRect/>
            <a:stretch>
              <a:fillRect/>
            </a:stretch>
          </p:blipFill>
          <p:spPr bwMode="auto">
            <a:xfrm>
              <a:off x="5580112" y="1844824"/>
              <a:ext cx="360039" cy="510771"/>
            </a:xfrm>
            <a:prstGeom prst="rect">
              <a:avLst/>
            </a:prstGeom>
            <a:noFill/>
            <a:ln>
              <a:solidFill>
                <a:srgbClr val="FF0066"/>
              </a:solidFill>
            </a:ln>
          </p:spPr>
        </p:pic>
      </p:grpSp>
      <p:grpSp>
        <p:nvGrpSpPr>
          <p:cNvPr id="47" name="グループ化 121"/>
          <p:cNvGrpSpPr/>
          <p:nvPr/>
        </p:nvGrpSpPr>
        <p:grpSpPr>
          <a:xfrm>
            <a:off x="3194931" y="3295817"/>
            <a:ext cx="504055" cy="654787"/>
            <a:chOff x="5364089" y="1638326"/>
            <a:chExt cx="576062" cy="717269"/>
          </a:xfrm>
        </p:grpSpPr>
        <p:pic>
          <p:nvPicPr>
            <p:cNvPr id="48" name="Picture 6" descr="C:\GAS_Storage\Iwama\Gallery\Gsv\0001043\00000023.png"/>
            <p:cNvPicPr>
              <a:picLocks noChangeAspect="1" noChangeArrowheads="1"/>
            </p:cNvPicPr>
            <p:nvPr/>
          </p:nvPicPr>
          <p:blipFill>
            <a:blip r:embed="rId4" cstate="print"/>
            <a:srcRect/>
            <a:stretch>
              <a:fillRect/>
            </a:stretch>
          </p:blipFill>
          <p:spPr bwMode="auto">
            <a:xfrm>
              <a:off x="5364089" y="1638326"/>
              <a:ext cx="360039" cy="510771"/>
            </a:xfrm>
            <a:prstGeom prst="rect">
              <a:avLst/>
            </a:prstGeom>
            <a:noFill/>
            <a:ln>
              <a:solidFill>
                <a:srgbClr val="FF0066"/>
              </a:solidFill>
            </a:ln>
          </p:spPr>
        </p:pic>
        <p:pic>
          <p:nvPicPr>
            <p:cNvPr id="49" name="Picture 6" descr="C:\GAS_Storage\Iwama\Gallery\Gsv\0001043\00000023.png"/>
            <p:cNvPicPr>
              <a:picLocks noChangeAspect="1" noChangeArrowheads="1"/>
            </p:cNvPicPr>
            <p:nvPr/>
          </p:nvPicPr>
          <p:blipFill>
            <a:blip r:embed="rId4" cstate="print"/>
            <a:srcRect/>
            <a:stretch>
              <a:fillRect/>
            </a:stretch>
          </p:blipFill>
          <p:spPr bwMode="auto">
            <a:xfrm>
              <a:off x="5436097" y="1710334"/>
              <a:ext cx="360039" cy="510771"/>
            </a:xfrm>
            <a:prstGeom prst="rect">
              <a:avLst/>
            </a:prstGeom>
            <a:noFill/>
            <a:ln>
              <a:solidFill>
                <a:srgbClr val="FF0066"/>
              </a:solidFill>
            </a:ln>
          </p:spPr>
        </p:pic>
        <p:pic>
          <p:nvPicPr>
            <p:cNvPr id="50" name="Picture 6" descr="C:\GAS_Storage\Iwama\Gallery\Gsv\0001043\00000023.png"/>
            <p:cNvPicPr>
              <a:picLocks noChangeAspect="1" noChangeArrowheads="1"/>
            </p:cNvPicPr>
            <p:nvPr/>
          </p:nvPicPr>
          <p:blipFill>
            <a:blip r:embed="rId4" cstate="print"/>
            <a:srcRect/>
            <a:stretch>
              <a:fillRect/>
            </a:stretch>
          </p:blipFill>
          <p:spPr bwMode="auto">
            <a:xfrm>
              <a:off x="5508105" y="1782342"/>
              <a:ext cx="360039" cy="510771"/>
            </a:xfrm>
            <a:prstGeom prst="rect">
              <a:avLst/>
            </a:prstGeom>
            <a:noFill/>
            <a:ln>
              <a:solidFill>
                <a:srgbClr val="FF0066"/>
              </a:solidFill>
            </a:ln>
          </p:spPr>
        </p:pic>
        <p:pic>
          <p:nvPicPr>
            <p:cNvPr id="51" name="Picture 6" descr="C:\GAS_Storage\Iwama\Gallery\Gsv\0001043\00000023.png"/>
            <p:cNvPicPr>
              <a:picLocks noChangeAspect="1" noChangeArrowheads="1"/>
            </p:cNvPicPr>
            <p:nvPr/>
          </p:nvPicPr>
          <p:blipFill>
            <a:blip r:embed="rId4" cstate="print"/>
            <a:srcRect/>
            <a:stretch>
              <a:fillRect/>
            </a:stretch>
          </p:blipFill>
          <p:spPr bwMode="auto">
            <a:xfrm>
              <a:off x="5580112" y="1844824"/>
              <a:ext cx="360039" cy="510771"/>
            </a:xfrm>
            <a:prstGeom prst="rect">
              <a:avLst/>
            </a:prstGeom>
            <a:noFill/>
            <a:ln>
              <a:solidFill>
                <a:srgbClr val="FF0066"/>
              </a:solidFill>
            </a:ln>
          </p:spPr>
        </p:pic>
      </p:grpSp>
      <p:grpSp>
        <p:nvGrpSpPr>
          <p:cNvPr id="52" name="グループ化 144"/>
          <p:cNvGrpSpPr/>
          <p:nvPr/>
        </p:nvGrpSpPr>
        <p:grpSpPr>
          <a:xfrm>
            <a:off x="4074516" y="3286292"/>
            <a:ext cx="504022" cy="675227"/>
            <a:chOff x="6156176" y="1556792"/>
            <a:chExt cx="576024" cy="739660"/>
          </a:xfrm>
        </p:grpSpPr>
        <p:pic>
          <p:nvPicPr>
            <p:cNvPr id="53" name="Picture 9" descr="C:\GAS_Storage\Iwama\Gallery\Gsv\0001043\00000012.png"/>
            <p:cNvPicPr>
              <a:picLocks noChangeAspect="1" noChangeArrowheads="1"/>
            </p:cNvPicPr>
            <p:nvPr/>
          </p:nvPicPr>
          <p:blipFill>
            <a:blip r:embed="rId5" cstate="print"/>
            <a:srcRect/>
            <a:stretch>
              <a:fillRect/>
            </a:stretch>
          </p:blipFill>
          <p:spPr bwMode="auto">
            <a:xfrm>
              <a:off x="6156176" y="1556792"/>
              <a:ext cx="360000" cy="523636"/>
            </a:xfrm>
            <a:prstGeom prst="rect">
              <a:avLst/>
            </a:prstGeom>
            <a:noFill/>
            <a:ln>
              <a:solidFill>
                <a:srgbClr val="000099"/>
              </a:solidFill>
            </a:ln>
          </p:spPr>
        </p:pic>
        <p:pic>
          <p:nvPicPr>
            <p:cNvPr id="54" name="Picture 9" descr="C:\GAS_Storage\Iwama\Gallery\Gsv\0001043\00000012.png"/>
            <p:cNvPicPr>
              <a:picLocks noChangeAspect="1" noChangeArrowheads="1"/>
            </p:cNvPicPr>
            <p:nvPr/>
          </p:nvPicPr>
          <p:blipFill>
            <a:blip r:embed="rId5" cstate="print"/>
            <a:srcRect/>
            <a:stretch>
              <a:fillRect/>
            </a:stretch>
          </p:blipFill>
          <p:spPr bwMode="auto">
            <a:xfrm>
              <a:off x="6228184" y="1628800"/>
              <a:ext cx="360000" cy="523636"/>
            </a:xfrm>
            <a:prstGeom prst="rect">
              <a:avLst/>
            </a:prstGeom>
            <a:noFill/>
            <a:ln>
              <a:solidFill>
                <a:srgbClr val="000099"/>
              </a:solidFill>
            </a:ln>
          </p:spPr>
        </p:pic>
        <p:pic>
          <p:nvPicPr>
            <p:cNvPr id="55" name="Picture 9" descr="C:\GAS_Storage\Iwama\Gallery\Gsv\0001043\00000012.png"/>
            <p:cNvPicPr>
              <a:picLocks noChangeAspect="1" noChangeArrowheads="1"/>
            </p:cNvPicPr>
            <p:nvPr/>
          </p:nvPicPr>
          <p:blipFill>
            <a:blip r:embed="rId5" cstate="print"/>
            <a:srcRect/>
            <a:stretch>
              <a:fillRect/>
            </a:stretch>
          </p:blipFill>
          <p:spPr bwMode="auto">
            <a:xfrm>
              <a:off x="6300192" y="1700808"/>
              <a:ext cx="360000" cy="523636"/>
            </a:xfrm>
            <a:prstGeom prst="rect">
              <a:avLst/>
            </a:prstGeom>
            <a:noFill/>
            <a:ln>
              <a:solidFill>
                <a:srgbClr val="000099"/>
              </a:solidFill>
            </a:ln>
          </p:spPr>
        </p:pic>
        <p:pic>
          <p:nvPicPr>
            <p:cNvPr id="56" name="Picture 9" descr="C:\GAS_Storage\Iwama\Gallery\Gsv\0001043\00000012.png"/>
            <p:cNvPicPr>
              <a:picLocks noChangeAspect="1" noChangeArrowheads="1"/>
            </p:cNvPicPr>
            <p:nvPr/>
          </p:nvPicPr>
          <p:blipFill>
            <a:blip r:embed="rId5" cstate="print"/>
            <a:srcRect/>
            <a:stretch>
              <a:fillRect/>
            </a:stretch>
          </p:blipFill>
          <p:spPr bwMode="auto">
            <a:xfrm>
              <a:off x="6372200" y="1772816"/>
              <a:ext cx="360000" cy="523636"/>
            </a:xfrm>
            <a:prstGeom prst="rect">
              <a:avLst/>
            </a:prstGeom>
            <a:noFill/>
            <a:ln>
              <a:solidFill>
                <a:srgbClr val="000099"/>
              </a:solidFill>
            </a:ln>
          </p:spPr>
        </p:pic>
      </p:grpSp>
      <p:grpSp>
        <p:nvGrpSpPr>
          <p:cNvPr id="57" name="グループ化 152"/>
          <p:cNvGrpSpPr/>
          <p:nvPr/>
        </p:nvGrpSpPr>
        <p:grpSpPr>
          <a:xfrm>
            <a:off x="5935448" y="3284478"/>
            <a:ext cx="504055" cy="654787"/>
            <a:chOff x="5364089" y="1638326"/>
            <a:chExt cx="576062" cy="717269"/>
          </a:xfrm>
        </p:grpSpPr>
        <p:pic>
          <p:nvPicPr>
            <p:cNvPr id="58" name="Picture 6" descr="C:\GAS_Storage\Iwama\Gallery\Gsv\0001043\00000023.png"/>
            <p:cNvPicPr>
              <a:picLocks noChangeAspect="1" noChangeArrowheads="1"/>
            </p:cNvPicPr>
            <p:nvPr/>
          </p:nvPicPr>
          <p:blipFill>
            <a:blip r:embed="rId4" cstate="print"/>
            <a:srcRect/>
            <a:stretch>
              <a:fillRect/>
            </a:stretch>
          </p:blipFill>
          <p:spPr bwMode="auto">
            <a:xfrm>
              <a:off x="5364089" y="1638326"/>
              <a:ext cx="360039" cy="510771"/>
            </a:xfrm>
            <a:prstGeom prst="rect">
              <a:avLst/>
            </a:prstGeom>
            <a:noFill/>
            <a:ln>
              <a:solidFill>
                <a:srgbClr val="FF0066"/>
              </a:solidFill>
            </a:ln>
          </p:spPr>
        </p:pic>
        <p:pic>
          <p:nvPicPr>
            <p:cNvPr id="59" name="Picture 6" descr="C:\GAS_Storage\Iwama\Gallery\Gsv\0001043\00000023.png"/>
            <p:cNvPicPr>
              <a:picLocks noChangeAspect="1" noChangeArrowheads="1"/>
            </p:cNvPicPr>
            <p:nvPr/>
          </p:nvPicPr>
          <p:blipFill>
            <a:blip r:embed="rId4" cstate="print"/>
            <a:srcRect/>
            <a:stretch>
              <a:fillRect/>
            </a:stretch>
          </p:blipFill>
          <p:spPr bwMode="auto">
            <a:xfrm>
              <a:off x="5436097" y="1710334"/>
              <a:ext cx="360039" cy="510771"/>
            </a:xfrm>
            <a:prstGeom prst="rect">
              <a:avLst/>
            </a:prstGeom>
            <a:noFill/>
            <a:ln>
              <a:solidFill>
                <a:srgbClr val="FF0066"/>
              </a:solidFill>
            </a:ln>
          </p:spPr>
        </p:pic>
        <p:pic>
          <p:nvPicPr>
            <p:cNvPr id="60" name="Picture 6" descr="C:\GAS_Storage\Iwama\Gallery\Gsv\0001043\00000023.png"/>
            <p:cNvPicPr>
              <a:picLocks noChangeAspect="1" noChangeArrowheads="1"/>
            </p:cNvPicPr>
            <p:nvPr/>
          </p:nvPicPr>
          <p:blipFill>
            <a:blip r:embed="rId4" cstate="print"/>
            <a:srcRect/>
            <a:stretch>
              <a:fillRect/>
            </a:stretch>
          </p:blipFill>
          <p:spPr bwMode="auto">
            <a:xfrm>
              <a:off x="5508105" y="1782342"/>
              <a:ext cx="360039" cy="510771"/>
            </a:xfrm>
            <a:prstGeom prst="rect">
              <a:avLst/>
            </a:prstGeom>
            <a:noFill/>
            <a:ln>
              <a:solidFill>
                <a:srgbClr val="FF0066"/>
              </a:solidFill>
            </a:ln>
          </p:spPr>
        </p:pic>
        <p:pic>
          <p:nvPicPr>
            <p:cNvPr id="61" name="Picture 6" descr="C:\GAS_Storage\Iwama\Gallery\Gsv\0001043\00000023.png"/>
            <p:cNvPicPr>
              <a:picLocks noChangeAspect="1" noChangeArrowheads="1"/>
            </p:cNvPicPr>
            <p:nvPr/>
          </p:nvPicPr>
          <p:blipFill>
            <a:blip r:embed="rId4" cstate="print"/>
            <a:srcRect/>
            <a:stretch>
              <a:fillRect/>
            </a:stretch>
          </p:blipFill>
          <p:spPr bwMode="auto">
            <a:xfrm>
              <a:off x="5580112" y="1844824"/>
              <a:ext cx="360039" cy="510771"/>
            </a:xfrm>
            <a:prstGeom prst="rect">
              <a:avLst/>
            </a:prstGeom>
            <a:noFill/>
            <a:ln>
              <a:solidFill>
                <a:srgbClr val="FF0066"/>
              </a:solidFill>
            </a:ln>
          </p:spPr>
        </p:pic>
      </p:grpSp>
      <p:grpSp>
        <p:nvGrpSpPr>
          <p:cNvPr id="62" name="グループ化 159"/>
          <p:cNvGrpSpPr/>
          <p:nvPr/>
        </p:nvGrpSpPr>
        <p:grpSpPr>
          <a:xfrm>
            <a:off x="7349606" y="3273592"/>
            <a:ext cx="504022" cy="675227"/>
            <a:chOff x="6156176" y="1556792"/>
            <a:chExt cx="576024" cy="739660"/>
          </a:xfrm>
        </p:grpSpPr>
        <p:pic>
          <p:nvPicPr>
            <p:cNvPr id="63" name="Picture 9" descr="C:\GAS_Storage\Iwama\Gallery\Gsv\0001043\00000012.png"/>
            <p:cNvPicPr>
              <a:picLocks noChangeAspect="1" noChangeArrowheads="1"/>
            </p:cNvPicPr>
            <p:nvPr/>
          </p:nvPicPr>
          <p:blipFill>
            <a:blip r:embed="rId5" cstate="print"/>
            <a:srcRect/>
            <a:stretch>
              <a:fillRect/>
            </a:stretch>
          </p:blipFill>
          <p:spPr bwMode="auto">
            <a:xfrm>
              <a:off x="6156176" y="1556792"/>
              <a:ext cx="360000" cy="523636"/>
            </a:xfrm>
            <a:prstGeom prst="rect">
              <a:avLst/>
            </a:prstGeom>
            <a:noFill/>
            <a:ln>
              <a:solidFill>
                <a:srgbClr val="000099"/>
              </a:solidFill>
            </a:ln>
          </p:spPr>
        </p:pic>
        <p:pic>
          <p:nvPicPr>
            <p:cNvPr id="64" name="Picture 9" descr="C:\GAS_Storage\Iwama\Gallery\Gsv\0001043\00000012.png"/>
            <p:cNvPicPr>
              <a:picLocks noChangeAspect="1" noChangeArrowheads="1"/>
            </p:cNvPicPr>
            <p:nvPr/>
          </p:nvPicPr>
          <p:blipFill>
            <a:blip r:embed="rId5" cstate="print"/>
            <a:srcRect/>
            <a:stretch>
              <a:fillRect/>
            </a:stretch>
          </p:blipFill>
          <p:spPr bwMode="auto">
            <a:xfrm>
              <a:off x="6228184" y="1628800"/>
              <a:ext cx="360000" cy="523636"/>
            </a:xfrm>
            <a:prstGeom prst="rect">
              <a:avLst/>
            </a:prstGeom>
            <a:noFill/>
            <a:ln>
              <a:solidFill>
                <a:srgbClr val="000099"/>
              </a:solidFill>
            </a:ln>
          </p:spPr>
        </p:pic>
        <p:pic>
          <p:nvPicPr>
            <p:cNvPr id="65" name="Picture 9" descr="C:\GAS_Storage\Iwama\Gallery\Gsv\0001043\00000012.png"/>
            <p:cNvPicPr>
              <a:picLocks noChangeAspect="1" noChangeArrowheads="1"/>
            </p:cNvPicPr>
            <p:nvPr/>
          </p:nvPicPr>
          <p:blipFill>
            <a:blip r:embed="rId5" cstate="print"/>
            <a:srcRect/>
            <a:stretch>
              <a:fillRect/>
            </a:stretch>
          </p:blipFill>
          <p:spPr bwMode="auto">
            <a:xfrm>
              <a:off x="6300192" y="1700808"/>
              <a:ext cx="360000" cy="523636"/>
            </a:xfrm>
            <a:prstGeom prst="rect">
              <a:avLst/>
            </a:prstGeom>
            <a:noFill/>
            <a:ln>
              <a:solidFill>
                <a:srgbClr val="000099"/>
              </a:solidFill>
            </a:ln>
          </p:spPr>
        </p:pic>
        <p:pic>
          <p:nvPicPr>
            <p:cNvPr id="66" name="Picture 9" descr="C:\GAS_Storage\Iwama\Gallery\Gsv\0001043\00000012.png"/>
            <p:cNvPicPr>
              <a:picLocks noChangeAspect="1" noChangeArrowheads="1"/>
            </p:cNvPicPr>
            <p:nvPr/>
          </p:nvPicPr>
          <p:blipFill>
            <a:blip r:embed="rId5" cstate="print"/>
            <a:srcRect/>
            <a:stretch>
              <a:fillRect/>
            </a:stretch>
          </p:blipFill>
          <p:spPr bwMode="auto">
            <a:xfrm>
              <a:off x="6372200" y="1772816"/>
              <a:ext cx="360000" cy="523636"/>
            </a:xfrm>
            <a:prstGeom prst="rect">
              <a:avLst/>
            </a:prstGeom>
            <a:noFill/>
            <a:ln>
              <a:solidFill>
                <a:srgbClr val="000099"/>
              </a:solidFill>
            </a:ln>
          </p:spPr>
        </p:pic>
      </p:grpSp>
      <p:grpSp>
        <p:nvGrpSpPr>
          <p:cNvPr id="67" name="グループ化 172"/>
          <p:cNvGrpSpPr/>
          <p:nvPr/>
        </p:nvGrpSpPr>
        <p:grpSpPr>
          <a:xfrm>
            <a:off x="6696654" y="3273593"/>
            <a:ext cx="504022" cy="675228"/>
            <a:chOff x="7740352" y="2636912"/>
            <a:chExt cx="576024" cy="739661"/>
          </a:xfrm>
        </p:grpSpPr>
        <p:pic>
          <p:nvPicPr>
            <p:cNvPr id="68" name="Picture 5" descr="C:\GAS_Storage\Iwama\Gallery\Gsv\0001041\00000020.png"/>
            <p:cNvPicPr>
              <a:picLocks noChangeAspect="1" noChangeArrowheads="1"/>
            </p:cNvPicPr>
            <p:nvPr/>
          </p:nvPicPr>
          <p:blipFill>
            <a:blip r:embed="rId6" cstate="print"/>
            <a:srcRect/>
            <a:stretch>
              <a:fillRect/>
            </a:stretch>
          </p:blipFill>
          <p:spPr bwMode="auto">
            <a:xfrm>
              <a:off x="7740352" y="2636912"/>
              <a:ext cx="360000" cy="523637"/>
            </a:xfrm>
            <a:prstGeom prst="rect">
              <a:avLst/>
            </a:prstGeom>
            <a:noFill/>
            <a:ln>
              <a:solidFill>
                <a:srgbClr val="000099"/>
              </a:solidFill>
            </a:ln>
          </p:spPr>
        </p:pic>
        <p:pic>
          <p:nvPicPr>
            <p:cNvPr id="69" name="Picture 5" descr="C:\GAS_Storage\Iwama\Gallery\Gsv\0001041\00000020.png"/>
            <p:cNvPicPr>
              <a:picLocks noChangeAspect="1" noChangeArrowheads="1"/>
            </p:cNvPicPr>
            <p:nvPr/>
          </p:nvPicPr>
          <p:blipFill>
            <a:blip r:embed="rId6" cstate="print"/>
            <a:srcRect/>
            <a:stretch>
              <a:fillRect/>
            </a:stretch>
          </p:blipFill>
          <p:spPr bwMode="auto">
            <a:xfrm>
              <a:off x="7812360" y="2708920"/>
              <a:ext cx="360000" cy="523637"/>
            </a:xfrm>
            <a:prstGeom prst="rect">
              <a:avLst/>
            </a:prstGeom>
            <a:noFill/>
            <a:ln>
              <a:solidFill>
                <a:srgbClr val="000099"/>
              </a:solidFill>
            </a:ln>
          </p:spPr>
        </p:pic>
        <p:pic>
          <p:nvPicPr>
            <p:cNvPr id="70" name="Picture 5" descr="C:\GAS_Storage\Iwama\Gallery\Gsv\0001041\00000020.png"/>
            <p:cNvPicPr>
              <a:picLocks noChangeAspect="1" noChangeArrowheads="1"/>
            </p:cNvPicPr>
            <p:nvPr/>
          </p:nvPicPr>
          <p:blipFill>
            <a:blip r:embed="rId6" cstate="print"/>
            <a:srcRect/>
            <a:stretch>
              <a:fillRect/>
            </a:stretch>
          </p:blipFill>
          <p:spPr bwMode="auto">
            <a:xfrm>
              <a:off x="7884368" y="2780928"/>
              <a:ext cx="360000" cy="523637"/>
            </a:xfrm>
            <a:prstGeom prst="rect">
              <a:avLst/>
            </a:prstGeom>
            <a:noFill/>
            <a:ln>
              <a:solidFill>
                <a:srgbClr val="000099"/>
              </a:solidFill>
            </a:ln>
          </p:spPr>
        </p:pic>
        <p:pic>
          <p:nvPicPr>
            <p:cNvPr id="71" name="Picture 5" descr="C:\GAS_Storage\Iwama\Gallery\Gsv\0001041\00000020.png"/>
            <p:cNvPicPr>
              <a:picLocks noChangeAspect="1" noChangeArrowheads="1"/>
            </p:cNvPicPr>
            <p:nvPr/>
          </p:nvPicPr>
          <p:blipFill>
            <a:blip r:embed="rId6" cstate="print"/>
            <a:srcRect/>
            <a:stretch>
              <a:fillRect/>
            </a:stretch>
          </p:blipFill>
          <p:spPr bwMode="auto">
            <a:xfrm>
              <a:off x="7956376" y="2852936"/>
              <a:ext cx="360000" cy="523637"/>
            </a:xfrm>
            <a:prstGeom prst="rect">
              <a:avLst/>
            </a:prstGeom>
            <a:noFill/>
            <a:ln>
              <a:solidFill>
                <a:srgbClr val="000099"/>
              </a:solidFill>
            </a:ln>
          </p:spPr>
        </p:pic>
      </p:grpSp>
      <p:grpSp>
        <p:nvGrpSpPr>
          <p:cNvPr id="72" name="グループ化 181"/>
          <p:cNvGrpSpPr/>
          <p:nvPr/>
        </p:nvGrpSpPr>
        <p:grpSpPr>
          <a:xfrm>
            <a:off x="8275388" y="3273593"/>
            <a:ext cx="504022" cy="675228"/>
            <a:chOff x="7884368" y="3933056"/>
            <a:chExt cx="576024" cy="739661"/>
          </a:xfrm>
        </p:grpSpPr>
        <p:pic>
          <p:nvPicPr>
            <p:cNvPr id="73" name="Picture 4" descr="C:\GAS_Storage\Iwama\Gallery\Gsv\0001045\00000020.png"/>
            <p:cNvPicPr>
              <a:picLocks noChangeAspect="1" noChangeArrowheads="1"/>
            </p:cNvPicPr>
            <p:nvPr/>
          </p:nvPicPr>
          <p:blipFill>
            <a:blip r:embed="rId7" cstate="print"/>
            <a:srcRect/>
            <a:stretch>
              <a:fillRect/>
            </a:stretch>
          </p:blipFill>
          <p:spPr bwMode="auto">
            <a:xfrm>
              <a:off x="7884368" y="3933056"/>
              <a:ext cx="360000" cy="523637"/>
            </a:xfrm>
            <a:prstGeom prst="rect">
              <a:avLst/>
            </a:prstGeom>
            <a:noFill/>
            <a:ln>
              <a:solidFill>
                <a:srgbClr val="000099"/>
              </a:solidFill>
            </a:ln>
          </p:spPr>
        </p:pic>
        <p:pic>
          <p:nvPicPr>
            <p:cNvPr id="74" name="Picture 4" descr="C:\GAS_Storage\Iwama\Gallery\Gsv\0001045\00000020.png"/>
            <p:cNvPicPr>
              <a:picLocks noChangeAspect="1" noChangeArrowheads="1"/>
            </p:cNvPicPr>
            <p:nvPr/>
          </p:nvPicPr>
          <p:blipFill>
            <a:blip r:embed="rId7" cstate="print"/>
            <a:srcRect/>
            <a:stretch>
              <a:fillRect/>
            </a:stretch>
          </p:blipFill>
          <p:spPr bwMode="auto">
            <a:xfrm>
              <a:off x="7956376" y="4005064"/>
              <a:ext cx="360000" cy="523637"/>
            </a:xfrm>
            <a:prstGeom prst="rect">
              <a:avLst/>
            </a:prstGeom>
            <a:noFill/>
            <a:ln>
              <a:solidFill>
                <a:srgbClr val="000099"/>
              </a:solidFill>
            </a:ln>
          </p:spPr>
        </p:pic>
        <p:pic>
          <p:nvPicPr>
            <p:cNvPr id="75" name="Picture 4" descr="C:\GAS_Storage\Iwama\Gallery\Gsv\0001045\00000020.png"/>
            <p:cNvPicPr>
              <a:picLocks noChangeAspect="1" noChangeArrowheads="1"/>
            </p:cNvPicPr>
            <p:nvPr/>
          </p:nvPicPr>
          <p:blipFill>
            <a:blip r:embed="rId7" cstate="print"/>
            <a:srcRect/>
            <a:stretch>
              <a:fillRect/>
            </a:stretch>
          </p:blipFill>
          <p:spPr bwMode="auto">
            <a:xfrm>
              <a:off x="8028384" y="4077072"/>
              <a:ext cx="360000" cy="523637"/>
            </a:xfrm>
            <a:prstGeom prst="rect">
              <a:avLst/>
            </a:prstGeom>
            <a:noFill/>
            <a:ln>
              <a:solidFill>
                <a:srgbClr val="000099"/>
              </a:solidFill>
            </a:ln>
          </p:spPr>
        </p:pic>
        <p:pic>
          <p:nvPicPr>
            <p:cNvPr id="76" name="Picture 4" descr="C:\GAS_Storage\Iwama\Gallery\Gsv\0001045\00000020.png"/>
            <p:cNvPicPr>
              <a:picLocks noChangeAspect="1" noChangeArrowheads="1"/>
            </p:cNvPicPr>
            <p:nvPr/>
          </p:nvPicPr>
          <p:blipFill>
            <a:blip r:embed="rId7" cstate="print"/>
            <a:srcRect/>
            <a:stretch>
              <a:fillRect/>
            </a:stretch>
          </p:blipFill>
          <p:spPr bwMode="auto">
            <a:xfrm>
              <a:off x="8100392" y="4149080"/>
              <a:ext cx="360000" cy="523637"/>
            </a:xfrm>
            <a:prstGeom prst="rect">
              <a:avLst/>
            </a:prstGeom>
            <a:noFill/>
            <a:ln>
              <a:solidFill>
                <a:srgbClr val="000099"/>
              </a:solidFill>
            </a:ln>
          </p:spPr>
        </p:pic>
      </p:grpSp>
      <p:sp>
        <p:nvSpPr>
          <p:cNvPr id="77" name="テキスト ボックス 76"/>
          <p:cNvSpPr txBox="1"/>
          <p:nvPr/>
        </p:nvSpPr>
        <p:spPr>
          <a:xfrm>
            <a:off x="2338074" y="1722294"/>
            <a:ext cx="1053490" cy="338554"/>
          </a:xfrm>
          <a:prstGeom prst="rect">
            <a:avLst/>
          </a:prstGeom>
          <a:noFill/>
        </p:spPr>
        <p:txBody>
          <a:bodyPr wrap="square" rtlCol="0">
            <a:spAutoFit/>
          </a:bodyPr>
          <a:lstStyle/>
          <a:p>
            <a:pPr algn="r"/>
            <a:r>
              <a:rPr kumimoji="1" lang="ja-JP" altLang="en-US" sz="1600" b="1" dirty="0" smtClean="0"/>
              <a:t>登録対象</a:t>
            </a:r>
            <a:endParaRPr kumimoji="1" lang="ja-JP" altLang="en-US" sz="1600" b="1" dirty="0"/>
          </a:p>
        </p:txBody>
      </p:sp>
      <p:sp>
        <p:nvSpPr>
          <p:cNvPr id="78" name="テキスト ボックス 77"/>
          <p:cNvSpPr txBox="1"/>
          <p:nvPr/>
        </p:nvSpPr>
        <p:spPr>
          <a:xfrm>
            <a:off x="7738112" y="1726208"/>
            <a:ext cx="1226376" cy="338554"/>
          </a:xfrm>
          <a:prstGeom prst="rect">
            <a:avLst/>
          </a:prstGeom>
          <a:noFill/>
        </p:spPr>
        <p:txBody>
          <a:bodyPr wrap="square" rtlCol="0">
            <a:spAutoFit/>
          </a:bodyPr>
          <a:lstStyle/>
          <a:p>
            <a:r>
              <a:rPr kumimoji="1" lang="ja-JP" altLang="en-US" sz="1600" b="1" dirty="0" smtClean="0"/>
              <a:t>シルエット</a:t>
            </a:r>
            <a:endParaRPr kumimoji="1" lang="ja-JP" altLang="en-US" sz="1600" b="1" dirty="0"/>
          </a:p>
        </p:txBody>
      </p:sp>
      <p:sp>
        <p:nvSpPr>
          <p:cNvPr id="79" name="円柱 78"/>
          <p:cNvSpPr/>
          <p:nvPr/>
        </p:nvSpPr>
        <p:spPr>
          <a:xfrm>
            <a:off x="2853599" y="2329389"/>
            <a:ext cx="5117991" cy="729792"/>
          </a:xfrm>
          <a:prstGeom prst="can">
            <a:avLst>
              <a:gd name="adj" fmla="val 24948"/>
            </a:avLst>
          </a:prstGeom>
          <a:solidFill>
            <a:srgbClr val="333399"/>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lstStyle/>
          <a:p>
            <a:pPr algn="ctr"/>
            <a:endParaRPr kumimoji="1" lang="en-US" altLang="ja-JP" sz="1400" dirty="0" smtClean="0">
              <a:solidFill>
                <a:schemeClr val="tx1"/>
              </a:solidFill>
            </a:endParaRPr>
          </a:p>
        </p:txBody>
      </p:sp>
      <p:cxnSp>
        <p:nvCxnSpPr>
          <p:cNvPr id="80" name="直線矢印コネクタ 79"/>
          <p:cNvCxnSpPr/>
          <p:nvPr/>
        </p:nvCxnSpPr>
        <p:spPr>
          <a:xfrm>
            <a:off x="3876780" y="4881823"/>
            <a:ext cx="0" cy="36275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直線矢印コネクタ 80"/>
          <p:cNvCxnSpPr/>
          <p:nvPr/>
        </p:nvCxnSpPr>
        <p:spPr>
          <a:xfrm>
            <a:off x="6591720" y="4881823"/>
            <a:ext cx="0" cy="36275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 name="テキスト ボックス 81"/>
          <p:cNvSpPr txBox="1"/>
          <p:nvPr/>
        </p:nvSpPr>
        <p:spPr>
          <a:xfrm>
            <a:off x="3025242" y="2577859"/>
            <a:ext cx="4720387" cy="400110"/>
          </a:xfrm>
          <a:prstGeom prst="rect">
            <a:avLst/>
          </a:prstGeom>
          <a:noFill/>
        </p:spPr>
        <p:txBody>
          <a:bodyPr wrap="square" rtlCol="0">
            <a:spAutoFit/>
          </a:bodyPr>
          <a:lstStyle/>
          <a:p>
            <a:pPr algn="ctr"/>
            <a:r>
              <a:rPr kumimoji="1" lang="ja-JP" altLang="en-US" sz="2000" dirty="0" smtClean="0">
                <a:solidFill>
                  <a:schemeClr val="bg1"/>
                </a:solidFill>
              </a:rPr>
              <a:t>登録者データベース</a:t>
            </a:r>
            <a:endParaRPr kumimoji="1" lang="ja-JP" altLang="en-US" sz="2000" dirty="0">
              <a:solidFill>
                <a:schemeClr val="bg1"/>
              </a:solidFill>
            </a:endParaRPr>
          </a:p>
        </p:txBody>
      </p:sp>
      <p:cxnSp>
        <p:nvCxnSpPr>
          <p:cNvPr id="83" name="直線矢印コネクタ 82"/>
          <p:cNvCxnSpPr/>
          <p:nvPr/>
        </p:nvCxnSpPr>
        <p:spPr>
          <a:xfrm>
            <a:off x="7142077" y="1469826"/>
            <a:ext cx="0" cy="93002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4" name="直線矢印コネクタ 83"/>
          <p:cNvCxnSpPr/>
          <p:nvPr/>
        </p:nvCxnSpPr>
        <p:spPr>
          <a:xfrm>
            <a:off x="4027479" y="1461759"/>
            <a:ext cx="0" cy="93002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5" name="カギ線コネクタ 84"/>
          <p:cNvCxnSpPr>
            <a:stCxn id="15" idx="1"/>
          </p:cNvCxnSpPr>
          <p:nvPr/>
        </p:nvCxnSpPr>
        <p:spPr>
          <a:xfrm rot="5400000" flipH="1" flipV="1">
            <a:off x="1767017" y="3738137"/>
            <a:ext cx="169639" cy="1404524"/>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6" name="メモ 85"/>
          <p:cNvSpPr/>
          <p:nvPr/>
        </p:nvSpPr>
        <p:spPr>
          <a:xfrm>
            <a:off x="161783" y="3626430"/>
            <a:ext cx="1974090" cy="598529"/>
          </a:xfrm>
          <a:prstGeom prst="foldedCorner">
            <a:avLst>
              <a:gd name="adj" fmla="val 32081"/>
            </a:avLst>
          </a:prstGeom>
          <a:ln>
            <a:solidFill>
              <a:srgbClr val="FF6699"/>
            </a:solidFill>
          </a:ln>
        </p:spPr>
        <p:style>
          <a:lnRef idx="2">
            <a:schemeClr val="accent6"/>
          </a:lnRef>
          <a:fillRef idx="1">
            <a:schemeClr val="lt1"/>
          </a:fillRef>
          <a:effectRef idx="0">
            <a:schemeClr val="accent6"/>
          </a:effectRef>
          <a:fontRef idx="minor">
            <a:schemeClr val="dk1"/>
          </a:fontRef>
        </p:style>
        <p:txBody>
          <a:bodyPr lIns="0" tIns="108000" rIns="0" bIns="0" rtlCol="0" anchor="ctr"/>
          <a:lstStyle/>
          <a:p>
            <a:pPr algn="ctr"/>
            <a:r>
              <a:rPr kumimoji="1" lang="ja-JP" altLang="en-US" sz="1600" dirty="0" smtClean="0"/>
              <a:t>特徴の距離分布</a:t>
            </a:r>
            <a:endParaRPr kumimoji="1" lang="en-US" altLang="ja-JP" sz="1600" dirty="0" smtClean="0"/>
          </a:p>
          <a:p>
            <a:pPr algn="ctr"/>
            <a:r>
              <a:rPr kumimoji="1" lang="ja-JP" altLang="en-US" sz="1400" dirty="0" smtClean="0"/>
              <a:t>（確率密度関数）</a:t>
            </a:r>
            <a:endParaRPr kumimoji="1" lang="ja-JP" altLang="en-US" sz="1400" dirty="0"/>
          </a:p>
        </p:txBody>
      </p:sp>
      <p:sp>
        <p:nvSpPr>
          <p:cNvPr id="87" name="メモ 86"/>
          <p:cNvSpPr/>
          <p:nvPr/>
        </p:nvSpPr>
        <p:spPr>
          <a:xfrm>
            <a:off x="176298" y="3112084"/>
            <a:ext cx="1988562" cy="413779"/>
          </a:xfrm>
          <a:prstGeom prst="foldedCorner">
            <a:avLst>
              <a:gd name="adj" fmla="val 32081"/>
            </a:avLst>
          </a:prstGeom>
          <a:ln>
            <a:solidFill>
              <a:srgbClr val="FF6699"/>
            </a:solidFill>
          </a:ln>
        </p:spPr>
        <p:style>
          <a:lnRef idx="2">
            <a:schemeClr val="accent6"/>
          </a:lnRef>
          <a:fillRef idx="1">
            <a:schemeClr val="lt1"/>
          </a:fillRef>
          <a:effectRef idx="0">
            <a:schemeClr val="accent6"/>
          </a:effectRef>
          <a:fontRef idx="minor">
            <a:schemeClr val="dk1"/>
          </a:fontRef>
        </p:style>
        <p:txBody>
          <a:bodyPr lIns="0" tIns="108000" rIns="0" bIns="0" rtlCol="0" anchor="ctr"/>
          <a:lstStyle/>
          <a:p>
            <a:pPr algn="ctr"/>
            <a:r>
              <a:rPr kumimoji="1" lang="ja-JP" altLang="en-US" sz="1600" dirty="0" smtClean="0"/>
              <a:t>方向変換モデル</a:t>
            </a:r>
            <a:endParaRPr kumimoji="1" lang="ja-JP" altLang="en-US" sz="1600" dirty="0"/>
          </a:p>
        </p:txBody>
      </p:sp>
      <p:pic>
        <p:nvPicPr>
          <p:cNvPr id="88" name="Picture 2" descr="\\lotus\home\iwama\Soft\MyProgram_VS2008\GaitGuiTool_Cv2\images\Cam02_org.jpg"/>
          <p:cNvPicPr>
            <a:picLocks noChangeAspect="1" noChangeArrowheads="1"/>
          </p:cNvPicPr>
          <p:nvPr/>
        </p:nvPicPr>
        <p:blipFill>
          <a:blip r:embed="rId8" cstate="print"/>
          <a:srcRect l="33071" t="31890" r="28346" b="5905"/>
          <a:stretch>
            <a:fillRect/>
          </a:stretch>
        </p:blipFill>
        <p:spPr bwMode="auto">
          <a:xfrm>
            <a:off x="1789982" y="5472462"/>
            <a:ext cx="344341" cy="740230"/>
          </a:xfrm>
          <a:prstGeom prst="rect">
            <a:avLst/>
          </a:prstGeom>
          <a:noFill/>
          <a:effectLst>
            <a:softEdge rad="31750"/>
          </a:effectLst>
        </p:spPr>
      </p:pic>
      <p:pic>
        <p:nvPicPr>
          <p:cNvPr id="89" name="Picture 3" descr="\\lotus\home\iwama\Soft\MyProgram_VS2008\GaitGuiTool_Cv2\images\Cam03_org.jpg"/>
          <p:cNvPicPr>
            <a:picLocks noChangeAspect="1" noChangeArrowheads="1"/>
          </p:cNvPicPr>
          <p:nvPr/>
        </p:nvPicPr>
        <p:blipFill>
          <a:blip r:embed="rId9" cstate="print"/>
          <a:srcRect l="26772" t="31890" r="29921" b="5905"/>
          <a:stretch>
            <a:fillRect/>
          </a:stretch>
        </p:blipFill>
        <p:spPr bwMode="auto">
          <a:xfrm>
            <a:off x="1392591" y="5466996"/>
            <a:ext cx="386505" cy="740230"/>
          </a:xfrm>
          <a:prstGeom prst="rect">
            <a:avLst/>
          </a:prstGeom>
          <a:noFill/>
          <a:effectLst>
            <a:softEdge rad="31750"/>
          </a:effectLst>
        </p:spPr>
      </p:pic>
      <p:pic>
        <p:nvPicPr>
          <p:cNvPr id="90" name="Picture 5" descr="\\lotus\home\iwama\Soft\MyProgram_VS2008\GaitGuiTool_Cv2\images\Cam05_org.jpg"/>
          <p:cNvPicPr>
            <a:picLocks noChangeAspect="1" noChangeArrowheads="1"/>
          </p:cNvPicPr>
          <p:nvPr/>
        </p:nvPicPr>
        <p:blipFill>
          <a:blip r:embed="rId10" cstate="print"/>
          <a:srcRect l="34252" t="15748" r="37795" b="9449"/>
          <a:stretch>
            <a:fillRect/>
          </a:stretch>
        </p:blipFill>
        <p:spPr bwMode="auto">
          <a:xfrm>
            <a:off x="999362" y="5475584"/>
            <a:ext cx="364920" cy="732408"/>
          </a:xfrm>
          <a:prstGeom prst="rect">
            <a:avLst/>
          </a:prstGeom>
          <a:noFill/>
          <a:effectLst>
            <a:softEdge rad="31750"/>
          </a:effectLst>
        </p:spPr>
      </p:pic>
      <p:pic>
        <p:nvPicPr>
          <p:cNvPr id="91" name="Picture 10" descr="\\lotus\home\iwama\Soft\MyProgram_VS2008\GaitGuiTool_Cv2\images\Cam24_org.jpg"/>
          <p:cNvPicPr>
            <a:picLocks noChangeAspect="1" noChangeArrowheads="1"/>
          </p:cNvPicPr>
          <p:nvPr/>
        </p:nvPicPr>
        <p:blipFill>
          <a:blip r:embed="rId11" cstate="print"/>
          <a:srcRect l="26772" t="18898" r="29921" b="12992"/>
          <a:stretch>
            <a:fillRect/>
          </a:stretch>
        </p:blipFill>
        <p:spPr bwMode="auto">
          <a:xfrm>
            <a:off x="175212" y="5493219"/>
            <a:ext cx="343457" cy="720220"/>
          </a:xfrm>
          <a:prstGeom prst="rect">
            <a:avLst/>
          </a:prstGeom>
          <a:noFill/>
          <a:effectLst>
            <a:softEdge rad="31750"/>
          </a:effectLst>
        </p:spPr>
      </p:pic>
      <p:pic>
        <p:nvPicPr>
          <p:cNvPr id="92" name="Picture 12" descr="\\lotus\home\iwama\Soft\MyProgram_VS2008\GaitGuiTool_Cv2\images\Cam22_org.jpg"/>
          <p:cNvPicPr>
            <a:picLocks noChangeAspect="1" noChangeArrowheads="1"/>
          </p:cNvPicPr>
          <p:nvPr/>
        </p:nvPicPr>
        <p:blipFill>
          <a:blip r:embed="rId12" cstate="print"/>
          <a:srcRect l="37795" t="6299" r="25984" b="7874"/>
          <a:stretch>
            <a:fillRect/>
          </a:stretch>
        </p:blipFill>
        <p:spPr bwMode="auto">
          <a:xfrm>
            <a:off x="553595" y="5476517"/>
            <a:ext cx="406605" cy="722685"/>
          </a:xfrm>
          <a:prstGeom prst="rect">
            <a:avLst/>
          </a:prstGeom>
          <a:noFill/>
          <a:effectLst>
            <a:softEdge rad="31750"/>
          </a:effectLst>
        </p:spPr>
      </p:pic>
      <p:sp>
        <p:nvSpPr>
          <p:cNvPr id="93" name="正方形/長方形 92"/>
          <p:cNvSpPr/>
          <p:nvPr/>
        </p:nvSpPr>
        <p:spPr>
          <a:xfrm>
            <a:off x="5103587" y="960253"/>
            <a:ext cx="373652" cy="35194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t>1</a:t>
            </a:r>
            <a:endParaRPr kumimoji="1" lang="ja-JP" altLang="en-US" dirty="0"/>
          </a:p>
        </p:txBody>
      </p:sp>
      <p:sp>
        <p:nvSpPr>
          <p:cNvPr id="94" name="正方形/長方形 93"/>
          <p:cNvSpPr/>
          <p:nvPr/>
        </p:nvSpPr>
        <p:spPr>
          <a:xfrm>
            <a:off x="8283715" y="953418"/>
            <a:ext cx="373652" cy="35194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t>2</a:t>
            </a:r>
            <a:endParaRPr kumimoji="1" lang="ja-JP" altLang="en-US" dirty="0"/>
          </a:p>
        </p:txBody>
      </p:sp>
      <p:sp>
        <p:nvSpPr>
          <p:cNvPr id="95" name="正方形/長方形 94"/>
          <p:cNvSpPr/>
          <p:nvPr/>
        </p:nvSpPr>
        <p:spPr>
          <a:xfrm>
            <a:off x="8176160" y="4003639"/>
            <a:ext cx="373652" cy="35194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t>3</a:t>
            </a:r>
            <a:endParaRPr kumimoji="1" lang="ja-JP" altLang="en-US" dirty="0"/>
          </a:p>
        </p:txBody>
      </p:sp>
    </p:spTree>
    <p:extLst>
      <p:ext uri="{BB962C8B-B14F-4D97-AF65-F5344CB8AC3E}">
        <p14:creationId xmlns:p14="http://schemas.microsoft.com/office/powerpoint/2010/main" val="2457928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3" y="548681"/>
            <a:ext cx="3312368" cy="2163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p:txBody>
          <a:bodyPr/>
          <a:lstStyle/>
          <a:p>
            <a:r>
              <a:rPr lang="ja-JP" altLang="en-US" dirty="0"/>
              <a:t>システムの</a:t>
            </a:r>
            <a:r>
              <a:rPr kumimoji="1" lang="en-US" altLang="ja-JP" dirty="0" smtClean="0"/>
              <a:t>GUI</a:t>
            </a:r>
            <a:endParaRPr kumimoji="1" lang="ja-JP" altLang="en-US" dirty="0"/>
          </a:p>
        </p:txBody>
      </p:sp>
      <p:sp>
        <p:nvSpPr>
          <p:cNvPr id="3" name="スライド番号プレースホルダー 2"/>
          <p:cNvSpPr>
            <a:spLocks noGrp="1"/>
          </p:cNvSpPr>
          <p:nvPr>
            <p:ph type="sldNum" sz="quarter" idx="11"/>
          </p:nvPr>
        </p:nvSpPr>
        <p:spPr/>
        <p:txBody>
          <a:bodyPr/>
          <a:lstStyle/>
          <a:p>
            <a:fld id="{D2D8002D-B5B0-4BAC-B1F6-782DDCCE6D9C}" type="slidenum">
              <a:rPr kumimoji="1" lang="ja-JP" altLang="en-US" smtClean="0"/>
              <a:pPr/>
              <a:t>14</a:t>
            </a:fld>
            <a:endParaRPr kumimoji="1" lang="ja-JP" altLang="en-US"/>
          </a:p>
        </p:txBody>
      </p:sp>
      <p:sp>
        <p:nvSpPr>
          <p:cNvPr id="5" name="線吹き出し 1 (枠付き) 4"/>
          <p:cNvSpPr/>
          <p:nvPr/>
        </p:nvSpPr>
        <p:spPr>
          <a:xfrm>
            <a:off x="251519" y="837060"/>
            <a:ext cx="5162199" cy="2178273"/>
          </a:xfrm>
          <a:prstGeom prst="borderCallout1">
            <a:avLst>
              <a:gd name="adj1" fmla="val 48656"/>
              <a:gd name="adj2" fmla="val 100189"/>
              <a:gd name="adj3" fmla="val 48759"/>
              <a:gd name="adj4" fmla="val 109170"/>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 name="線吹き出し 1 (枠付き) 5"/>
          <p:cNvSpPr/>
          <p:nvPr/>
        </p:nvSpPr>
        <p:spPr>
          <a:xfrm>
            <a:off x="251520" y="3087341"/>
            <a:ext cx="8352928" cy="3349732"/>
          </a:xfrm>
          <a:prstGeom prst="borderCallout1">
            <a:avLst>
              <a:gd name="adj1" fmla="val -560"/>
              <a:gd name="adj2" fmla="val 69175"/>
              <a:gd name="adj3" fmla="val -22147"/>
              <a:gd name="adj4" fmla="val 69183"/>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 name="テキスト ボックス 6"/>
          <p:cNvSpPr txBox="1"/>
          <p:nvPr/>
        </p:nvSpPr>
        <p:spPr>
          <a:xfrm>
            <a:off x="2533399" y="845498"/>
            <a:ext cx="3118721" cy="338554"/>
          </a:xfrm>
          <a:prstGeom prst="rect">
            <a:avLst/>
          </a:prstGeom>
          <a:noFill/>
        </p:spPr>
        <p:txBody>
          <a:bodyPr wrap="square" rtlCol="0">
            <a:spAutoFit/>
          </a:bodyPr>
          <a:lstStyle/>
          <a:p>
            <a:pPr algn="ctr"/>
            <a:r>
              <a:rPr kumimoji="1" lang="ja-JP" altLang="en-US" sz="1600" b="1" dirty="0" smtClean="0"/>
              <a:t>登録ダイアログ</a:t>
            </a:r>
            <a:endParaRPr kumimoji="1" lang="ja-JP" altLang="en-US" sz="1600" b="1" dirty="0"/>
          </a:p>
        </p:txBody>
      </p:sp>
      <p:pic>
        <p:nvPicPr>
          <p:cNvPr id="8" name="Picture 8"/>
          <p:cNvPicPr>
            <a:picLocks noChangeAspect="1" noChangeArrowheads="1"/>
          </p:cNvPicPr>
          <p:nvPr/>
        </p:nvPicPr>
        <p:blipFill>
          <a:blip r:embed="rId3" cstate="print"/>
          <a:srcRect/>
          <a:stretch>
            <a:fillRect/>
          </a:stretch>
        </p:blipFill>
        <p:spPr bwMode="auto">
          <a:xfrm>
            <a:off x="552949" y="1124778"/>
            <a:ext cx="2114424" cy="1842569"/>
          </a:xfrm>
          <a:prstGeom prst="rect">
            <a:avLst/>
          </a:prstGeom>
          <a:noFill/>
          <a:ln w="9525">
            <a:noFill/>
            <a:miter lim="800000"/>
            <a:headEnd/>
            <a:tailEnd/>
          </a:ln>
        </p:spPr>
      </p:pic>
      <p:pic>
        <p:nvPicPr>
          <p:cNvPr id="9" name="Picture 9"/>
          <p:cNvPicPr>
            <a:picLocks noChangeAspect="1" noChangeArrowheads="1"/>
          </p:cNvPicPr>
          <p:nvPr/>
        </p:nvPicPr>
        <p:blipFill>
          <a:blip r:embed="rId4" cstate="print"/>
          <a:srcRect/>
          <a:stretch>
            <a:fillRect/>
          </a:stretch>
        </p:blipFill>
        <p:spPr bwMode="auto">
          <a:xfrm>
            <a:off x="3029617" y="1125650"/>
            <a:ext cx="2115006" cy="1843076"/>
          </a:xfrm>
          <a:prstGeom prst="rect">
            <a:avLst/>
          </a:prstGeom>
          <a:noFill/>
          <a:ln w="9525">
            <a:noFill/>
            <a:miter lim="800000"/>
            <a:headEnd/>
            <a:tailEnd/>
          </a:ln>
        </p:spPr>
      </p:pic>
      <p:sp>
        <p:nvSpPr>
          <p:cNvPr id="10" name="テキスト ボックス 9"/>
          <p:cNvSpPr txBox="1"/>
          <p:nvPr/>
        </p:nvSpPr>
        <p:spPr>
          <a:xfrm>
            <a:off x="5805730" y="234942"/>
            <a:ext cx="2952328" cy="369332"/>
          </a:xfrm>
          <a:prstGeom prst="rect">
            <a:avLst/>
          </a:prstGeom>
          <a:noFill/>
        </p:spPr>
        <p:txBody>
          <a:bodyPr wrap="square" rtlCol="0">
            <a:spAutoFit/>
          </a:bodyPr>
          <a:lstStyle/>
          <a:p>
            <a:pPr algn="ctr"/>
            <a:r>
              <a:rPr lang="ja-JP" altLang="en-US" b="1" dirty="0" smtClean="0"/>
              <a:t>起動（モード選択）ダイアログ</a:t>
            </a:r>
            <a:endParaRPr kumimoji="1" lang="ja-JP" altLang="en-US" b="1" dirty="0"/>
          </a:p>
        </p:txBody>
      </p:sp>
      <p:sp>
        <p:nvSpPr>
          <p:cNvPr id="11" name="角丸四角形 10"/>
          <p:cNvSpPr/>
          <p:nvPr/>
        </p:nvSpPr>
        <p:spPr>
          <a:xfrm>
            <a:off x="5876017" y="2086248"/>
            <a:ext cx="1290429" cy="262632"/>
          </a:xfrm>
          <a:prstGeom prst="round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5895702" y="1825774"/>
            <a:ext cx="1296144" cy="216024"/>
          </a:xfrm>
          <a:prstGeom prst="round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Picture 7"/>
          <p:cNvPicPr>
            <a:picLocks noChangeAspect="1" noChangeArrowheads="1"/>
          </p:cNvPicPr>
          <p:nvPr/>
        </p:nvPicPr>
        <p:blipFill>
          <a:blip r:embed="rId5" cstate="print"/>
          <a:srcRect/>
          <a:stretch>
            <a:fillRect/>
          </a:stretch>
        </p:blipFill>
        <p:spPr bwMode="auto">
          <a:xfrm>
            <a:off x="4739872" y="3350572"/>
            <a:ext cx="3730012" cy="3049137"/>
          </a:xfrm>
          <a:prstGeom prst="rect">
            <a:avLst/>
          </a:prstGeom>
          <a:noFill/>
          <a:ln w="9525">
            <a:noFill/>
            <a:miter lim="800000"/>
            <a:headEnd/>
            <a:tailEnd/>
          </a:ln>
        </p:spPr>
      </p:pic>
      <p:sp>
        <p:nvSpPr>
          <p:cNvPr id="14" name="テキスト ボックス 13"/>
          <p:cNvSpPr txBox="1"/>
          <p:nvPr/>
        </p:nvSpPr>
        <p:spPr>
          <a:xfrm>
            <a:off x="5220072" y="3074278"/>
            <a:ext cx="2664296" cy="338554"/>
          </a:xfrm>
          <a:prstGeom prst="rect">
            <a:avLst/>
          </a:prstGeom>
          <a:noFill/>
        </p:spPr>
        <p:txBody>
          <a:bodyPr wrap="square" rtlCol="0">
            <a:spAutoFit/>
          </a:bodyPr>
          <a:lstStyle/>
          <a:p>
            <a:pPr algn="ctr"/>
            <a:r>
              <a:rPr lang="ja-JP" altLang="en-US" sz="1600" b="1" dirty="0" smtClean="0"/>
              <a:t>個別鑑定ダイアログ</a:t>
            </a:r>
            <a:endParaRPr kumimoji="1" lang="ja-JP" altLang="en-US" sz="1600" b="1" dirty="0"/>
          </a:p>
        </p:txBody>
      </p:sp>
      <p:sp>
        <p:nvSpPr>
          <p:cNvPr id="16" name="テキスト ボックス 15"/>
          <p:cNvSpPr txBox="1"/>
          <p:nvPr/>
        </p:nvSpPr>
        <p:spPr>
          <a:xfrm>
            <a:off x="1187624" y="3074278"/>
            <a:ext cx="2664296" cy="338554"/>
          </a:xfrm>
          <a:prstGeom prst="rect">
            <a:avLst/>
          </a:prstGeom>
          <a:noFill/>
        </p:spPr>
        <p:txBody>
          <a:bodyPr wrap="square" rtlCol="0">
            <a:spAutoFit/>
          </a:bodyPr>
          <a:lstStyle/>
          <a:p>
            <a:pPr algn="ctr"/>
            <a:r>
              <a:rPr lang="ja-JP" altLang="en-US" sz="1600" b="1" dirty="0" smtClean="0"/>
              <a:t>一括鑑定ダイアログ</a:t>
            </a:r>
            <a:endParaRPr kumimoji="1" lang="ja-JP" altLang="en-US" sz="1600" b="1" dirty="0"/>
          </a:p>
        </p:txBody>
      </p:sp>
      <p:sp>
        <p:nvSpPr>
          <p:cNvPr id="17" name="テキスト ボックス 16"/>
          <p:cNvSpPr txBox="1"/>
          <p:nvPr/>
        </p:nvSpPr>
        <p:spPr>
          <a:xfrm>
            <a:off x="163753" y="836001"/>
            <a:ext cx="3034431" cy="338554"/>
          </a:xfrm>
          <a:prstGeom prst="rect">
            <a:avLst/>
          </a:prstGeom>
          <a:noFill/>
        </p:spPr>
        <p:txBody>
          <a:bodyPr wrap="square" rtlCol="0">
            <a:spAutoFit/>
          </a:bodyPr>
          <a:lstStyle/>
          <a:p>
            <a:pPr algn="ctr"/>
            <a:r>
              <a:rPr kumimoji="1" lang="ja-JP" altLang="en-US" sz="1600" b="1" dirty="0" smtClean="0"/>
              <a:t>シルエット作成ダイアログ</a:t>
            </a:r>
            <a:endParaRPr kumimoji="1" lang="ja-JP" altLang="en-US" sz="1600" b="1" dirty="0"/>
          </a:p>
        </p:txBody>
      </p:sp>
      <p:pic>
        <p:nvPicPr>
          <p:cNvPr id="19"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44" y="3356991"/>
            <a:ext cx="4032448" cy="303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41003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登録ダイアログ</a:t>
            </a:r>
            <a:endParaRPr kumimoji="1" lang="ja-JP" altLang="en-US" dirty="0"/>
          </a:p>
        </p:txBody>
      </p:sp>
      <p:sp>
        <p:nvSpPr>
          <p:cNvPr id="3" name="スライド番号プレースホルダ 2"/>
          <p:cNvSpPr>
            <a:spLocks noGrp="1"/>
          </p:cNvSpPr>
          <p:nvPr>
            <p:ph type="sldNum" sz="quarter" idx="11"/>
          </p:nvPr>
        </p:nvSpPr>
        <p:spPr/>
        <p:txBody>
          <a:bodyPr/>
          <a:lstStyle/>
          <a:p>
            <a:fld id="{D2D8002D-B5B0-4BAC-B1F6-782DDCCE6D9C}" type="slidenum">
              <a:rPr kumimoji="1" lang="ja-JP" altLang="en-US" smtClean="0"/>
              <a:pPr/>
              <a:t>15</a:t>
            </a:fld>
            <a:endParaRPr kumimoji="1" lang="ja-JP" altLang="en-US"/>
          </a:p>
        </p:txBody>
      </p:sp>
      <p:pic>
        <p:nvPicPr>
          <p:cNvPr id="4" name="GVS_Registration_Edit.mpg">
            <a:hlinkClick r:id="" action="ppaction://media"/>
          </p:cNvPr>
          <p:cNvPicPr>
            <a:picLocks noRot="1" noChangeAspect="1"/>
          </p:cNvPicPr>
          <p:nvPr>
            <a:videoFile r:link="rId1"/>
          </p:nvPr>
        </p:nvPicPr>
        <p:blipFill>
          <a:blip r:embed="rId3" cstate="print"/>
          <a:stretch>
            <a:fillRect/>
          </a:stretch>
        </p:blipFill>
        <p:spPr>
          <a:xfrm>
            <a:off x="755576" y="925086"/>
            <a:ext cx="7776864" cy="574427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VS_Silhouette_Manual_Edit.mpg">
            <a:hlinkClick r:id="" action="ppaction://media"/>
          </p:cNvPr>
          <p:cNvPicPr>
            <a:picLocks noRot="1" noChangeAspect="1"/>
          </p:cNvPicPr>
          <p:nvPr>
            <a:videoFile r:link="rId1"/>
          </p:nvPr>
        </p:nvPicPr>
        <p:blipFill>
          <a:blip r:embed="rId3" cstate="print"/>
          <a:stretch>
            <a:fillRect/>
          </a:stretch>
        </p:blipFill>
        <p:spPr>
          <a:xfrm>
            <a:off x="755576" y="922167"/>
            <a:ext cx="7776864" cy="5744274"/>
          </a:xfrm>
          <a:prstGeom prst="rect">
            <a:avLst/>
          </a:prstGeom>
        </p:spPr>
      </p:pic>
      <p:sp>
        <p:nvSpPr>
          <p:cNvPr id="2" name="タイトル 1"/>
          <p:cNvSpPr>
            <a:spLocks noGrp="1"/>
          </p:cNvSpPr>
          <p:nvPr>
            <p:ph type="title"/>
          </p:nvPr>
        </p:nvSpPr>
        <p:spPr/>
        <p:txBody>
          <a:bodyPr/>
          <a:lstStyle/>
          <a:p>
            <a:r>
              <a:rPr lang="ja-JP" altLang="en-US" dirty="0" smtClean="0"/>
              <a:t>シルエット作成ダイアログ</a:t>
            </a:r>
            <a:endParaRPr kumimoji="1" lang="ja-JP" altLang="en-US" dirty="0"/>
          </a:p>
        </p:txBody>
      </p:sp>
      <p:sp>
        <p:nvSpPr>
          <p:cNvPr id="3" name="スライド番号プレースホルダ 2"/>
          <p:cNvSpPr>
            <a:spLocks noGrp="1"/>
          </p:cNvSpPr>
          <p:nvPr>
            <p:ph type="sldNum" sz="quarter" idx="11"/>
          </p:nvPr>
        </p:nvSpPr>
        <p:spPr/>
        <p:txBody>
          <a:bodyPr/>
          <a:lstStyle/>
          <a:p>
            <a:fld id="{D2D8002D-B5B0-4BAC-B1F6-782DDCCE6D9C}" type="slidenum">
              <a:rPr kumimoji="1" lang="ja-JP" altLang="en-US" smtClean="0"/>
              <a:pPr/>
              <a:t>16</a:t>
            </a:fld>
            <a:endParaRPr kumimoji="1" lang="ja-JP" alt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VS_Silhouette_Auto_Edit.mpg">
            <a:hlinkClick r:id="" action="ppaction://media"/>
          </p:cNvPr>
          <p:cNvPicPr>
            <a:picLocks noRot="1" noChangeAspect="1"/>
          </p:cNvPicPr>
          <p:nvPr>
            <a:videoFile r:link="rId1"/>
          </p:nvPr>
        </p:nvPicPr>
        <p:blipFill>
          <a:blip r:embed="rId3" cstate="print"/>
          <a:stretch>
            <a:fillRect/>
          </a:stretch>
        </p:blipFill>
        <p:spPr>
          <a:xfrm>
            <a:off x="755576" y="923234"/>
            <a:ext cx="7776864" cy="5744274"/>
          </a:xfrm>
          <a:prstGeom prst="rect">
            <a:avLst/>
          </a:prstGeom>
        </p:spPr>
      </p:pic>
      <p:sp>
        <p:nvSpPr>
          <p:cNvPr id="2" name="タイトル 1"/>
          <p:cNvSpPr>
            <a:spLocks noGrp="1"/>
          </p:cNvSpPr>
          <p:nvPr>
            <p:ph type="title"/>
          </p:nvPr>
        </p:nvSpPr>
        <p:spPr/>
        <p:txBody>
          <a:bodyPr/>
          <a:lstStyle/>
          <a:p>
            <a:r>
              <a:rPr lang="ja-JP" altLang="en-US" dirty="0" smtClean="0"/>
              <a:t>シルエット作成ダイアログ</a:t>
            </a:r>
            <a:endParaRPr kumimoji="1" lang="ja-JP" altLang="en-US" dirty="0"/>
          </a:p>
        </p:txBody>
      </p:sp>
      <p:sp>
        <p:nvSpPr>
          <p:cNvPr id="3" name="スライド番号プレースホルダ 2"/>
          <p:cNvSpPr>
            <a:spLocks noGrp="1"/>
          </p:cNvSpPr>
          <p:nvPr>
            <p:ph type="sldNum" sz="quarter" idx="11"/>
          </p:nvPr>
        </p:nvSpPr>
        <p:spPr/>
        <p:txBody>
          <a:bodyPr/>
          <a:lstStyle/>
          <a:p>
            <a:fld id="{D2D8002D-B5B0-4BAC-B1F6-782DDCCE6D9C}" type="slidenum">
              <a:rPr kumimoji="1" lang="ja-JP" altLang="en-US" smtClean="0"/>
              <a:pPr/>
              <a:t>17</a:t>
            </a:fld>
            <a:endParaRPr kumimoji="1" lang="ja-JP" alt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個別鑑定ダイアログ</a:t>
            </a:r>
            <a:endParaRPr kumimoji="1" lang="ja-JP" altLang="en-US" dirty="0"/>
          </a:p>
        </p:txBody>
      </p:sp>
      <p:sp>
        <p:nvSpPr>
          <p:cNvPr id="3" name="スライド番号プレースホルダ 2"/>
          <p:cNvSpPr>
            <a:spLocks noGrp="1"/>
          </p:cNvSpPr>
          <p:nvPr>
            <p:ph type="sldNum" sz="quarter" idx="11"/>
          </p:nvPr>
        </p:nvSpPr>
        <p:spPr/>
        <p:txBody>
          <a:bodyPr/>
          <a:lstStyle/>
          <a:p>
            <a:fld id="{D2D8002D-B5B0-4BAC-B1F6-782DDCCE6D9C}" type="slidenum">
              <a:rPr kumimoji="1" lang="ja-JP" altLang="en-US" smtClean="0"/>
              <a:pPr/>
              <a:t>18</a:t>
            </a:fld>
            <a:endParaRPr kumimoji="1" lang="ja-JP" altLang="en-US"/>
          </a:p>
        </p:txBody>
      </p:sp>
      <p:pic>
        <p:nvPicPr>
          <p:cNvPr id="5" name="GVS_VerificationA_Edit.mpg">
            <a:hlinkClick r:id="" action="ppaction://media"/>
          </p:cNvPr>
          <p:cNvPicPr>
            <a:picLocks noRot="1" noChangeAspect="1"/>
          </p:cNvPicPr>
          <p:nvPr>
            <a:videoFile r:link="rId1"/>
          </p:nvPr>
        </p:nvPicPr>
        <p:blipFill>
          <a:blip r:embed="rId3" cstate="print"/>
          <a:stretch>
            <a:fillRect/>
          </a:stretch>
        </p:blipFill>
        <p:spPr>
          <a:xfrm>
            <a:off x="719534" y="836712"/>
            <a:ext cx="7956922" cy="587727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VS_VerificationB_Edit.mpg">
            <a:hlinkClick r:id="" action="ppaction://media"/>
          </p:cNvPr>
          <p:cNvPicPr>
            <a:picLocks noRot="1" noChangeAspect="1"/>
          </p:cNvPicPr>
          <p:nvPr>
            <a:videoFile r:link="rId1"/>
          </p:nvPr>
        </p:nvPicPr>
        <p:blipFill>
          <a:blip r:embed="rId3" cstate="print"/>
          <a:stretch>
            <a:fillRect/>
          </a:stretch>
        </p:blipFill>
        <p:spPr>
          <a:xfrm>
            <a:off x="730176" y="836711"/>
            <a:ext cx="7946280" cy="5869411"/>
          </a:xfrm>
          <a:prstGeom prst="rect">
            <a:avLst/>
          </a:prstGeom>
        </p:spPr>
      </p:pic>
      <p:sp>
        <p:nvSpPr>
          <p:cNvPr id="2" name="タイトル 1"/>
          <p:cNvSpPr>
            <a:spLocks noGrp="1"/>
          </p:cNvSpPr>
          <p:nvPr>
            <p:ph type="title"/>
          </p:nvPr>
        </p:nvSpPr>
        <p:spPr/>
        <p:txBody>
          <a:bodyPr/>
          <a:lstStyle/>
          <a:p>
            <a:r>
              <a:rPr lang="ja-JP" altLang="en-US" dirty="0" smtClean="0"/>
              <a:t>個別鑑定ダイアログ</a:t>
            </a:r>
            <a:endParaRPr kumimoji="1" lang="ja-JP" altLang="en-US" dirty="0"/>
          </a:p>
        </p:txBody>
      </p:sp>
      <p:sp>
        <p:nvSpPr>
          <p:cNvPr id="3" name="スライド番号プレースホルダ 2"/>
          <p:cNvSpPr>
            <a:spLocks noGrp="1"/>
          </p:cNvSpPr>
          <p:nvPr>
            <p:ph type="sldNum" sz="quarter" idx="11"/>
          </p:nvPr>
        </p:nvSpPr>
        <p:spPr/>
        <p:txBody>
          <a:bodyPr/>
          <a:lstStyle/>
          <a:p>
            <a:fld id="{D2D8002D-B5B0-4BAC-B1F6-782DDCCE6D9C}" type="slidenum">
              <a:rPr kumimoji="1" lang="ja-JP" altLang="en-US" smtClean="0"/>
              <a:pPr/>
              <a:t>19</a:t>
            </a:fld>
            <a:endParaRPr kumimoji="1" lang="ja-JP" alt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3"/>
          <p:cNvSpPr>
            <a:spLocks noGrp="1"/>
          </p:cNvSpPr>
          <p:nvPr>
            <p:ph sz="quarter" idx="1"/>
          </p:nvPr>
        </p:nvSpPr>
        <p:spPr>
          <a:xfrm>
            <a:off x="457200" y="1052736"/>
            <a:ext cx="7715200" cy="5421216"/>
          </a:xfrm>
        </p:spPr>
        <p:txBody>
          <a:bodyPr/>
          <a:lstStyle/>
          <a:p>
            <a:r>
              <a:rPr lang="ja-JP" altLang="en-US" dirty="0" smtClean="0"/>
              <a:t>様々な生体情報を基にした人物認証技術が犯罪捜査に活用されている</a:t>
            </a:r>
            <a:endParaRPr kumimoji="1" lang="ja-JP" altLang="en-US" dirty="0"/>
          </a:p>
        </p:txBody>
      </p:sp>
      <p:sp>
        <p:nvSpPr>
          <p:cNvPr id="46" name="円/楕円 45"/>
          <p:cNvSpPr/>
          <p:nvPr/>
        </p:nvSpPr>
        <p:spPr>
          <a:xfrm>
            <a:off x="323528" y="1988840"/>
            <a:ext cx="5040560" cy="4536504"/>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smtClean="0"/>
              <a:t>背景</a:t>
            </a:r>
            <a:endParaRPr kumimoji="1" lang="ja-JP" altLang="en-US" dirty="0"/>
          </a:p>
        </p:txBody>
      </p:sp>
      <p:sp>
        <p:nvSpPr>
          <p:cNvPr id="3" name="スライド番号プレースホルダ 2"/>
          <p:cNvSpPr>
            <a:spLocks noGrp="1"/>
          </p:cNvSpPr>
          <p:nvPr>
            <p:ph type="sldNum" sz="quarter" idx="15"/>
          </p:nvPr>
        </p:nvSpPr>
        <p:spPr/>
        <p:txBody>
          <a:bodyPr/>
          <a:lstStyle/>
          <a:p>
            <a:fld id="{D2D8002D-B5B0-4BAC-B1F6-782DDCCE6D9C}" type="slidenum">
              <a:rPr kumimoji="1" lang="ja-JP" altLang="en-US" smtClean="0"/>
              <a:pPr/>
              <a:t>2</a:t>
            </a:fld>
            <a:endParaRPr kumimoji="1" lang="ja-JP" altLang="en-US"/>
          </a:p>
        </p:txBody>
      </p:sp>
      <p:pic>
        <p:nvPicPr>
          <p:cNvPr id="23" name="Picture 3"/>
          <p:cNvPicPr>
            <a:picLocks noChangeAspect="1" noChangeArrowheads="1"/>
          </p:cNvPicPr>
          <p:nvPr/>
        </p:nvPicPr>
        <p:blipFill>
          <a:blip r:embed="rId4" cstate="print">
            <a:lum contrast="20000"/>
          </a:blip>
          <a:srcRect b="7466"/>
          <a:stretch>
            <a:fillRect/>
          </a:stretch>
        </p:blipFill>
        <p:spPr bwMode="auto">
          <a:xfrm>
            <a:off x="1156692" y="2500905"/>
            <a:ext cx="967036" cy="1000103"/>
          </a:xfrm>
          <a:prstGeom prst="roundRect">
            <a:avLst>
              <a:gd name="adj" fmla="val 50000"/>
            </a:avLst>
          </a:prstGeom>
          <a:ln>
            <a:noFill/>
          </a:ln>
          <a:effectLst>
            <a:softEdge rad="31750"/>
          </a:effectLst>
          <a:scene3d>
            <a:camera prst="orthographicFront"/>
            <a:lightRig rig="contrasting" dir="t">
              <a:rot lat="0" lon="0" rev="4200000"/>
            </a:lightRig>
          </a:scene3d>
          <a:sp3d prstMaterial="plastic">
            <a:contourClr>
              <a:srgbClr val="969696"/>
            </a:contourClr>
          </a:sp3d>
        </p:spPr>
      </p:pic>
      <p:grpSp>
        <p:nvGrpSpPr>
          <p:cNvPr id="5" name="グループ化 10"/>
          <p:cNvGrpSpPr>
            <a:grpSpLocks/>
          </p:cNvGrpSpPr>
          <p:nvPr/>
        </p:nvGrpSpPr>
        <p:grpSpPr bwMode="auto">
          <a:xfrm>
            <a:off x="2456730" y="2894964"/>
            <a:ext cx="720080" cy="2376264"/>
            <a:chOff x="1389321" y="1700808"/>
            <a:chExt cx="1182806" cy="3600400"/>
          </a:xfrm>
          <a:solidFill>
            <a:schemeClr val="accent1">
              <a:lumMod val="60000"/>
              <a:lumOff val="40000"/>
            </a:schemeClr>
          </a:solidFill>
        </p:grpSpPr>
        <p:sp>
          <p:nvSpPr>
            <p:cNvPr id="32" name="円/楕円 31"/>
            <p:cNvSpPr/>
            <p:nvPr/>
          </p:nvSpPr>
          <p:spPr>
            <a:xfrm>
              <a:off x="1666992" y="1700808"/>
              <a:ext cx="649101" cy="64756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3" name="正方形/長方形 32"/>
            <p:cNvSpPr/>
            <p:nvPr/>
          </p:nvSpPr>
          <p:spPr>
            <a:xfrm>
              <a:off x="1620112" y="2348376"/>
              <a:ext cx="719421" cy="158374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4" name="平行四辺形 33"/>
            <p:cNvSpPr/>
            <p:nvPr/>
          </p:nvSpPr>
          <p:spPr>
            <a:xfrm>
              <a:off x="1389321" y="2348376"/>
              <a:ext cx="216367" cy="15837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5" name="平行四辺形 34"/>
            <p:cNvSpPr/>
            <p:nvPr/>
          </p:nvSpPr>
          <p:spPr>
            <a:xfrm rot="10800000" flipH="1">
              <a:off x="2355760" y="2348376"/>
              <a:ext cx="216367" cy="1583743"/>
            </a:xfrm>
            <a:prstGeom prst="parallelogram">
              <a:avLst>
                <a:gd name="adj" fmla="val 21330"/>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6" name="平行四辺形 35"/>
            <p:cNvSpPr/>
            <p:nvPr/>
          </p:nvSpPr>
          <p:spPr>
            <a:xfrm>
              <a:off x="1515535" y="3932119"/>
              <a:ext cx="432734" cy="1369089"/>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7" name="平行四辺形 36"/>
            <p:cNvSpPr/>
            <p:nvPr/>
          </p:nvSpPr>
          <p:spPr>
            <a:xfrm flipH="1">
              <a:off x="2004164" y="3932119"/>
              <a:ext cx="430930" cy="1369089"/>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pic>
        <p:nvPicPr>
          <p:cNvPr id="1922051" name="Picture 3"/>
          <p:cNvPicPr>
            <a:picLocks noChangeAspect="1" noChangeArrowheads="1"/>
          </p:cNvPicPr>
          <p:nvPr/>
        </p:nvPicPr>
        <p:blipFill>
          <a:blip r:embed="rId5" cstate="print">
            <a:lum bright="15000" contrast="30000"/>
          </a:blip>
          <a:srcRect/>
          <a:stretch>
            <a:fillRect/>
          </a:stretch>
        </p:blipFill>
        <p:spPr bwMode="auto">
          <a:xfrm>
            <a:off x="489660" y="3831068"/>
            <a:ext cx="1102973" cy="733979"/>
          </a:xfrm>
          <a:prstGeom prst="roundRect">
            <a:avLst>
              <a:gd name="adj" fmla="val 39957"/>
            </a:avLst>
          </a:prstGeom>
          <a:noFill/>
          <a:ln w="9525">
            <a:noFill/>
            <a:miter lim="800000"/>
            <a:headEnd/>
            <a:tailEnd/>
          </a:ln>
          <a:effectLst>
            <a:softEdge rad="31750"/>
          </a:effectLst>
        </p:spPr>
      </p:pic>
      <p:pic>
        <p:nvPicPr>
          <p:cNvPr id="1922050" name="Picture 2"/>
          <p:cNvPicPr>
            <a:picLocks noChangeAspect="1" noChangeArrowheads="1"/>
          </p:cNvPicPr>
          <p:nvPr/>
        </p:nvPicPr>
        <p:blipFill>
          <a:blip r:embed="rId6" cstate="print">
            <a:lum bright="10000" contrast="20000"/>
          </a:blip>
          <a:srcRect t="5039" b="5039"/>
          <a:stretch>
            <a:fillRect/>
          </a:stretch>
        </p:blipFill>
        <p:spPr bwMode="auto">
          <a:xfrm>
            <a:off x="1360668" y="4782076"/>
            <a:ext cx="1038092" cy="933482"/>
          </a:xfrm>
          <a:prstGeom prst="roundRect">
            <a:avLst>
              <a:gd name="adj" fmla="val 38785"/>
            </a:avLst>
          </a:prstGeom>
          <a:noFill/>
          <a:ln w="9525">
            <a:noFill/>
            <a:miter lim="800000"/>
            <a:headEnd/>
            <a:tailEnd/>
          </a:ln>
          <a:effectLst>
            <a:softEdge rad="31750"/>
          </a:effectLst>
        </p:spPr>
      </p:pic>
      <p:sp>
        <p:nvSpPr>
          <p:cNvPr id="47" name="テキスト ボックス 46"/>
          <p:cNvSpPr txBox="1"/>
          <p:nvPr/>
        </p:nvSpPr>
        <p:spPr>
          <a:xfrm>
            <a:off x="1888772" y="2190487"/>
            <a:ext cx="1800200" cy="461665"/>
          </a:xfrm>
          <a:prstGeom prst="rect">
            <a:avLst/>
          </a:prstGeom>
          <a:noFill/>
        </p:spPr>
        <p:txBody>
          <a:bodyPr wrap="square" rtlCol="0">
            <a:spAutoFit/>
          </a:bodyPr>
          <a:lstStyle/>
          <a:p>
            <a:pPr algn="ctr"/>
            <a:r>
              <a:rPr kumimoji="1" lang="ja-JP" altLang="en-US" sz="2400" dirty="0" smtClean="0">
                <a:solidFill>
                  <a:schemeClr val="tx2"/>
                </a:solidFill>
              </a:rPr>
              <a:t>生体情報</a:t>
            </a:r>
            <a:endParaRPr kumimoji="1" lang="ja-JP" altLang="en-US" sz="2400" dirty="0">
              <a:solidFill>
                <a:schemeClr val="tx2"/>
              </a:solidFill>
            </a:endParaRPr>
          </a:p>
        </p:txBody>
      </p:sp>
      <p:pic>
        <p:nvPicPr>
          <p:cNvPr id="1922055" name="Picture 7"/>
          <p:cNvPicPr>
            <a:picLocks noChangeAspect="1" noChangeArrowheads="1"/>
          </p:cNvPicPr>
          <p:nvPr/>
        </p:nvPicPr>
        <p:blipFill>
          <a:blip r:embed="rId7" cstate="print"/>
          <a:srcRect r="23176"/>
          <a:stretch>
            <a:fillRect/>
          </a:stretch>
        </p:blipFill>
        <p:spPr bwMode="auto">
          <a:xfrm>
            <a:off x="3273866" y="4738534"/>
            <a:ext cx="790412" cy="1155038"/>
          </a:xfrm>
          <a:prstGeom prst="roundRect">
            <a:avLst>
              <a:gd name="adj" fmla="val 26015"/>
            </a:avLst>
          </a:prstGeom>
          <a:noFill/>
          <a:ln w="9525">
            <a:noFill/>
            <a:miter lim="800000"/>
            <a:headEnd/>
            <a:tailEnd/>
          </a:ln>
          <a:effectLst>
            <a:softEdge rad="31750"/>
          </a:effectLst>
        </p:spPr>
      </p:pic>
      <p:sp>
        <p:nvSpPr>
          <p:cNvPr id="50" name="テキスト ボックス 49"/>
          <p:cNvSpPr txBox="1"/>
          <p:nvPr/>
        </p:nvSpPr>
        <p:spPr>
          <a:xfrm>
            <a:off x="1089328" y="3388930"/>
            <a:ext cx="1080120" cy="400110"/>
          </a:xfrm>
          <a:prstGeom prst="rect">
            <a:avLst/>
          </a:prstGeom>
          <a:noFill/>
        </p:spPr>
        <p:txBody>
          <a:bodyPr wrap="square" rtlCol="0">
            <a:spAutoFit/>
          </a:bodyPr>
          <a:lstStyle/>
          <a:p>
            <a:pPr algn="ctr"/>
            <a:r>
              <a:rPr kumimoji="1" lang="ja-JP" altLang="en-US" sz="2000" dirty="0" smtClean="0">
                <a:solidFill>
                  <a:schemeClr val="tx2"/>
                </a:solidFill>
              </a:rPr>
              <a:t>顔</a:t>
            </a:r>
            <a:endParaRPr kumimoji="1" lang="ja-JP" altLang="en-US" sz="2000" dirty="0">
              <a:solidFill>
                <a:schemeClr val="tx2"/>
              </a:solidFill>
            </a:endParaRPr>
          </a:p>
        </p:txBody>
      </p:sp>
      <p:sp>
        <p:nvSpPr>
          <p:cNvPr id="51" name="テキスト ボックス 50"/>
          <p:cNvSpPr txBox="1"/>
          <p:nvPr/>
        </p:nvSpPr>
        <p:spPr>
          <a:xfrm>
            <a:off x="293548" y="4451012"/>
            <a:ext cx="1584176" cy="400110"/>
          </a:xfrm>
          <a:prstGeom prst="rect">
            <a:avLst/>
          </a:prstGeom>
          <a:noFill/>
        </p:spPr>
        <p:txBody>
          <a:bodyPr wrap="square" rtlCol="0">
            <a:spAutoFit/>
          </a:bodyPr>
          <a:lstStyle/>
          <a:p>
            <a:pPr algn="ctr"/>
            <a:r>
              <a:rPr lang="ja-JP" altLang="en-US" sz="2000" dirty="0" smtClean="0">
                <a:solidFill>
                  <a:schemeClr val="tx2"/>
                </a:solidFill>
              </a:rPr>
              <a:t>指紋</a:t>
            </a:r>
            <a:endParaRPr kumimoji="1" lang="ja-JP" altLang="en-US" sz="2000" dirty="0">
              <a:solidFill>
                <a:schemeClr val="tx2"/>
              </a:solidFill>
            </a:endParaRPr>
          </a:p>
        </p:txBody>
      </p:sp>
      <p:sp>
        <p:nvSpPr>
          <p:cNvPr id="52" name="テキスト ボックス 51"/>
          <p:cNvSpPr txBox="1"/>
          <p:nvPr/>
        </p:nvSpPr>
        <p:spPr>
          <a:xfrm>
            <a:off x="1174624" y="5631182"/>
            <a:ext cx="1584176" cy="400110"/>
          </a:xfrm>
          <a:prstGeom prst="rect">
            <a:avLst/>
          </a:prstGeom>
          <a:noFill/>
        </p:spPr>
        <p:txBody>
          <a:bodyPr wrap="square" rtlCol="0">
            <a:spAutoFit/>
          </a:bodyPr>
          <a:lstStyle/>
          <a:p>
            <a:pPr algn="ctr"/>
            <a:r>
              <a:rPr kumimoji="1" lang="ja-JP" altLang="en-US" sz="2000" dirty="0" smtClean="0">
                <a:solidFill>
                  <a:schemeClr val="tx2"/>
                </a:solidFill>
              </a:rPr>
              <a:t>筆跡</a:t>
            </a:r>
            <a:endParaRPr kumimoji="1" lang="ja-JP" altLang="en-US" sz="2000" dirty="0">
              <a:solidFill>
                <a:schemeClr val="tx2"/>
              </a:solidFill>
            </a:endParaRPr>
          </a:p>
        </p:txBody>
      </p:sp>
      <p:sp>
        <p:nvSpPr>
          <p:cNvPr id="53" name="テキスト ボックス 52"/>
          <p:cNvSpPr txBox="1"/>
          <p:nvPr/>
        </p:nvSpPr>
        <p:spPr>
          <a:xfrm>
            <a:off x="3230136" y="3327012"/>
            <a:ext cx="1152128" cy="400110"/>
          </a:xfrm>
          <a:prstGeom prst="rect">
            <a:avLst/>
          </a:prstGeom>
          <a:noFill/>
        </p:spPr>
        <p:txBody>
          <a:bodyPr wrap="square" rtlCol="0">
            <a:spAutoFit/>
          </a:bodyPr>
          <a:lstStyle/>
          <a:p>
            <a:pPr algn="ctr"/>
            <a:r>
              <a:rPr lang="ja-JP" altLang="en-US" sz="2000" dirty="0" smtClean="0">
                <a:solidFill>
                  <a:schemeClr val="tx2"/>
                </a:solidFill>
              </a:rPr>
              <a:t>耳介</a:t>
            </a:r>
            <a:endParaRPr kumimoji="1" lang="ja-JP" altLang="en-US" sz="2000" dirty="0">
              <a:solidFill>
                <a:schemeClr val="tx2"/>
              </a:solidFill>
            </a:endParaRPr>
          </a:p>
        </p:txBody>
      </p:sp>
      <p:sp>
        <p:nvSpPr>
          <p:cNvPr id="54" name="テキスト ボックス 53"/>
          <p:cNvSpPr txBox="1"/>
          <p:nvPr/>
        </p:nvSpPr>
        <p:spPr>
          <a:xfrm>
            <a:off x="3324024" y="5850592"/>
            <a:ext cx="792088" cy="400110"/>
          </a:xfrm>
          <a:prstGeom prst="rect">
            <a:avLst/>
          </a:prstGeom>
          <a:noFill/>
        </p:spPr>
        <p:txBody>
          <a:bodyPr wrap="square" rtlCol="0">
            <a:spAutoFit/>
          </a:bodyPr>
          <a:lstStyle/>
          <a:p>
            <a:r>
              <a:rPr kumimoji="1" lang="en-US" altLang="ja-JP" sz="2000" dirty="0" smtClean="0">
                <a:solidFill>
                  <a:schemeClr val="tx2"/>
                </a:solidFill>
              </a:rPr>
              <a:t>DNA</a:t>
            </a:r>
            <a:endParaRPr kumimoji="1" lang="ja-JP" altLang="en-US" sz="2000" dirty="0">
              <a:solidFill>
                <a:schemeClr val="tx2"/>
              </a:solidFill>
            </a:endParaRPr>
          </a:p>
        </p:txBody>
      </p:sp>
      <p:sp>
        <p:nvSpPr>
          <p:cNvPr id="63" name="テキスト ボックス 62"/>
          <p:cNvSpPr txBox="1"/>
          <p:nvPr/>
        </p:nvSpPr>
        <p:spPr>
          <a:xfrm>
            <a:off x="4139952" y="4958752"/>
            <a:ext cx="864096" cy="492443"/>
          </a:xfrm>
          <a:prstGeom prst="rect">
            <a:avLst/>
          </a:prstGeom>
          <a:noFill/>
        </p:spPr>
        <p:txBody>
          <a:bodyPr wrap="square" rtlCol="0">
            <a:spAutoFit/>
          </a:bodyPr>
          <a:lstStyle/>
          <a:p>
            <a:pPr algn="ctr"/>
            <a:r>
              <a:rPr kumimoji="1" lang="ja-JP" altLang="en-US" sz="2600" dirty="0" smtClean="0">
                <a:solidFill>
                  <a:schemeClr val="tx2"/>
                </a:solidFill>
              </a:rPr>
              <a:t>歩容</a:t>
            </a:r>
            <a:endParaRPr kumimoji="1" lang="ja-JP" altLang="en-US" sz="2600" dirty="0">
              <a:solidFill>
                <a:schemeClr val="tx2"/>
              </a:solidFill>
            </a:endParaRPr>
          </a:p>
        </p:txBody>
      </p:sp>
      <p:pic>
        <p:nvPicPr>
          <p:cNvPr id="1922069" name="Picture 21"/>
          <p:cNvPicPr>
            <a:picLocks noChangeAspect="1" noChangeArrowheads="1"/>
          </p:cNvPicPr>
          <p:nvPr/>
        </p:nvPicPr>
        <p:blipFill>
          <a:blip r:embed="rId8" cstate="print">
            <a:lum bright="20000" contrast="30000"/>
          </a:blip>
          <a:srcRect t="6956"/>
          <a:stretch>
            <a:fillRect/>
          </a:stretch>
        </p:blipFill>
        <p:spPr bwMode="auto">
          <a:xfrm>
            <a:off x="3419872" y="2571975"/>
            <a:ext cx="720080" cy="833651"/>
          </a:xfrm>
          <a:prstGeom prst="roundRect">
            <a:avLst>
              <a:gd name="adj" fmla="val 29201"/>
            </a:avLst>
          </a:prstGeom>
          <a:noFill/>
          <a:ln w="9525">
            <a:noFill/>
            <a:miter lim="800000"/>
            <a:headEnd/>
            <a:tailEnd/>
          </a:ln>
          <a:effectLst>
            <a:softEdge rad="31750"/>
          </a:effectLst>
        </p:spPr>
      </p:pic>
      <p:pic>
        <p:nvPicPr>
          <p:cNvPr id="26627" name="Picture 3"/>
          <p:cNvPicPr>
            <a:picLocks noChangeAspect="1" noChangeArrowheads="1"/>
          </p:cNvPicPr>
          <p:nvPr/>
        </p:nvPicPr>
        <p:blipFill>
          <a:blip r:embed="rId9" cstate="print">
            <a:lum bright="5000"/>
          </a:blip>
          <a:srcRect b="5213"/>
          <a:stretch>
            <a:fillRect/>
          </a:stretch>
        </p:blipFill>
        <p:spPr bwMode="auto">
          <a:xfrm>
            <a:off x="4211960" y="3501008"/>
            <a:ext cx="792088" cy="1555226"/>
          </a:xfrm>
          <a:prstGeom prst="round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63"/>
                                        </p:tgtEl>
                                        <p:attrNameLst>
                                          <p:attrName>style.color</p:attrName>
                                        </p:attrNameLst>
                                      </p:cBhvr>
                                      <p:to>
                                        <a:srgbClr val="FF0066"/>
                                      </p:to>
                                    </p:animClr>
                                  </p:childTnLst>
                                </p:cTn>
                              </p:par>
                              <p:par>
                                <p:cTn id="7" presetID="5" presetClass="emph" presetSubtype="1" grpId="1" nodeType="withEffect">
                                  <p:stCondLst>
                                    <p:cond delay="0"/>
                                  </p:stCondLst>
                                  <p:childTnLst>
                                    <p:set>
                                      <p:cBhvr override="childStyle">
                                        <p:cTn id="8" dur="indefinite"/>
                                        <p:tgtEl>
                                          <p:spTgt spid="63"/>
                                        </p:tgtEl>
                                        <p:attrNameLst>
                                          <p:attrName>style.fontStyle</p:attrName>
                                        </p:attrNameLst>
                                      </p:cBhvr>
                                      <p:to>
                                        <p:strVal val="normal"/>
                                      </p:to>
                                    </p:set>
                                    <p:set>
                                      <p:cBhvr override="childStyle">
                                        <p:cTn id="9" dur="indefinite"/>
                                        <p:tgtEl>
                                          <p:spTgt spid="63"/>
                                        </p:tgtEl>
                                        <p:attrNameLst>
                                          <p:attrName>style.fontWeight</p:attrName>
                                        </p:attrNameLst>
                                      </p:cBhvr>
                                      <p:to>
                                        <p:strVal val="bold"/>
                                      </p:to>
                                    </p:set>
                                    <p:set>
                                      <p:cBhvr override="childStyle">
                                        <p:cTn id="10" dur="indefinite"/>
                                        <p:tgtEl>
                                          <p:spTgt spid="63"/>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VS_Screening_Edit.mpg">
            <a:hlinkClick r:id="" action="ppaction://media"/>
          </p:cNvPr>
          <p:cNvPicPr>
            <a:picLocks noRot="1" noChangeAspect="1"/>
          </p:cNvPicPr>
          <p:nvPr>
            <a:videoFile r:link="rId1"/>
          </p:nvPr>
        </p:nvPicPr>
        <p:blipFill>
          <a:blip r:embed="rId3" cstate="print"/>
          <a:stretch>
            <a:fillRect/>
          </a:stretch>
        </p:blipFill>
        <p:spPr>
          <a:xfrm>
            <a:off x="730254" y="834044"/>
            <a:ext cx="7946201" cy="5869352"/>
          </a:xfrm>
          <a:prstGeom prst="rect">
            <a:avLst/>
          </a:prstGeom>
        </p:spPr>
      </p:pic>
      <p:sp>
        <p:nvSpPr>
          <p:cNvPr id="2" name="タイトル 1"/>
          <p:cNvSpPr>
            <a:spLocks noGrp="1"/>
          </p:cNvSpPr>
          <p:nvPr>
            <p:ph type="title"/>
          </p:nvPr>
        </p:nvSpPr>
        <p:spPr/>
        <p:txBody>
          <a:bodyPr/>
          <a:lstStyle/>
          <a:p>
            <a:r>
              <a:rPr lang="ja-JP" altLang="en-US" dirty="0" smtClean="0"/>
              <a:t>一括鑑定ダイアログ</a:t>
            </a:r>
            <a:endParaRPr kumimoji="1" lang="ja-JP" altLang="en-US" dirty="0"/>
          </a:p>
        </p:txBody>
      </p:sp>
      <p:sp>
        <p:nvSpPr>
          <p:cNvPr id="3" name="スライド番号プレースホルダ 2"/>
          <p:cNvSpPr>
            <a:spLocks noGrp="1"/>
          </p:cNvSpPr>
          <p:nvPr>
            <p:ph type="sldNum" sz="quarter" idx="11"/>
          </p:nvPr>
        </p:nvSpPr>
        <p:spPr/>
        <p:txBody>
          <a:bodyPr/>
          <a:lstStyle/>
          <a:p>
            <a:fld id="{D2D8002D-B5B0-4BAC-B1F6-782DDCCE6D9C}" type="slidenum">
              <a:rPr kumimoji="1" lang="ja-JP" altLang="en-US" smtClean="0"/>
              <a:pPr/>
              <a:t>20</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模擬鑑定実験（個別鑑定）</a:t>
            </a:r>
            <a:endParaRPr kumimoji="1" lang="ja-JP" altLang="en-US" dirty="0"/>
          </a:p>
        </p:txBody>
      </p:sp>
      <p:sp>
        <p:nvSpPr>
          <p:cNvPr id="3" name="コンテンツ プレースホルダ 2"/>
          <p:cNvSpPr>
            <a:spLocks noGrp="1"/>
          </p:cNvSpPr>
          <p:nvPr>
            <p:ph sz="quarter" idx="1"/>
          </p:nvPr>
        </p:nvSpPr>
        <p:spPr>
          <a:xfrm>
            <a:off x="457200" y="1052736"/>
            <a:ext cx="8363272" cy="5421216"/>
          </a:xfrm>
        </p:spPr>
        <p:txBody>
          <a:bodyPr>
            <a:normAutofit/>
          </a:bodyPr>
          <a:lstStyle/>
          <a:p>
            <a:r>
              <a:rPr lang="ja-JP" altLang="en-US" dirty="0" smtClean="0"/>
              <a:t>目的</a:t>
            </a:r>
            <a:endParaRPr lang="en-US" altLang="ja-JP" dirty="0" smtClean="0"/>
          </a:p>
          <a:p>
            <a:pPr lvl="1"/>
            <a:r>
              <a:rPr lang="ja-JP" altLang="en-US" dirty="0" smtClean="0"/>
              <a:t>非専門家が専門家と同様の鑑定結果を得ることができるかを確認</a:t>
            </a:r>
            <a:endParaRPr lang="en-US" altLang="ja-JP" dirty="0" smtClean="0"/>
          </a:p>
          <a:p>
            <a:endParaRPr lang="en-US" altLang="ja-JP" dirty="0" smtClean="0"/>
          </a:p>
          <a:p>
            <a:r>
              <a:rPr lang="ja-JP" altLang="en-US" dirty="0" smtClean="0"/>
              <a:t>被験者</a:t>
            </a:r>
            <a:r>
              <a:rPr lang="en-US" altLang="ja-JP" dirty="0" smtClean="0"/>
              <a:t> : 11</a:t>
            </a:r>
            <a:r>
              <a:rPr lang="ja-JP" altLang="en-US" dirty="0" smtClean="0"/>
              <a:t>名</a:t>
            </a:r>
            <a:endParaRPr lang="en-US" altLang="ja-JP" dirty="0" smtClean="0"/>
          </a:p>
          <a:p>
            <a:pPr lvl="1"/>
            <a:r>
              <a:rPr lang="ja-JP" altLang="en-US" dirty="0" smtClean="0"/>
              <a:t>歩容の専門家</a:t>
            </a:r>
            <a:r>
              <a:rPr lang="ja-JP" altLang="en-US" dirty="0"/>
              <a:t>（</a:t>
            </a:r>
            <a:r>
              <a:rPr lang="ja-JP" altLang="en-US" dirty="0" smtClean="0"/>
              <a:t>システム開発者）</a:t>
            </a:r>
            <a:r>
              <a:rPr lang="en-US" altLang="ja-JP" dirty="0" smtClean="0"/>
              <a:t>: 1</a:t>
            </a:r>
            <a:r>
              <a:rPr lang="ja-JP" altLang="en-US" dirty="0"/>
              <a:t>名</a:t>
            </a:r>
            <a:endParaRPr lang="en-US" altLang="ja-JP" dirty="0" smtClean="0"/>
          </a:p>
          <a:p>
            <a:pPr lvl="1"/>
            <a:r>
              <a:rPr lang="ja-JP" altLang="en-US" dirty="0" smtClean="0"/>
              <a:t>非専門家 </a:t>
            </a:r>
            <a:r>
              <a:rPr lang="en-US" altLang="ja-JP" dirty="0" smtClean="0"/>
              <a:t>: 10</a:t>
            </a:r>
            <a:r>
              <a:rPr lang="ja-JP" altLang="en-US" dirty="0"/>
              <a:t>名</a:t>
            </a:r>
            <a:endParaRPr lang="en-US" altLang="ja-JP" dirty="0" smtClean="0"/>
          </a:p>
          <a:p>
            <a:pPr lvl="2"/>
            <a:r>
              <a:rPr lang="ja-JP" altLang="en-US" dirty="0" smtClean="0"/>
              <a:t>年齢、性別：</a:t>
            </a:r>
            <a:r>
              <a:rPr lang="en-US" altLang="ja-JP" dirty="0" smtClean="0"/>
              <a:t> 20</a:t>
            </a:r>
            <a:r>
              <a:rPr lang="ja-JP" altLang="en-US" dirty="0" smtClean="0"/>
              <a:t>代から</a:t>
            </a:r>
            <a:r>
              <a:rPr lang="en-US" altLang="ja-JP" dirty="0" smtClean="0"/>
              <a:t>50</a:t>
            </a:r>
            <a:r>
              <a:rPr lang="ja-JP" altLang="en-US" dirty="0" smtClean="0"/>
              <a:t>代、男性</a:t>
            </a:r>
            <a:r>
              <a:rPr lang="en-US" altLang="ja-JP" dirty="0" smtClean="0"/>
              <a:t>5</a:t>
            </a:r>
            <a:r>
              <a:rPr lang="ja-JP" altLang="en-US" dirty="0" smtClean="0"/>
              <a:t>名、女性</a:t>
            </a:r>
            <a:r>
              <a:rPr lang="en-US" altLang="ja-JP" dirty="0" smtClean="0"/>
              <a:t>5</a:t>
            </a:r>
            <a:r>
              <a:rPr lang="ja-JP" altLang="en-US" dirty="0" smtClean="0"/>
              <a:t>名</a:t>
            </a:r>
            <a:endParaRPr lang="en-US" altLang="ja-JP" dirty="0" smtClean="0"/>
          </a:p>
          <a:p>
            <a:pPr lvl="2"/>
            <a:r>
              <a:rPr lang="ja-JP" altLang="en-US" dirty="0" smtClean="0"/>
              <a:t>十分な </a:t>
            </a:r>
            <a:r>
              <a:rPr lang="en-US" altLang="ja-JP" dirty="0" smtClean="0"/>
              <a:t>PC</a:t>
            </a:r>
            <a:r>
              <a:rPr lang="ja-JP" altLang="en-US" dirty="0" smtClean="0"/>
              <a:t> スキルを保有</a:t>
            </a:r>
            <a:endParaRPr lang="en-US" altLang="ja-JP" dirty="0" smtClean="0"/>
          </a:p>
          <a:p>
            <a:endParaRPr lang="en-US" altLang="ja-JP" dirty="0" smtClean="0"/>
          </a:p>
          <a:p>
            <a:r>
              <a:rPr lang="en-US" altLang="ja-JP" dirty="0" smtClean="0"/>
              <a:t> </a:t>
            </a:r>
            <a:r>
              <a:rPr lang="ja-JP" altLang="en-US" dirty="0" smtClean="0"/>
              <a:t>システムに関する事前講習</a:t>
            </a:r>
            <a:endParaRPr lang="en-US" altLang="ja-JP" dirty="0" smtClean="0"/>
          </a:p>
          <a:p>
            <a:pPr lvl="1"/>
            <a:r>
              <a:rPr lang="ja-JP" altLang="en-US" dirty="0" smtClean="0"/>
              <a:t>目的・操作手順の説明：約</a:t>
            </a:r>
            <a:r>
              <a:rPr lang="en-US" altLang="ja-JP" dirty="0" smtClean="0"/>
              <a:t>90</a:t>
            </a:r>
            <a:r>
              <a:rPr lang="ja-JP" altLang="en-US" dirty="0" smtClean="0"/>
              <a:t>分</a:t>
            </a:r>
            <a:endParaRPr lang="en-US" altLang="ja-JP" dirty="0" smtClean="0"/>
          </a:p>
          <a:p>
            <a:pPr lvl="1"/>
            <a:r>
              <a:rPr lang="ja-JP" altLang="en-US" dirty="0" smtClean="0"/>
              <a:t>鑑定処理の練習：約</a:t>
            </a:r>
            <a:r>
              <a:rPr lang="en-US" altLang="ja-JP" dirty="0" smtClean="0"/>
              <a:t>4</a:t>
            </a:r>
            <a:r>
              <a:rPr lang="ja-JP" altLang="en-US" dirty="0" smtClean="0"/>
              <a:t>～</a:t>
            </a:r>
            <a:r>
              <a:rPr lang="en-US" altLang="ja-JP" dirty="0" smtClean="0"/>
              <a:t>5</a:t>
            </a:r>
            <a:r>
              <a:rPr lang="ja-JP" altLang="en-US" dirty="0" smtClean="0"/>
              <a:t>時間</a:t>
            </a:r>
            <a:endParaRPr lang="en-US" altLang="ja-JP" dirty="0" smtClean="0"/>
          </a:p>
          <a:p>
            <a:pPr lvl="1"/>
            <a:endParaRPr kumimoji="1" lang="ja-JP" altLang="en-US" dirty="0"/>
          </a:p>
        </p:txBody>
      </p:sp>
      <p:sp>
        <p:nvSpPr>
          <p:cNvPr id="4" name="スライド番号プレースホルダ 3"/>
          <p:cNvSpPr>
            <a:spLocks noGrp="1"/>
          </p:cNvSpPr>
          <p:nvPr>
            <p:ph type="sldNum" sz="quarter" idx="15"/>
          </p:nvPr>
        </p:nvSpPr>
        <p:spPr/>
        <p:txBody>
          <a:bodyPr/>
          <a:lstStyle/>
          <a:p>
            <a:fld id="{D2D8002D-B5B0-4BAC-B1F6-782DDCCE6D9C}" type="slidenum">
              <a:rPr kumimoji="1" lang="ja-JP" altLang="en-US" smtClean="0"/>
              <a:pPr/>
              <a:t>21</a:t>
            </a:fld>
            <a:endParaRPr kumimoji="1" lang="ja-JP" altLang="en-US"/>
          </a:p>
        </p:txBody>
      </p:sp>
    </p:spTree>
    <p:extLst>
      <p:ext uri="{BB962C8B-B14F-4D97-AF65-F5344CB8AC3E}">
        <p14:creationId xmlns:p14="http://schemas.microsoft.com/office/powerpoint/2010/main" val="41905582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模擬鑑定用データセット</a:t>
            </a:r>
            <a:endParaRPr kumimoji="1" lang="ja-JP" altLang="en-US" dirty="0"/>
          </a:p>
        </p:txBody>
      </p:sp>
      <p:sp>
        <p:nvSpPr>
          <p:cNvPr id="4" name="スライド番号プレースホルダ 3"/>
          <p:cNvSpPr>
            <a:spLocks noGrp="1"/>
          </p:cNvSpPr>
          <p:nvPr>
            <p:ph type="sldNum" sz="quarter" idx="11"/>
          </p:nvPr>
        </p:nvSpPr>
        <p:spPr/>
        <p:txBody>
          <a:bodyPr/>
          <a:lstStyle/>
          <a:p>
            <a:fld id="{D2D8002D-B5B0-4BAC-B1F6-782DDCCE6D9C}" type="slidenum">
              <a:rPr kumimoji="1" lang="ja-JP" altLang="en-US" smtClean="0"/>
              <a:pPr/>
              <a:t>22</a:t>
            </a:fld>
            <a:endParaRPr kumimoji="1" lang="ja-JP" altLang="en-US"/>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1" y="5744939"/>
            <a:ext cx="1440160"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920389" y="5752018"/>
            <a:ext cx="1440160"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920361" y="2206319"/>
            <a:ext cx="1429631" cy="1072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860032" y="2206319"/>
            <a:ext cx="1405962" cy="105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860032" y="1052522"/>
            <a:ext cx="1429608" cy="1072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0390" y="1052522"/>
            <a:ext cx="1429608" cy="1072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四角形吹き出し 13"/>
          <p:cNvSpPr/>
          <p:nvPr/>
        </p:nvSpPr>
        <p:spPr>
          <a:xfrm>
            <a:off x="3529345" y="1063048"/>
            <a:ext cx="839316" cy="1069656"/>
          </a:xfrm>
          <a:prstGeom prst="wedgeRectCallout">
            <a:avLst>
              <a:gd name="adj1" fmla="val -136322"/>
              <a:gd name="adj2" fmla="val -9572"/>
            </a:avLst>
          </a:prstGeom>
          <a:solidFill>
            <a:schemeClr val="bg1"/>
          </a:solidFill>
          <a:ln w="952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Picture 6"/>
          <p:cNvPicPr>
            <a:picLocks noChangeAspect="1" noChangeArrowheads="1"/>
          </p:cNvPicPr>
          <p:nvPr/>
        </p:nvPicPr>
        <p:blipFill>
          <a:blip r:embed="rId13" cstate="print">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648582" y="1111830"/>
            <a:ext cx="640464" cy="853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四角形吹き出し 15"/>
          <p:cNvSpPr/>
          <p:nvPr/>
        </p:nvSpPr>
        <p:spPr>
          <a:xfrm>
            <a:off x="6502150" y="1052522"/>
            <a:ext cx="2200644" cy="1080120"/>
          </a:xfrm>
          <a:prstGeom prst="wedgeRectCallout">
            <a:avLst>
              <a:gd name="adj1" fmla="val -90813"/>
              <a:gd name="adj2" fmla="val -7674"/>
            </a:avLst>
          </a:prstGeom>
          <a:solidFill>
            <a:schemeClr val="bg1"/>
          </a:solidFill>
          <a:ln w="952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Picture 3" descr="C:\Users\iwama\Desktop\SubjectImg\Trim\1011.png"/>
          <p:cNvPicPr>
            <a:picLocks noChangeAspect="1" noChangeArrowheads="1"/>
          </p:cNvPicPr>
          <p:nvPr/>
        </p:nvPicPr>
        <p:blipFill>
          <a:blip r:embed="rId15" cstate="print">
            <a:extLst>
              <a:ext uri="{BEBA8EAE-BF5A-486C-A8C5-ECC9F3942E4B}">
                <a14:imgProps xmlns:a14="http://schemas.microsoft.com/office/drawing/2010/main">
                  <a14:imgLayer r:embed="rId16">
                    <a14:imgEffect>
                      <a14:brightnessContrast bright="40000" contrast="-20000"/>
                    </a14:imgEffect>
                  </a14:imgLayer>
                </a14:imgProps>
              </a:ext>
            </a:extLst>
          </a:blip>
          <a:srcRect l="7873" t="5905" r="7873" b="5905"/>
          <a:stretch>
            <a:fillRect/>
          </a:stretch>
        </p:blipFill>
        <p:spPr bwMode="auto">
          <a:xfrm>
            <a:off x="6862189" y="1086430"/>
            <a:ext cx="606862" cy="846942"/>
          </a:xfrm>
          <a:prstGeom prst="rect">
            <a:avLst/>
          </a:prstGeom>
          <a:noFill/>
        </p:spPr>
      </p:pic>
      <p:pic>
        <p:nvPicPr>
          <p:cNvPr id="18" name="Picture 4" descr="C:\Users\iwama\Desktop\SubjectImg\Trim\1013.png"/>
          <p:cNvPicPr>
            <a:picLocks noChangeAspect="1" noChangeArrowheads="1"/>
          </p:cNvPicPr>
          <p:nvPr/>
        </p:nvPicPr>
        <p:blipFill>
          <a:blip r:embed="rId17" cstate="print">
            <a:extLst>
              <a:ext uri="{BEBA8EAE-BF5A-486C-A8C5-ECC9F3942E4B}">
                <a14:imgProps xmlns:a14="http://schemas.microsoft.com/office/drawing/2010/main">
                  <a14:imgLayer r:embed="rId18">
                    <a14:imgEffect>
                      <a14:brightnessContrast bright="40000" contrast="-20000"/>
                    </a14:imgEffect>
                  </a14:imgLayer>
                </a14:imgProps>
              </a:ext>
            </a:extLst>
          </a:blip>
          <a:srcRect/>
          <a:stretch>
            <a:fillRect/>
          </a:stretch>
        </p:blipFill>
        <p:spPr bwMode="auto">
          <a:xfrm>
            <a:off x="7812361" y="1086430"/>
            <a:ext cx="648072" cy="864095"/>
          </a:xfrm>
          <a:prstGeom prst="rect">
            <a:avLst/>
          </a:prstGeom>
          <a:noFill/>
        </p:spPr>
      </p:pic>
      <p:pic>
        <p:nvPicPr>
          <p:cNvPr id="24" name="Picture 2"/>
          <p:cNvPicPr>
            <a:picLocks noChangeAspect="1" noChangeArrowheads="1"/>
          </p:cNvPicPr>
          <p:nvPr/>
        </p:nvPicPr>
        <p:blipFill>
          <a:blip r:embed="rId19" cstate="print">
            <a:extLst>
              <a:ext uri="{BEBA8EAE-BF5A-486C-A8C5-ECC9F3942E4B}">
                <a14:imgProps xmlns:a14="http://schemas.microsoft.com/office/drawing/2010/main">
                  <a14:imgLayer r:embed="rId20">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920390" y="3374784"/>
            <a:ext cx="1417657" cy="1063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860031" y="3374784"/>
            <a:ext cx="1419701" cy="1061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p:cNvPicPr>
            <a:picLocks noChangeAspect="1" noChangeArrowheads="1"/>
          </p:cNvPicPr>
          <p:nvPr/>
        </p:nvPicPr>
        <p:blipFill>
          <a:blip r:embed="rId22" cstate="print">
            <a:extLst>
              <a:ext uri="{BEBA8EAE-BF5A-486C-A8C5-ECC9F3942E4B}">
                <a14:imgProps xmlns:a14="http://schemas.microsoft.com/office/drawing/2010/main">
                  <a14:imgLayer r:embed="rId2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860032" y="4552952"/>
            <a:ext cx="1440160"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p:cNvPicPr>
            <a:picLocks noChangeAspect="1" noChangeArrowheads="1"/>
          </p:cNvPicPr>
          <p:nvPr/>
        </p:nvPicPr>
        <p:blipFill>
          <a:blip r:embed="rId24" cstate="print">
            <a:extLst>
              <a:ext uri="{BEBA8EAE-BF5A-486C-A8C5-ECC9F3942E4B}">
                <a14:imgProps xmlns:a14="http://schemas.microsoft.com/office/drawing/2010/main">
                  <a14:imgLayer r:embed="rId2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920390" y="4557356"/>
            <a:ext cx="1440160"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テキスト ボックス 48"/>
          <p:cNvSpPr txBox="1"/>
          <p:nvPr/>
        </p:nvSpPr>
        <p:spPr>
          <a:xfrm>
            <a:off x="3014576" y="703865"/>
            <a:ext cx="1800200" cy="369332"/>
          </a:xfrm>
          <a:prstGeom prst="rect">
            <a:avLst/>
          </a:prstGeom>
          <a:noFill/>
        </p:spPr>
        <p:txBody>
          <a:bodyPr wrap="square" rtlCol="0">
            <a:spAutoFit/>
          </a:bodyPr>
          <a:lstStyle/>
          <a:p>
            <a:pPr algn="ctr"/>
            <a:r>
              <a:rPr kumimoji="1" lang="ja-JP" altLang="en-US" i="1" dirty="0" smtClean="0">
                <a:solidFill>
                  <a:srgbClr val="FF0066"/>
                </a:solidFill>
              </a:rPr>
              <a:t>プローブ</a:t>
            </a:r>
            <a:endParaRPr kumimoji="1" lang="ja-JP" altLang="en-US" i="1" dirty="0">
              <a:solidFill>
                <a:srgbClr val="FF0066"/>
              </a:solidFill>
            </a:endParaRPr>
          </a:p>
        </p:txBody>
      </p:sp>
      <p:sp>
        <p:nvSpPr>
          <p:cNvPr id="50" name="テキスト ボックス 49"/>
          <p:cNvSpPr txBox="1"/>
          <p:nvPr/>
        </p:nvSpPr>
        <p:spPr>
          <a:xfrm>
            <a:off x="6444208" y="686441"/>
            <a:ext cx="2304256" cy="369332"/>
          </a:xfrm>
          <a:prstGeom prst="rect">
            <a:avLst/>
          </a:prstGeom>
          <a:noFill/>
        </p:spPr>
        <p:txBody>
          <a:bodyPr wrap="square" rtlCol="0">
            <a:spAutoFit/>
          </a:bodyPr>
          <a:lstStyle/>
          <a:p>
            <a:pPr algn="ctr"/>
            <a:r>
              <a:rPr kumimoji="1" lang="ja-JP" altLang="en-US" i="1" dirty="0" smtClean="0">
                <a:solidFill>
                  <a:srgbClr val="3333FF"/>
                </a:solidFill>
              </a:rPr>
              <a:t>ギャラリ</a:t>
            </a:r>
            <a:endParaRPr kumimoji="1" lang="en-US" altLang="ja-JP" i="1" dirty="0" smtClean="0">
              <a:solidFill>
                <a:srgbClr val="3333FF"/>
              </a:solidFill>
            </a:endParaRPr>
          </a:p>
        </p:txBody>
      </p:sp>
      <p:sp>
        <p:nvSpPr>
          <p:cNvPr id="51" name="テキスト ボックス 50"/>
          <p:cNvSpPr txBox="1"/>
          <p:nvPr/>
        </p:nvSpPr>
        <p:spPr>
          <a:xfrm>
            <a:off x="3648581" y="1820578"/>
            <a:ext cx="648432" cy="369332"/>
          </a:xfrm>
          <a:prstGeom prst="rect">
            <a:avLst/>
          </a:prstGeom>
          <a:noFill/>
        </p:spPr>
        <p:txBody>
          <a:bodyPr wrap="square" rtlCol="0">
            <a:spAutoFit/>
          </a:bodyPr>
          <a:lstStyle/>
          <a:p>
            <a:pPr algn="ctr"/>
            <a:r>
              <a:rPr kumimoji="1" lang="en-US" altLang="ja-JP" b="1" dirty="0" smtClean="0"/>
              <a:t>a</a:t>
            </a:r>
            <a:endParaRPr kumimoji="1" lang="ja-JP" altLang="en-US" b="1" dirty="0"/>
          </a:p>
        </p:txBody>
      </p:sp>
      <p:sp>
        <p:nvSpPr>
          <p:cNvPr id="52" name="テキスト ボックス 51"/>
          <p:cNvSpPr txBox="1"/>
          <p:nvPr/>
        </p:nvSpPr>
        <p:spPr>
          <a:xfrm>
            <a:off x="6818317" y="1827115"/>
            <a:ext cx="648432" cy="369332"/>
          </a:xfrm>
          <a:prstGeom prst="rect">
            <a:avLst/>
          </a:prstGeom>
          <a:noFill/>
        </p:spPr>
        <p:txBody>
          <a:bodyPr wrap="square" rtlCol="0">
            <a:spAutoFit/>
          </a:bodyPr>
          <a:lstStyle/>
          <a:p>
            <a:pPr algn="ctr"/>
            <a:r>
              <a:rPr kumimoji="1" lang="en-US" altLang="ja-JP" b="1" dirty="0" smtClean="0"/>
              <a:t>b</a:t>
            </a:r>
            <a:endParaRPr kumimoji="1" lang="ja-JP" altLang="en-US" b="1" dirty="0"/>
          </a:p>
        </p:txBody>
      </p:sp>
      <p:sp>
        <p:nvSpPr>
          <p:cNvPr id="53" name="テキスト ボックス 52"/>
          <p:cNvSpPr txBox="1"/>
          <p:nvPr/>
        </p:nvSpPr>
        <p:spPr>
          <a:xfrm>
            <a:off x="7833656" y="1820578"/>
            <a:ext cx="648432" cy="369332"/>
          </a:xfrm>
          <a:prstGeom prst="rect">
            <a:avLst/>
          </a:prstGeom>
          <a:noFill/>
        </p:spPr>
        <p:txBody>
          <a:bodyPr wrap="square" rtlCol="0">
            <a:spAutoFit/>
          </a:bodyPr>
          <a:lstStyle/>
          <a:p>
            <a:pPr algn="ctr"/>
            <a:r>
              <a:rPr kumimoji="1" lang="en-US" altLang="ja-JP" b="1" dirty="0" smtClean="0"/>
              <a:t>c</a:t>
            </a:r>
            <a:endParaRPr kumimoji="1" lang="ja-JP" altLang="en-US" b="1" dirty="0"/>
          </a:p>
        </p:txBody>
      </p:sp>
      <p:sp>
        <p:nvSpPr>
          <p:cNvPr id="68" name="テキスト ボックス 67"/>
          <p:cNvSpPr txBox="1"/>
          <p:nvPr/>
        </p:nvSpPr>
        <p:spPr>
          <a:xfrm>
            <a:off x="359096" y="732402"/>
            <a:ext cx="1538920" cy="338554"/>
          </a:xfrm>
          <a:prstGeom prst="rect">
            <a:avLst/>
          </a:prstGeom>
          <a:noFill/>
        </p:spPr>
        <p:txBody>
          <a:bodyPr wrap="square" rtlCol="0">
            <a:spAutoFit/>
          </a:bodyPr>
          <a:lstStyle/>
          <a:p>
            <a:pPr algn="ctr"/>
            <a:r>
              <a:rPr kumimoji="1" lang="ja-JP" altLang="en-US" sz="1600" i="1" dirty="0" smtClean="0"/>
              <a:t>データセット</a:t>
            </a:r>
            <a:r>
              <a:rPr kumimoji="1" lang="en-US" altLang="ja-JP" sz="1600" i="1" dirty="0" smtClean="0"/>
              <a:t>ID</a:t>
            </a:r>
            <a:endParaRPr kumimoji="1" lang="ja-JP" altLang="en-US" sz="1600" i="1" dirty="0"/>
          </a:p>
        </p:txBody>
      </p:sp>
      <p:cxnSp>
        <p:nvCxnSpPr>
          <p:cNvPr id="74" name="直線コネクタ 73"/>
          <p:cNvCxnSpPr/>
          <p:nvPr/>
        </p:nvCxnSpPr>
        <p:spPr>
          <a:xfrm flipV="1">
            <a:off x="255493" y="2159750"/>
            <a:ext cx="8532440" cy="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四角形吹き出し 83"/>
          <p:cNvSpPr/>
          <p:nvPr/>
        </p:nvSpPr>
        <p:spPr>
          <a:xfrm>
            <a:off x="6502150" y="2206318"/>
            <a:ext cx="2232247" cy="1080120"/>
          </a:xfrm>
          <a:prstGeom prst="wedgeRectCallout">
            <a:avLst>
              <a:gd name="adj1" fmla="val -88496"/>
              <a:gd name="adj2" fmla="val -12735"/>
            </a:avLst>
          </a:prstGeom>
          <a:solidFill>
            <a:schemeClr val="bg1"/>
          </a:solidFill>
          <a:ln w="952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Picture 6" descr="C:\Users\iwama\Desktop\SubjectImg\Trim\1041.png"/>
          <p:cNvPicPr>
            <a:picLocks noChangeAspect="1" noChangeArrowheads="1"/>
          </p:cNvPicPr>
          <p:nvPr/>
        </p:nvPicPr>
        <p:blipFill>
          <a:blip r:embed="rId26" cstate="print">
            <a:lum bright="20000" contrast="30000"/>
          </a:blip>
          <a:srcRect/>
          <a:stretch>
            <a:fillRect/>
          </a:stretch>
        </p:blipFill>
        <p:spPr bwMode="auto">
          <a:xfrm>
            <a:off x="6588226" y="2252926"/>
            <a:ext cx="617362" cy="823149"/>
          </a:xfrm>
          <a:prstGeom prst="rect">
            <a:avLst/>
          </a:prstGeom>
          <a:noFill/>
        </p:spPr>
      </p:pic>
      <p:pic>
        <p:nvPicPr>
          <p:cNvPr id="22" name="Picture 7" descr="C:\Users\iwama\Desktop\SubjectImg\Trim\1043.png"/>
          <p:cNvPicPr>
            <a:picLocks noChangeAspect="1" noChangeArrowheads="1"/>
          </p:cNvPicPr>
          <p:nvPr/>
        </p:nvPicPr>
        <p:blipFill>
          <a:blip r:embed="rId27" cstate="print">
            <a:lum bright="20000" contrast="30000"/>
          </a:blip>
          <a:srcRect/>
          <a:stretch>
            <a:fillRect/>
          </a:stretch>
        </p:blipFill>
        <p:spPr bwMode="auto">
          <a:xfrm>
            <a:off x="7316814" y="2252926"/>
            <a:ext cx="617362" cy="823149"/>
          </a:xfrm>
          <a:prstGeom prst="rect">
            <a:avLst/>
          </a:prstGeom>
          <a:noFill/>
        </p:spPr>
      </p:pic>
      <p:pic>
        <p:nvPicPr>
          <p:cNvPr id="23" name="Picture 8" descr="C:\Users\iwama\Desktop\SubjectImg\Trim\1045.png"/>
          <p:cNvPicPr>
            <a:picLocks noChangeAspect="1" noChangeArrowheads="1"/>
          </p:cNvPicPr>
          <p:nvPr/>
        </p:nvPicPr>
        <p:blipFill>
          <a:blip r:embed="rId28" cstate="print">
            <a:lum bright="35000" contrast="45000"/>
          </a:blip>
          <a:srcRect/>
          <a:stretch>
            <a:fillRect/>
          </a:stretch>
        </p:blipFill>
        <p:spPr bwMode="auto">
          <a:xfrm>
            <a:off x="8038922" y="2252926"/>
            <a:ext cx="617362" cy="823149"/>
          </a:xfrm>
          <a:prstGeom prst="rect">
            <a:avLst/>
          </a:prstGeom>
          <a:noFill/>
        </p:spPr>
      </p:pic>
      <p:sp>
        <p:nvSpPr>
          <p:cNvPr id="85" name="テキスト ボックス 84"/>
          <p:cNvSpPr txBox="1"/>
          <p:nvPr/>
        </p:nvSpPr>
        <p:spPr>
          <a:xfrm>
            <a:off x="6574157" y="2970771"/>
            <a:ext cx="648432" cy="369332"/>
          </a:xfrm>
          <a:prstGeom prst="rect">
            <a:avLst/>
          </a:prstGeom>
          <a:noFill/>
        </p:spPr>
        <p:txBody>
          <a:bodyPr wrap="square" rtlCol="0">
            <a:spAutoFit/>
          </a:bodyPr>
          <a:lstStyle/>
          <a:p>
            <a:pPr algn="ctr"/>
            <a:r>
              <a:rPr kumimoji="1" lang="en-US" altLang="ja-JP" b="1" dirty="0" smtClean="0"/>
              <a:t>e</a:t>
            </a:r>
            <a:endParaRPr kumimoji="1" lang="ja-JP" altLang="en-US" b="1" dirty="0"/>
          </a:p>
        </p:txBody>
      </p:sp>
      <p:sp>
        <p:nvSpPr>
          <p:cNvPr id="86" name="テキスト ボックス 85"/>
          <p:cNvSpPr txBox="1"/>
          <p:nvPr/>
        </p:nvSpPr>
        <p:spPr>
          <a:xfrm>
            <a:off x="7294237" y="2979544"/>
            <a:ext cx="648432" cy="369332"/>
          </a:xfrm>
          <a:prstGeom prst="rect">
            <a:avLst/>
          </a:prstGeom>
          <a:noFill/>
        </p:spPr>
        <p:txBody>
          <a:bodyPr wrap="square" rtlCol="0">
            <a:spAutoFit/>
          </a:bodyPr>
          <a:lstStyle/>
          <a:p>
            <a:pPr algn="ctr"/>
            <a:r>
              <a:rPr kumimoji="1" lang="en-US" altLang="ja-JP" b="1" dirty="0" smtClean="0"/>
              <a:t>f</a:t>
            </a:r>
            <a:endParaRPr kumimoji="1" lang="ja-JP" altLang="en-US" b="1" dirty="0"/>
          </a:p>
        </p:txBody>
      </p:sp>
      <p:sp>
        <p:nvSpPr>
          <p:cNvPr id="87" name="テキスト ボックス 86"/>
          <p:cNvSpPr txBox="1"/>
          <p:nvPr/>
        </p:nvSpPr>
        <p:spPr>
          <a:xfrm>
            <a:off x="8013957" y="2937340"/>
            <a:ext cx="648432" cy="369332"/>
          </a:xfrm>
          <a:prstGeom prst="rect">
            <a:avLst/>
          </a:prstGeom>
          <a:noFill/>
        </p:spPr>
        <p:txBody>
          <a:bodyPr wrap="square" rtlCol="0">
            <a:spAutoFit/>
          </a:bodyPr>
          <a:lstStyle/>
          <a:p>
            <a:pPr algn="ctr"/>
            <a:r>
              <a:rPr kumimoji="1" lang="en-US" altLang="ja-JP" b="1" dirty="0" smtClean="0"/>
              <a:t>g</a:t>
            </a:r>
            <a:endParaRPr kumimoji="1" lang="ja-JP" altLang="en-US" b="1" dirty="0"/>
          </a:p>
        </p:txBody>
      </p:sp>
      <p:sp>
        <p:nvSpPr>
          <p:cNvPr id="82" name="四角形吹き出し 81"/>
          <p:cNvSpPr/>
          <p:nvPr/>
        </p:nvSpPr>
        <p:spPr>
          <a:xfrm>
            <a:off x="3543413" y="2206319"/>
            <a:ext cx="825248" cy="1079518"/>
          </a:xfrm>
          <a:prstGeom prst="wedgeRectCallout">
            <a:avLst>
              <a:gd name="adj1" fmla="val -172935"/>
              <a:gd name="adj2" fmla="val -10888"/>
            </a:avLst>
          </a:prstGeom>
          <a:solidFill>
            <a:schemeClr val="bg1"/>
          </a:solidFill>
          <a:ln w="952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テキスト ボックス 82"/>
          <p:cNvSpPr txBox="1"/>
          <p:nvPr/>
        </p:nvSpPr>
        <p:spPr>
          <a:xfrm>
            <a:off x="3648581" y="2973006"/>
            <a:ext cx="648432" cy="369332"/>
          </a:xfrm>
          <a:prstGeom prst="rect">
            <a:avLst/>
          </a:prstGeom>
          <a:noFill/>
        </p:spPr>
        <p:txBody>
          <a:bodyPr wrap="square" rtlCol="0">
            <a:spAutoFit/>
          </a:bodyPr>
          <a:lstStyle/>
          <a:p>
            <a:pPr algn="ctr"/>
            <a:r>
              <a:rPr kumimoji="1" lang="en-US" altLang="ja-JP" b="1" dirty="0" smtClean="0"/>
              <a:t>d</a:t>
            </a:r>
            <a:endParaRPr kumimoji="1" lang="ja-JP" altLang="en-US" b="1" dirty="0"/>
          </a:p>
        </p:txBody>
      </p:sp>
      <p:pic>
        <p:nvPicPr>
          <p:cNvPr id="19" name="Picture 5" descr="C:\Users\iwama\Desktop\SubjectImg\Trim\1040.png"/>
          <p:cNvPicPr>
            <a:picLocks noChangeAspect="1" noChangeArrowheads="1"/>
          </p:cNvPicPr>
          <p:nvPr/>
        </p:nvPicPr>
        <p:blipFill>
          <a:blip r:embed="rId29" cstate="print">
            <a:extLst>
              <a:ext uri="{BEBA8EAE-BF5A-486C-A8C5-ECC9F3942E4B}">
                <a14:imgProps xmlns:a14="http://schemas.microsoft.com/office/drawing/2010/main">
                  <a14:imgLayer r:embed="rId30">
                    <a14:imgEffect>
                      <a14:brightnessContrast bright="20000"/>
                    </a14:imgEffect>
                  </a14:imgLayer>
                </a14:imgProps>
              </a:ext>
            </a:extLst>
          </a:blip>
          <a:srcRect/>
          <a:stretch>
            <a:fillRect/>
          </a:stretch>
        </p:blipFill>
        <p:spPr bwMode="auto">
          <a:xfrm>
            <a:off x="3648581" y="2252926"/>
            <a:ext cx="609991" cy="813321"/>
          </a:xfrm>
          <a:prstGeom prst="rect">
            <a:avLst/>
          </a:prstGeom>
          <a:noFill/>
        </p:spPr>
      </p:pic>
      <p:sp>
        <p:nvSpPr>
          <p:cNvPr id="88" name="四角形吹き出し 87"/>
          <p:cNvSpPr/>
          <p:nvPr/>
        </p:nvSpPr>
        <p:spPr>
          <a:xfrm>
            <a:off x="3551173" y="3374784"/>
            <a:ext cx="825248" cy="1079518"/>
          </a:xfrm>
          <a:prstGeom prst="wedgeRectCallout">
            <a:avLst>
              <a:gd name="adj1" fmla="val -168697"/>
              <a:gd name="adj2" fmla="val 12260"/>
            </a:avLst>
          </a:prstGeom>
          <a:solidFill>
            <a:schemeClr val="bg1"/>
          </a:solidFill>
          <a:ln w="952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Picture 9" descr="C:\Users\iwama\Desktop\SubjectImg\Trim\2000.png"/>
          <p:cNvPicPr>
            <a:picLocks noChangeAspect="1" noChangeArrowheads="1"/>
          </p:cNvPicPr>
          <p:nvPr/>
        </p:nvPicPr>
        <p:blipFill>
          <a:blip r:embed="rId31" cstate="print">
            <a:extLst>
              <a:ext uri="{BEBA8EAE-BF5A-486C-A8C5-ECC9F3942E4B}">
                <a14:imgProps xmlns:a14="http://schemas.microsoft.com/office/drawing/2010/main">
                  <a14:imgLayer r:embed="rId32">
                    <a14:imgEffect>
                      <a14:brightnessContrast bright="20000" contrast="-20000"/>
                    </a14:imgEffect>
                  </a14:imgLayer>
                </a14:imgProps>
              </a:ext>
            </a:extLst>
          </a:blip>
          <a:srcRect/>
          <a:stretch>
            <a:fillRect/>
          </a:stretch>
        </p:blipFill>
        <p:spPr bwMode="auto">
          <a:xfrm>
            <a:off x="3648581" y="3408692"/>
            <a:ext cx="608143" cy="810857"/>
          </a:xfrm>
          <a:prstGeom prst="rect">
            <a:avLst/>
          </a:prstGeom>
          <a:noFill/>
        </p:spPr>
      </p:pic>
      <p:sp>
        <p:nvSpPr>
          <p:cNvPr id="89" name="テキスト ボックス 88"/>
          <p:cNvSpPr txBox="1"/>
          <p:nvPr/>
        </p:nvSpPr>
        <p:spPr>
          <a:xfrm>
            <a:off x="3627373" y="4141472"/>
            <a:ext cx="648432" cy="369332"/>
          </a:xfrm>
          <a:prstGeom prst="rect">
            <a:avLst/>
          </a:prstGeom>
          <a:noFill/>
        </p:spPr>
        <p:txBody>
          <a:bodyPr wrap="square" rtlCol="0">
            <a:spAutoFit/>
          </a:bodyPr>
          <a:lstStyle/>
          <a:p>
            <a:pPr algn="ctr"/>
            <a:r>
              <a:rPr kumimoji="1" lang="en-US" altLang="ja-JP" b="1" dirty="0" smtClean="0"/>
              <a:t>h</a:t>
            </a:r>
            <a:endParaRPr kumimoji="1" lang="ja-JP" altLang="en-US" b="1" dirty="0"/>
          </a:p>
        </p:txBody>
      </p:sp>
      <p:sp>
        <p:nvSpPr>
          <p:cNvPr id="90" name="四角形吹き出し 89"/>
          <p:cNvSpPr/>
          <p:nvPr/>
        </p:nvSpPr>
        <p:spPr>
          <a:xfrm>
            <a:off x="6502149" y="3374182"/>
            <a:ext cx="2232247" cy="1080120"/>
          </a:xfrm>
          <a:prstGeom prst="wedgeRectCallout">
            <a:avLst>
              <a:gd name="adj1" fmla="val -98619"/>
              <a:gd name="adj2" fmla="val -6113"/>
            </a:avLst>
          </a:prstGeom>
          <a:solidFill>
            <a:schemeClr val="bg1"/>
          </a:solidFill>
          <a:ln w="952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p:cNvSpPr txBox="1"/>
          <p:nvPr/>
        </p:nvSpPr>
        <p:spPr>
          <a:xfrm>
            <a:off x="6574156" y="4129982"/>
            <a:ext cx="648432" cy="369332"/>
          </a:xfrm>
          <a:prstGeom prst="rect">
            <a:avLst/>
          </a:prstGeom>
          <a:noFill/>
        </p:spPr>
        <p:txBody>
          <a:bodyPr wrap="square" rtlCol="0">
            <a:spAutoFit/>
          </a:bodyPr>
          <a:lstStyle/>
          <a:p>
            <a:pPr algn="ctr"/>
            <a:r>
              <a:rPr kumimoji="1" lang="en-US" altLang="ja-JP" b="1" dirty="0" err="1" smtClean="0"/>
              <a:t>i</a:t>
            </a:r>
            <a:endParaRPr kumimoji="1" lang="ja-JP" altLang="en-US" b="1" dirty="0"/>
          </a:p>
        </p:txBody>
      </p:sp>
      <p:sp>
        <p:nvSpPr>
          <p:cNvPr id="92" name="テキスト ボックス 91"/>
          <p:cNvSpPr txBox="1"/>
          <p:nvPr/>
        </p:nvSpPr>
        <p:spPr>
          <a:xfrm>
            <a:off x="7340485" y="4127549"/>
            <a:ext cx="648432" cy="369332"/>
          </a:xfrm>
          <a:prstGeom prst="rect">
            <a:avLst/>
          </a:prstGeom>
          <a:noFill/>
        </p:spPr>
        <p:txBody>
          <a:bodyPr wrap="square" rtlCol="0">
            <a:spAutoFit/>
          </a:bodyPr>
          <a:lstStyle/>
          <a:p>
            <a:pPr algn="ctr"/>
            <a:r>
              <a:rPr kumimoji="1" lang="en-US" altLang="ja-JP" b="1" dirty="0" smtClean="0"/>
              <a:t>j</a:t>
            </a:r>
            <a:endParaRPr kumimoji="1" lang="ja-JP" altLang="en-US" b="1" dirty="0"/>
          </a:p>
        </p:txBody>
      </p:sp>
      <p:sp>
        <p:nvSpPr>
          <p:cNvPr id="93" name="テキスト ボックス 92"/>
          <p:cNvSpPr txBox="1"/>
          <p:nvPr/>
        </p:nvSpPr>
        <p:spPr>
          <a:xfrm>
            <a:off x="8013956" y="4139502"/>
            <a:ext cx="648432" cy="369332"/>
          </a:xfrm>
          <a:prstGeom prst="rect">
            <a:avLst/>
          </a:prstGeom>
          <a:noFill/>
        </p:spPr>
        <p:txBody>
          <a:bodyPr wrap="square" rtlCol="0">
            <a:spAutoFit/>
          </a:bodyPr>
          <a:lstStyle/>
          <a:p>
            <a:pPr algn="ctr"/>
            <a:r>
              <a:rPr kumimoji="1" lang="en-US" altLang="ja-JP" b="1" dirty="0" smtClean="0"/>
              <a:t>k</a:t>
            </a:r>
            <a:endParaRPr kumimoji="1" lang="ja-JP" altLang="en-US" b="1" dirty="0"/>
          </a:p>
        </p:txBody>
      </p:sp>
      <p:pic>
        <p:nvPicPr>
          <p:cNvPr id="30" name="Picture 10" descr="C:\Users\iwama\Desktop\SubjectImg\Trim\2001.png"/>
          <p:cNvPicPr>
            <a:picLocks noChangeAspect="1" noChangeArrowheads="1"/>
          </p:cNvPicPr>
          <p:nvPr/>
        </p:nvPicPr>
        <p:blipFill>
          <a:blip r:embed="rId33" cstate="print"/>
          <a:srcRect/>
          <a:stretch>
            <a:fillRect/>
          </a:stretch>
        </p:blipFill>
        <p:spPr bwMode="auto">
          <a:xfrm>
            <a:off x="6614086" y="3408090"/>
            <a:ext cx="608143" cy="810857"/>
          </a:xfrm>
          <a:prstGeom prst="rect">
            <a:avLst/>
          </a:prstGeom>
          <a:noFill/>
        </p:spPr>
      </p:pic>
      <p:pic>
        <p:nvPicPr>
          <p:cNvPr id="31" name="Picture 11" descr="C:\Users\iwama\Desktop\SubjectImg\Trim\2003.png"/>
          <p:cNvPicPr>
            <a:picLocks noChangeAspect="1" noChangeArrowheads="1"/>
          </p:cNvPicPr>
          <p:nvPr/>
        </p:nvPicPr>
        <p:blipFill>
          <a:blip r:embed="rId34" cstate="print">
            <a:lum bright="10000" contrast="20000"/>
          </a:blip>
          <a:srcRect/>
          <a:stretch>
            <a:fillRect/>
          </a:stretch>
        </p:blipFill>
        <p:spPr bwMode="auto">
          <a:xfrm>
            <a:off x="7366245" y="3408090"/>
            <a:ext cx="608143" cy="810857"/>
          </a:xfrm>
          <a:prstGeom prst="rect">
            <a:avLst/>
          </a:prstGeom>
          <a:noFill/>
        </p:spPr>
      </p:pic>
      <p:pic>
        <p:nvPicPr>
          <p:cNvPr id="32" name="Picture 12" descr="C:\Users\iwama\Desktop\SubjectImg\Trim\2005.png"/>
          <p:cNvPicPr>
            <a:picLocks noChangeAspect="1" noChangeArrowheads="1"/>
          </p:cNvPicPr>
          <p:nvPr/>
        </p:nvPicPr>
        <p:blipFill>
          <a:blip r:embed="rId35" cstate="print">
            <a:lum bright="24000" contrast="35000"/>
          </a:blip>
          <a:srcRect/>
          <a:stretch>
            <a:fillRect/>
          </a:stretch>
        </p:blipFill>
        <p:spPr bwMode="auto">
          <a:xfrm>
            <a:off x="8086325" y="3408090"/>
            <a:ext cx="608143" cy="810857"/>
          </a:xfrm>
          <a:prstGeom prst="rect">
            <a:avLst/>
          </a:prstGeom>
          <a:noFill/>
        </p:spPr>
      </p:pic>
      <p:sp>
        <p:nvSpPr>
          <p:cNvPr id="94" name="四角形吹き出し 93"/>
          <p:cNvSpPr/>
          <p:nvPr/>
        </p:nvSpPr>
        <p:spPr>
          <a:xfrm>
            <a:off x="3576573" y="4557356"/>
            <a:ext cx="825248" cy="1079518"/>
          </a:xfrm>
          <a:prstGeom prst="wedgeRectCallout">
            <a:avLst>
              <a:gd name="adj1" fmla="val -182334"/>
              <a:gd name="adj2" fmla="val -12500"/>
            </a:avLst>
          </a:prstGeom>
          <a:solidFill>
            <a:schemeClr val="bg1"/>
          </a:solidFill>
          <a:ln w="952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Picture 13" descr="C:\Users\iwama\Desktop\SubjectImg\Trim\2100.png"/>
          <p:cNvPicPr>
            <a:picLocks noChangeAspect="1" noChangeArrowheads="1"/>
          </p:cNvPicPr>
          <p:nvPr/>
        </p:nvPicPr>
        <p:blipFill>
          <a:blip r:embed="rId36" cstate="print">
            <a:extLst>
              <a:ext uri="{BEBA8EAE-BF5A-486C-A8C5-ECC9F3942E4B}">
                <a14:imgProps xmlns:a14="http://schemas.microsoft.com/office/drawing/2010/main">
                  <a14:imgLayer r:embed="rId37">
                    <a14:imgEffect>
                      <a14:brightnessContrast bright="20000" contrast="-20000"/>
                    </a14:imgEffect>
                  </a14:imgLayer>
                </a14:imgProps>
              </a:ext>
            </a:extLst>
          </a:blip>
          <a:srcRect/>
          <a:stretch>
            <a:fillRect/>
          </a:stretch>
        </p:blipFill>
        <p:spPr bwMode="auto">
          <a:xfrm>
            <a:off x="3648580" y="4597724"/>
            <a:ext cx="635625" cy="847500"/>
          </a:xfrm>
          <a:prstGeom prst="rect">
            <a:avLst/>
          </a:prstGeom>
          <a:noFill/>
        </p:spPr>
      </p:pic>
      <p:sp>
        <p:nvSpPr>
          <p:cNvPr id="95" name="テキスト ボックス 94"/>
          <p:cNvSpPr txBox="1"/>
          <p:nvPr/>
        </p:nvSpPr>
        <p:spPr>
          <a:xfrm>
            <a:off x="3652773" y="5350477"/>
            <a:ext cx="648432" cy="369332"/>
          </a:xfrm>
          <a:prstGeom prst="rect">
            <a:avLst/>
          </a:prstGeom>
          <a:noFill/>
        </p:spPr>
        <p:txBody>
          <a:bodyPr wrap="square" rtlCol="0">
            <a:spAutoFit/>
          </a:bodyPr>
          <a:lstStyle/>
          <a:p>
            <a:pPr algn="ctr"/>
            <a:r>
              <a:rPr kumimoji="1" lang="en-US" altLang="ja-JP" b="1" dirty="0" smtClean="0"/>
              <a:t>l</a:t>
            </a:r>
            <a:endParaRPr kumimoji="1" lang="ja-JP" altLang="en-US" b="1" dirty="0"/>
          </a:p>
        </p:txBody>
      </p:sp>
      <p:sp>
        <p:nvSpPr>
          <p:cNvPr id="96" name="四角形吹き出し 95"/>
          <p:cNvSpPr/>
          <p:nvPr/>
        </p:nvSpPr>
        <p:spPr>
          <a:xfrm>
            <a:off x="6516217" y="4565778"/>
            <a:ext cx="2232247" cy="1080120"/>
          </a:xfrm>
          <a:prstGeom prst="wedgeRectCallout">
            <a:avLst>
              <a:gd name="adj1" fmla="val -90371"/>
              <a:gd name="adj2" fmla="val 29281"/>
            </a:avLst>
          </a:prstGeom>
          <a:solidFill>
            <a:schemeClr val="bg1"/>
          </a:solidFill>
          <a:ln w="952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テキスト ボックス 96"/>
          <p:cNvSpPr txBox="1"/>
          <p:nvPr/>
        </p:nvSpPr>
        <p:spPr>
          <a:xfrm>
            <a:off x="6862189" y="5309748"/>
            <a:ext cx="648432" cy="369332"/>
          </a:xfrm>
          <a:prstGeom prst="rect">
            <a:avLst/>
          </a:prstGeom>
          <a:noFill/>
        </p:spPr>
        <p:txBody>
          <a:bodyPr wrap="square" rtlCol="0">
            <a:spAutoFit/>
          </a:bodyPr>
          <a:lstStyle/>
          <a:p>
            <a:pPr algn="ctr"/>
            <a:r>
              <a:rPr lang="en-US" altLang="ja-JP" b="1" dirty="0" smtClean="0"/>
              <a:t>m</a:t>
            </a:r>
            <a:endParaRPr kumimoji="1" lang="ja-JP" altLang="en-US" b="1" dirty="0"/>
          </a:p>
        </p:txBody>
      </p:sp>
      <p:sp>
        <p:nvSpPr>
          <p:cNvPr id="98" name="テキスト ボックス 97"/>
          <p:cNvSpPr txBox="1"/>
          <p:nvPr/>
        </p:nvSpPr>
        <p:spPr>
          <a:xfrm>
            <a:off x="7783865" y="5321080"/>
            <a:ext cx="648432" cy="369332"/>
          </a:xfrm>
          <a:prstGeom prst="rect">
            <a:avLst/>
          </a:prstGeom>
          <a:noFill/>
        </p:spPr>
        <p:txBody>
          <a:bodyPr wrap="square" rtlCol="0">
            <a:spAutoFit/>
          </a:bodyPr>
          <a:lstStyle/>
          <a:p>
            <a:pPr algn="ctr"/>
            <a:r>
              <a:rPr lang="en-US" altLang="ja-JP" b="1" dirty="0" smtClean="0"/>
              <a:t>n</a:t>
            </a:r>
            <a:endParaRPr kumimoji="1" lang="ja-JP" altLang="en-US" b="1" dirty="0"/>
          </a:p>
        </p:txBody>
      </p:sp>
      <p:pic>
        <p:nvPicPr>
          <p:cNvPr id="38" name="Picture 14" descr="C:\Users\iwama\Desktop\SubjectImg\Trim\2101.png"/>
          <p:cNvPicPr>
            <a:picLocks noChangeAspect="1" noChangeArrowheads="1"/>
          </p:cNvPicPr>
          <p:nvPr/>
        </p:nvPicPr>
        <p:blipFill>
          <a:blip r:embed="rId38" cstate="print">
            <a:lum bright="20000" contrast="25000"/>
          </a:blip>
          <a:srcRect/>
          <a:stretch>
            <a:fillRect/>
          </a:stretch>
        </p:blipFill>
        <p:spPr bwMode="auto">
          <a:xfrm>
            <a:off x="6862189" y="4581088"/>
            <a:ext cx="648072" cy="864096"/>
          </a:xfrm>
          <a:prstGeom prst="rect">
            <a:avLst/>
          </a:prstGeom>
          <a:noFill/>
        </p:spPr>
      </p:pic>
      <p:pic>
        <p:nvPicPr>
          <p:cNvPr id="39" name="Picture 15" descr="C:\Users\iwama\Desktop\SubjectImg\Trim\2103.png"/>
          <p:cNvPicPr>
            <a:picLocks noChangeAspect="1" noChangeArrowheads="1"/>
          </p:cNvPicPr>
          <p:nvPr/>
        </p:nvPicPr>
        <p:blipFill>
          <a:blip r:embed="rId39" cstate="print">
            <a:lum bright="20000" contrast="25000"/>
          </a:blip>
          <a:srcRect/>
          <a:stretch>
            <a:fillRect/>
          </a:stretch>
        </p:blipFill>
        <p:spPr bwMode="auto">
          <a:xfrm>
            <a:off x="7798293" y="4581088"/>
            <a:ext cx="648072" cy="864096"/>
          </a:xfrm>
          <a:prstGeom prst="rect">
            <a:avLst/>
          </a:prstGeom>
          <a:noFill/>
        </p:spPr>
      </p:pic>
      <p:sp>
        <p:nvSpPr>
          <p:cNvPr id="99" name="四角形吹き出し 98"/>
          <p:cNvSpPr/>
          <p:nvPr/>
        </p:nvSpPr>
        <p:spPr>
          <a:xfrm>
            <a:off x="3576573" y="5720216"/>
            <a:ext cx="825248" cy="1079518"/>
          </a:xfrm>
          <a:prstGeom prst="wedgeRectCallout">
            <a:avLst>
              <a:gd name="adj1" fmla="val -165021"/>
              <a:gd name="adj2" fmla="val 23676"/>
            </a:avLst>
          </a:prstGeom>
          <a:solidFill>
            <a:schemeClr val="bg1"/>
          </a:solidFill>
          <a:ln w="952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テキスト ボックス 99"/>
          <p:cNvSpPr txBox="1"/>
          <p:nvPr/>
        </p:nvSpPr>
        <p:spPr>
          <a:xfrm>
            <a:off x="3648581" y="6516052"/>
            <a:ext cx="648432" cy="369332"/>
          </a:xfrm>
          <a:prstGeom prst="rect">
            <a:avLst/>
          </a:prstGeom>
          <a:noFill/>
        </p:spPr>
        <p:txBody>
          <a:bodyPr wrap="square" rtlCol="0">
            <a:spAutoFit/>
          </a:bodyPr>
          <a:lstStyle/>
          <a:p>
            <a:pPr algn="ctr"/>
            <a:r>
              <a:rPr lang="en-US" altLang="ja-JP" b="1" dirty="0" smtClean="0"/>
              <a:t>o</a:t>
            </a:r>
            <a:endParaRPr kumimoji="1" lang="ja-JP" altLang="en-US" b="1" dirty="0"/>
          </a:p>
        </p:txBody>
      </p:sp>
      <p:pic>
        <p:nvPicPr>
          <p:cNvPr id="42" name="Picture 22" descr="C:\Users\iwama\Desktop\SubjectImg\Trim\2008.png"/>
          <p:cNvPicPr>
            <a:picLocks noChangeAspect="1" noChangeArrowheads="1"/>
          </p:cNvPicPr>
          <p:nvPr/>
        </p:nvPicPr>
        <p:blipFill>
          <a:blip r:embed="rId40" cstate="print">
            <a:extLst>
              <a:ext uri="{BEBA8EAE-BF5A-486C-A8C5-ECC9F3942E4B}">
                <a14:imgProps xmlns:a14="http://schemas.microsoft.com/office/drawing/2010/main">
                  <a14:imgLayer r:embed="rId41">
                    <a14:imgEffect>
                      <a14:brightnessContrast bright="20000" contrast="-20000"/>
                    </a14:imgEffect>
                  </a14:imgLayer>
                </a14:imgProps>
              </a:ext>
            </a:extLst>
          </a:blip>
          <a:srcRect/>
          <a:stretch>
            <a:fillRect/>
          </a:stretch>
        </p:blipFill>
        <p:spPr bwMode="auto">
          <a:xfrm>
            <a:off x="3654930" y="5756889"/>
            <a:ext cx="680649" cy="907532"/>
          </a:xfrm>
          <a:prstGeom prst="rect">
            <a:avLst/>
          </a:prstGeom>
          <a:noFill/>
        </p:spPr>
      </p:pic>
      <p:sp>
        <p:nvSpPr>
          <p:cNvPr id="101" name="四角形吹き出し 100"/>
          <p:cNvSpPr/>
          <p:nvPr/>
        </p:nvSpPr>
        <p:spPr>
          <a:xfrm>
            <a:off x="6502149" y="5727570"/>
            <a:ext cx="2232247" cy="1080120"/>
          </a:xfrm>
          <a:prstGeom prst="wedgeRectCallout">
            <a:avLst>
              <a:gd name="adj1" fmla="val -96320"/>
              <a:gd name="adj2" fmla="val 15276"/>
            </a:avLst>
          </a:prstGeom>
          <a:solidFill>
            <a:schemeClr val="bg1"/>
          </a:solidFill>
          <a:ln w="952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テキスト ボックス 101"/>
          <p:cNvSpPr txBox="1"/>
          <p:nvPr/>
        </p:nvSpPr>
        <p:spPr>
          <a:xfrm>
            <a:off x="6874529" y="6493016"/>
            <a:ext cx="648432" cy="369332"/>
          </a:xfrm>
          <a:prstGeom prst="rect">
            <a:avLst/>
          </a:prstGeom>
          <a:noFill/>
        </p:spPr>
        <p:txBody>
          <a:bodyPr wrap="square" rtlCol="0">
            <a:spAutoFit/>
          </a:bodyPr>
          <a:lstStyle/>
          <a:p>
            <a:pPr algn="ctr"/>
            <a:r>
              <a:rPr lang="en-US" altLang="ja-JP" b="1" dirty="0" smtClean="0"/>
              <a:t>p</a:t>
            </a:r>
            <a:endParaRPr kumimoji="1" lang="ja-JP" altLang="en-US" b="1" dirty="0"/>
          </a:p>
        </p:txBody>
      </p:sp>
      <p:sp>
        <p:nvSpPr>
          <p:cNvPr id="103" name="テキスト ボックス 102"/>
          <p:cNvSpPr txBox="1"/>
          <p:nvPr/>
        </p:nvSpPr>
        <p:spPr>
          <a:xfrm>
            <a:off x="7820597" y="6491648"/>
            <a:ext cx="648432" cy="369332"/>
          </a:xfrm>
          <a:prstGeom prst="rect">
            <a:avLst/>
          </a:prstGeom>
          <a:noFill/>
        </p:spPr>
        <p:txBody>
          <a:bodyPr wrap="square" rtlCol="0">
            <a:spAutoFit/>
          </a:bodyPr>
          <a:lstStyle/>
          <a:p>
            <a:pPr algn="ctr"/>
            <a:r>
              <a:rPr lang="en-US" altLang="ja-JP" b="1" dirty="0" smtClean="0"/>
              <a:t>q</a:t>
            </a:r>
            <a:endParaRPr kumimoji="1" lang="ja-JP" altLang="en-US" b="1" dirty="0"/>
          </a:p>
        </p:txBody>
      </p:sp>
      <p:pic>
        <p:nvPicPr>
          <p:cNvPr id="40" name="Picture 20" descr="C:\Users\iwama\Desktop\SubjectImg\Trim\2010.png"/>
          <p:cNvPicPr>
            <a:picLocks noChangeAspect="1" noChangeArrowheads="1"/>
          </p:cNvPicPr>
          <p:nvPr/>
        </p:nvPicPr>
        <p:blipFill>
          <a:blip r:embed="rId42" cstate="print">
            <a:lum bright="10000" contrast="15000"/>
          </a:blip>
          <a:srcRect/>
          <a:stretch>
            <a:fillRect/>
          </a:stretch>
        </p:blipFill>
        <p:spPr bwMode="auto">
          <a:xfrm>
            <a:off x="7851251" y="5784449"/>
            <a:ext cx="628409" cy="837879"/>
          </a:xfrm>
          <a:prstGeom prst="rect">
            <a:avLst/>
          </a:prstGeom>
          <a:noFill/>
        </p:spPr>
      </p:pic>
      <p:pic>
        <p:nvPicPr>
          <p:cNvPr id="41" name="Picture 21" descr="C:\Users\iwama\Desktop\SubjectImg\Trim\2011.png"/>
          <p:cNvPicPr>
            <a:picLocks noChangeAspect="1" noChangeArrowheads="1"/>
          </p:cNvPicPr>
          <p:nvPr/>
        </p:nvPicPr>
        <p:blipFill>
          <a:blip r:embed="rId43" cstate="print">
            <a:lum bright="-5000"/>
          </a:blip>
          <a:srcRect/>
          <a:stretch>
            <a:fillRect/>
          </a:stretch>
        </p:blipFill>
        <p:spPr bwMode="auto">
          <a:xfrm>
            <a:off x="6900082" y="5784449"/>
            <a:ext cx="628409" cy="837879"/>
          </a:xfrm>
          <a:prstGeom prst="rect">
            <a:avLst/>
          </a:prstGeom>
          <a:noFill/>
        </p:spPr>
      </p:pic>
      <p:cxnSp>
        <p:nvCxnSpPr>
          <p:cNvPr id="107" name="直線コネクタ 106"/>
          <p:cNvCxnSpPr/>
          <p:nvPr/>
        </p:nvCxnSpPr>
        <p:spPr>
          <a:xfrm flipV="1">
            <a:off x="278414" y="3325324"/>
            <a:ext cx="8532440" cy="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flipV="1">
            <a:off x="278414" y="4509119"/>
            <a:ext cx="8532440" cy="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p:nvPr/>
        </p:nvCxnSpPr>
        <p:spPr>
          <a:xfrm flipV="1">
            <a:off x="318755" y="5692914"/>
            <a:ext cx="8532440" cy="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flipV="1">
            <a:off x="278414" y="1012395"/>
            <a:ext cx="8532440" cy="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テキスト ボックス 110"/>
          <p:cNvSpPr txBox="1"/>
          <p:nvPr/>
        </p:nvSpPr>
        <p:spPr>
          <a:xfrm>
            <a:off x="611560" y="1340768"/>
            <a:ext cx="864096" cy="523220"/>
          </a:xfrm>
          <a:prstGeom prst="rect">
            <a:avLst/>
          </a:prstGeom>
          <a:noFill/>
        </p:spPr>
        <p:txBody>
          <a:bodyPr wrap="square" rtlCol="0">
            <a:spAutoFit/>
          </a:bodyPr>
          <a:lstStyle/>
          <a:p>
            <a:pPr algn="ctr"/>
            <a:r>
              <a:rPr lang="en-US" altLang="ja-JP" sz="2800" dirty="0" smtClean="0"/>
              <a:t>A</a:t>
            </a:r>
            <a:endParaRPr kumimoji="1" lang="ja-JP" altLang="en-US" sz="2800" dirty="0"/>
          </a:p>
        </p:txBody>
      </p:sp>
      <p:sp>
        <p:nvSpPr>
          <p:cNvPr id="112" name="テキスト ボックス 111"/>
          <p:cNvSpPr txBox="1"/>
          <p:nvPr/>
        </p:nvSpPr>
        <p:spPr>
          <a:xfrm>
            <a:off x="625628" y="2455512"/>
            <a:ext cx="864096" cy="523220"/>
          </a:xfrm>
          <a:prstGeom prst="rect">
            <a:avLst/>
          </a:prstGeom>
          <a:noFill/>
        </p:spPr>
        <p:txBody>
          <a:bodyPr wrap="square" rtlCol="0">
            <a:spAutoFit/>
          </a:bodyPr>
          <a:lstStyle/>
          <a:p>
            <a:pPr algn="ctr"/>
            <a:r>
              <a:rPr lang="en-US" altLang="ja-JP" sz="2800" dirty="0"/>
              <a:t>B</a:t>
            </a:r>
            <a:endParaRPr kumimoji="1" lang="ja-JP" altLang="en-US" sz="2800" dirty="0"/>
          </a:p>
        </p:txBody>
      </p:sp>
      <p:sp>
        <p:nvSpPr>
          <p:cNvPr id="113" name="テキスト ボックス 112"/>
          <p:cNvSpPr txBox="1"/>
          <p:nvPr/>
        </p:nvSpPr>
        <p:spPr>
          <a:xfrm>
            <a:off x="611560" y="3652754"/>
            <a:ext cx="864096" cy="523220"/>
          </a:xfrm>
          <a:prstGeom prst="rect">
            <a:avLst/>
          </a:prstGeom>
          <a:noFill/>
        </p:spPr>
        <p:txBody>
          <a:bodyPr wrap="square" rtlCol="0">
            <a:spAutoFit/>
          </a:bodyPr>
          <a:lstStyle/>
          <a:p>
            <a:pPr algn="ctr"/>
            <a:r>
              <a:rPr lang="en-US" altLang="ja-JP" sz="2800" dirty="0" smtClean="0"/>
              <a:t>C</a:t>
            </a:r>
            <a:endParaRPr kumimoji="1" lang="ja-JP" altLang="en-US" sz="2800" dirty="0"/>
          </a:p>
        </p:txBody>
      </p:sp>
      <p:sp>
        <p:nvSpPr>
          <p:cNvPr id="114" name="テキスト ボックス 113"/>
          <p:cNvSpPr txBox="1"/>
          <p:nvPr/>
        </p:nvSpPr>
        <p:spPr>
          <a:xfrm>
            <a:off x="625007" y="4810599"/>
            <a:ext cx="864096" cy="523220"/>
          </a:xfrm>
          <a:prstGeom prst="rect">
            <a:avLst/>
          </a:prstGeom>
          <a:noFill/>
        </p:spPr>
        <p:txBody>
          <a:bodyPr wrap="square" rtlCol="0">
            <a:spAutoFit/>
          </a:bodyPr>
          <a:lstStyle/>
          <a:p>
            <a:pPr algn="ctr"/>
            <a:r>
              <a:rPr lang="en-US" altLang="ja-JP" sz="2800" dirty="0" smtClean="0"/>
              <a:t>D</a:t>
            </a:r>
            <a:endParaRPr kumimoji="1" lang="ja-JP" altLang="en-US" sz="2800" dirty="0"/>
          </a:p>
        </p:txBody>
      </p:sp>
      <p:sp>
        <p:nvSpPr>
          <p:cNvPr id="115" name="テキスト ボックス 114"/>
          <p:cNvSpPr txBox="1"/>
          <p:nvPr/>
        </p:nvSpPr>
        <p:spPr>
          <a:xfrm>
            <a:off x="656674" y="6007841"/>
            <a:ext cx="864096" cy="523220"/>
          </a:xfrm>
          <a:prstGeom prst="rect">
            <a:avLst/>
          </a:prstGeom>
          <a:noFill/>
        </p:spPr>
        <p:txBody>
          <a:bodyPr wrap="square" rtlCol="0">
            <a:spAutoFit/>
          </a:bodyPr>
          <a:lstStyle/>
          <a:p>
            <a:pPr algn="ctr"/>
            <a:r>
              <a:rPr lang="en-US" altLang="ja-JP" sz="2800" dirty="0" smtClean="0"/>
              <a:t>E</a:t>
            </a:r>
            <a:endParaRPr kumimoji="1" lang="ja-JP" altLang="en-US" sz="28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模擬鑑定の結果 </a:t>
            </a:r>
            <a:r>
              <a:rPr lang="en-US" altLang="ja-JP" dirty="0" smtClean="0"/>
              <a:t>(1/2)</a:t>
            </a:r>
            <a:endParaRPr kumimoji="1" lang="ja-JP" altLang="en-US" dirty="0"/>
          </a:p>
        </p:txBody>
      </p:sp>
      <p:sp>
        <p:nvSpPr>
          <p:cNvPr id="3" name="コンテンツ プレースホルダ 2"/>
          <p:cNvSpPr>
            <a:spLocks noGrp="1"/>
          </p:cNvSpPr>
          <p:nvPr>
            <p:ph sz="quarter" idx="1"/>
          </p:nvPr>
        </p:nvSpPr>
        <p:spPr/>
        <p:txBody>
          <a:bodyPr/>
          <a:lstStyle/>
          <a:p>
            <a:r>
              <a:rPr kumimoji="1" lang="ja-JP" altLang="en-US" dirty="0" smtClean="0"/>
              <a:t>被験者毎の出力事後確率の一例</a:t>
            </a:r>
            <a:endParaRPr kumimoji="1" lang="ja-JP" altLang="en-US" dirty="0"/>
          </a:p>
        </p:txBody>
      </p:sp>
      <p:sp>
        <p:nvSpPr>
          <p:cNvPr id="4" name="スライド番号プレースホルダ 3"/>
          <p:cNvSpPr>
            <a:spLocks noGrp="1"/>
          </p:cNvSpPr>
          <p:nvPr>
            <p:ph type="sldNum" sz="quarter" idx="15"/>
          </p:nvPr>
        </p:nvSpPr>
        <p:spPr/>
        <p:txBody>
          <a:bodyPr/>
          <a:lstStyle/>
          <a:p>
            <a:fld id="{D2D8002D-B5B0-4BAC-B1F6-782DDCCE6D9C}" type="slidenum">
              <a:rPr kumimoji="1" lang="ja-JP" altLang="en-US" smtClean="0"/>
              <a:pPr/>
              <a:t>23</a:t>
            </a:fld>
            <a:endParaRPr kumimoji="1" lang="ja-JP" altLang="en-US"/>
          </a:p>
        </p:txBody>
      </p:sp>
      <p:graphicFrame>
        <p:nvGraphicFramePr>
          <p:cNvPr id="5" name="コンテンツ プレースホルダ 4"/>
          <p:cNvGraphicFramePr>
            <a:graphicFrameLocks/>
          </p:cNvGraphicFramePr>
          <p:nvPr>
            <p:extLst>
              <p:ext uri="{D42A27DB-BD31-4B8C-83A1-F6EECF244321}">
                <p14:modId xmlns:p14="http://schemas.microsoft.com/office/powerpoint/2010/main" val="3399543848"/>
              </p:ext>
            </p:extLst>
          </p:nvPr>
        </p:nvGraphicFramePr>
        <p:xfrm>
          <a:off x="137881" y="1601922"/>
          <a:ext cx="8676000" cy="4779404"/>
        </p:xfrm>
        <a:graphic>
          <a:graphicData uri="http://schemas.openxmlformats.org/drawingml/2006/table">
            <a:tbl>
              <a:tblPr firstRow="1" bandRow="1">
                <a:tableStyleId>{5C22544A-7EE6-4342-B048-85BDC9FD1C3A}</a:tableStyleId>
              </a:tblPr>
              <a:tblGrid>
                <a:gridCol w="972000"/>
                <a:gridCol w="972000"/>
                <a:gridCol w="612000"/>
                <a:gridCol w="612000"/>
                <a:gridCol w="612000"/>
                <a:gridCol w="612000"/>
                <a:gridCol w="612000"/>
                <a:gridCol w="612000"/>
                <a:gridCol w="612000"/>
                <a:gridCol w="612000"/>
                <a:gridCol w="612000"/>
                <a:gridCol w="612000"/>
                <a:gridCol w="612000"/>
              </a:tblGrid>
              <a:tr h="386322">
                <a:tc rowSpan="2">
                  <a:txBody>
                    <a:bodyPr/>
                    <a:lstStyle/>
                    <a:p>
                      <a:pPr algn="ctr"/>
                      <a:r>
                        <a:rPr kumimoji="1" lang="ja-JP" altLang="en-US" sz="1400" dirty="0" smtClean="0"/>
                        <a:t>プローブ</a:t>
                      </a:r>
                      <a:endParaRPr kumimoji="1" lang="ja-JP" altLang="en-US" sz="1400" dirty="0"/>
                    </a:p>
                  </a:txBody>
                  <a:tcPr anchor="ctr"/>
                </a:tc>
                <a:tc rowSpan="2">
                  <a:txBody>
                    <a:bodyPr/>
                    <a:lstStyle/>
                    <a:p>
                      <a:pPr algn="ctr"/>
                      <a:r>
                        <a:rPr kumimoji="1" lang="ja-JP" altLang="en-US" sz="1400" dirty="0" smtClean="0"/>
                        <a:t>ギャラリ</a:t>
                      </a:r>
                      <a:endParaRPr kumimoji="1" lang="ja-JP" altLang="en-US" sz="1400" dirty="0"/>
                    </a:p>
                  </a:txBody>
                  <a:tcPr anchor="ctr">
                    <a:lnR w="9525" cap="flat" cmpd="sng" algn="ctr">
                      <a:solidFill>
                        <a:schemeClr val="bg1"/>
                      </a:solidFill>
                      <a:prstDash val="solid"/>
                      <a:round/>
                      <a:headEnd type="none" w="med" len="med"/>
                      <a:tailEnd type="none" w="med" len="med"/>
                    </a:lnR>
                  </a:tcPr>
                </a:tc>
                <a:tc gridSpan="11">
                  <a:txBody>
                    <a:bodyPr/>
                    <a:lstStyle/>
                    <a:p>
                      <a:pPr algn="ctr"/>
                      <a:r>
                        <a:rPr kumimoji="1" lang="ja-JP" altLang="en-US" sz="1600" dirty="0" smtClean="0"/>
                        <a:t>被験者 </a:t>
                      </a:r>
                      <a:r>
                        <a:rPr kumimoji="1" lang="en-US" altLang="ja-JP" sz="1600" dirty="0" smtClean="0"/>
                        <a:t>ID</a:t>
                      </a:r>
                      <a:endParaRPr kumimoji="1" lang="ja-JP" altLang="en-US" sz="1600" dirty="0"/>
                    </a:p>
                  </a:txBody>
                  <a:tcPr>
                    <a:lnL w="9525" cap="flat" cmpd="sng" algn="ctr">
                      <a:solidFill>
                        <a:schemeClr val="bg1"/>
                      </a:solidFill>
                      <a:prstDash val="solid"/>
                      <a:round/>
                      <a:headEnd type="none" w="med" len="med"/>
                      <a:tailEnd type="none" w="med" len="med"/>
                    </a:lnL>
                    <a:lnB w="38100" cmpd="sng">
                      <a:noFill/>
                    </a:lnB>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pPr algn="ctr"/>
                      <a:endParaRPr kumimoji="1" lang="ja-JP" altLang="en-US" sz="1400" dirty="0"/>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38100" cmpd="sng">
                      <a:noFill/>
                    </a:lnB>
                  </a:tcPr>
                </a:tc>
                <a:tc hMerge="1">
                  <a:txBody>
                    <a:bodyPr/>
                    <a:lstStyle/>
                    <a:p>
                      <a:pPr algn="ctr"/>
                      <a:endParaRPr kumimoji="1" lang="ja-JP" altLang="en-US" sz="1400" dirty="0"/>
                    </a:p>
                  </a:txBody>
                  <a:tcPr>
                    <a:lnL w="9525" cap="flat" cmpd="sng" algn="ctr">
                      <a:solidFill>
                        <a:schemeClr val="bg1"/>
                      </a:solidFill>
                      <a:prstDash val="solid"/>
                      <a:round/>
                      <a:headEnd type="none" w="med" len="med"/>
                      <a:tailEnd type="none" w="med" len="med"/>
                    </a:lnL>
                    <a:lnB w="38100" cmpd="sng">
                      <a:noFill/>
                    </a:lnB>
                  </a:tcPr>
                </a:tc>
              </a:tr>
              <a:tr h="383154">
                <a:tc vMerge="1">
                  <a:txBody>
                    <a:bodyPr/>
                    <a:lstStyle/>
                    <a:p>
                      <a:endParaRPr kumimoji="1" lang="ja-JP" altLang="en-US" dirty="0"/>
                    </a:p>
                  </a:txBody>
                  <a:tcPr/>
                </a:tc>
                <a:tc vMerge="1">
                  <a:txBody>
                    <a:bodyPr/>
                    <a:lstStyle/>
                    <a:p>
                      <a:endParaRPr kumimoji="1" lang="ja-JP" altLang="en-US" dirty="0"/>
                    </a:p>
                  </a:txBody>
                  <a:tcPr/>
                </a:tc>
                <a:tc>
                  <a:txBody>
                    <a:bodyPr/>
                    <a:lstStyle/>
                    <a:p>
                      <a:pPr algn="ctr"/>
                      <a:r>
                        <a:rPr kumimoji="1" lang="en-US" altLang="ja-JP" sz="1800" b="1" dirty="0" smtClean="0">
                          <a:solidFill>
                            <a:schemeClr val="bg1"/>
                          </a:solidFill>
                        </a:rPr>
                        <a:t>1</a:t>
                      </a:r>
                      <a:endParaRPr kumimoji="1" lang="ja-JP" altLang="en-US" sz="1800" b="1" dirty="0">
                        <a:solidFill>
                          <a:schemeClr val="bg1"/>
                        </a:solidFill>
                      </a:endParaRPr>
                    </a:p>
                  </a:txBody>
                  <a:tcPr anchor="ctr">
                    <a:lnL w="9525" cap="flat" cmpd="sng" algn="ctr">
                      <a:solidFill>
                        <a:schemeClr val="bg1"/>
                      </a:solidFill>
                      <a:prstDash val="solid"/>
                      <a:round/>
                      <a:headEnd type="none" w="med" len="med"/>
                      <a:tailEnd type="none" w="med" len="med"/>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en-US" altLang="ja-JP" sz="1800" b="1" dirty="0" smtClean="0">
                          <a:solidFill>
                            <a:schemeClr val="bg1"/>
                          </a:solidFill>
                        </a:rPr>
                        <a:t>2</a:t>
                      </a:r>
                      <a:endParaRPr kumimoji="1" lang="ja-JP" altLang="en-US" sz="1800" b="1" dirty="0">
                        <a:solidFill>
                          <a:schemeClr val="bg1"/>
                        </a:solidFill>
                      </a:endParaRPr>
                    </a:p>
                  </a:txBody>
                  <a:tcPr anchor="ctr">
                    <a:lnL w="12700" cmpd="sng">
                      <a:noFill/>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en-US" altLang="ja-JP" sz="1800" b="1" dirty="0" smtClean="0">
                          <a:solidFill>
                            <a:schemeClr val="bg1"/>
                          </a:solidFill>
                        </a:rPr>
                        <a:t>3</a:t>
                      </a:r>
                      <a:endParaRPr kumimoji="1" lang="ja-JP" altLang="en-US" sz="1800" b="1" dirty="0">
                        <a:solidFill>
                          <a:schemeClr val="bg1"/>
                        </a:solidFill>
                      </a:endParaRPr>
                    </a:p>
                  </a:txBody>
                  <a:tcPr anchor="ctr">
                    <a:lnL w="12700" cmpd="sng">
                      <a:noFill/>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en-US" altLang="ja-JP" sz="1800" b="1" dirty="0" smtClean="0">
                          <a:solidFill>
                            <a:schemeClr val="bg1"/>
                          </a:solidFill>
                        </a:rPr>
                        <a:t>4</a:t>
                      </a:r>
                      <a:endParaRPr kumimoji="1" lang="ja-JP" altLang="en-US" sz="1800" b="1" dirty="0">
                        <a:solidFill>
                          <a:schemeClr val="bg1"/>
                        </a:solidFill>
                      </a:endParaRPr>
                    </a:p>
                  </a:txBody>
                  <a:tcPr anchor="ctr">
                    <a:lnL w="12700" cmpd="sng">
                      <a:noFill/>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en-US" altLang="ja-JP" sz="1800" b="1" dirty="0" smtClean="0">
                          <a:solidFill>
                            <a:schemeClr val="bg1"/>
                          </a:solidFill>
                        </a:rPr>
                        <a:t>5</a:t>
                      </a:r>
                      <a:endParaRPr kumimoji="1" lang="ja-JP" altLang="en-US" sz="1800" b="1" dirty="0">
                        <a:solidFill>
                          <a:schemeClr val="bg1"/>
                        </a:solidFill>
                      </a:endParaRPr>
                    </a:p>
                  </a:txBody>
                  <a:tcPr anchor="ctr">
                    <a:lnL w="12700" cmpd="sng">
                      <a:noFill/>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en-US" altLang="ja-JP" sz="1800" b="1" dirty="0" smtClean="0">
                          <a:solidFill>
                            <a:schemeClr val="bg1"/>
                          </a:solidFill>
                        </a:rPr>
                        <a:t>6</a:t>
                      </a:r>
                      <a:endParaRPr kumimoji="1" lang="ja-JP" altLang="en-US" sz="1800" b="1" dirty="0">
                        <a:solidFill>
                          <a:schemeClr val="bg1"/>
                        </a:solidFill>
                      </a:endParaRPr>
                    </a:p>
                  </a:txBody>
                  <a:tcPr anchor="ctr">
                    <a:lnL w="12700" cmpd="sng">
                      <a:noFill/>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en-US" altLang="ja-JP" sz="1800" b="1" dirty="0" smtClean="0">
                          <a:solidFill>
                            <a:schemeClr val="bg1"/>
                          </a:solidFill>
                        </a:rPr>
                        <a:t>7</a:t>
                      </a:r>
                      <a:endParaRPr kumimoji="1" lang="ja-JP" altLang="en-US" sz="1800" b="1" dirty="0">
                        <a:solidFill>
                          <a:schemeClr val="bg1"/>
                        </a:solidFill>
                      </a:endParaRPr>
                    </a:p>
                  </a:txBody>
                  <a:tcPr anchor="ctr">
                    <a:lnL w="12700" cmpd="sng">
                      <a:noFill/>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en-US" altLang="ja-JP" sz="1800" b="1" dirty="0" smtClean="0">
                          <a:solidFill>
                            <a:schemeClr val="bg1"/>
                          </a:solidFill>
                        </a:rPr>
                        <a:t>8</a:t>
                      </a:r>
                      <a:endParaRPr kumimoji="1" lang="ja-JP" altLang="en-US" sz="1800" b="1" dirty="0">
                        <a:solidFill>
                          <a:schemeClr val="bg1"/>
                        </a:solidFill>
                      </a:endParaRPr>
                    </a:p>
                  </a:txBody>
                  <a:tcPr anchor="ctr">
                    <a:lnL w="12700" cmpd="sng">
                      <a:noFill/>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en-US" altLang="ja-JP" sz="1800" b="1" dirty="0" smtClean="0">
                          <a:solidFill>
                            <a:schemeClr val="bg1"/>
                          </a:solidFill>
                        </a:rPr>
                        <a:t>9</a:t>
                      </a:r>
                      <a:endParaRPr kumimoji="1" lang="ja-JP" altLang="en-US" sz="1800" b="1" dirty="0">
                        <a:solidFill>
                          <a:schemeClr val="bg1"/>
                        </a:solidFill>
                      </a:endParaRPr>
                    </a:p>
                  </a:txBody>
                  <a:tcPr anchor="ctr">
                    <a:lnL w="12700" cmpd="sng">
                      <a:noFill/>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en-US" altLang="ja-JP" sz="1800" b="1" dirty="0" smtClean="0">
                          <a:solidFill>
                            <a:schemeClr val="bg1"/>
                          </a:solidFill>
                        </a:rPr>
                        <a:t>10</a:t>
                      </a:r>
                      <a:endParaRPr kumimoji="1" lang="ja-JP" altLang="en-US" sz="1800" b="1" dirty="0">
                        <a:solidFill>
                          <a:schemeClr val="bg1"/>
                        </a:solidFill>
                      </a:endParaRPr>
                    </a:p>
                  </a:txBody>
                  <a:tcPr anchor="ctr">
                    <a:lnL w="12700" cmpd="sng">
                      <a:noFill/>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en-US" altLang="ja-JP" sz="1800" b="1" dirty="0" smtClean="0">
                          <a:solidFill>
                            <a:schemeClr val="bg1"/>
                          </a:solidFill>
                        </a:rPr>
                        <a:t>11</a:t>
                      </a:r>
                      <a:endParaRPr kumimoji="1" lang="ja-JP" altLang="en-US" sz="1800" b="1" dirty="0">
                        <a:solidFill>
                          <a:schemeClr val="bg1"/>
                        </a:solidFill>
                      </a:endParaRPr>
                    </a:p>
                  </a:txBody>
                  <a:tcPr anchor="ctr">
                    <a:lnL w="12700" cmpd="sng">
                      <a:noFill/>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1002482">
                <a:tc rowSpan="2">
                  <a:txBody>
                    <a:bodyPr/>
                    <a:lstStyle/>
                    <a:p>
                      <a:pPr algn="ctr"/>
                      <a:endParaRPr kumimoji="1" lang="ja-JP" altLang="en-US" sz="1800" dirty="0"/>
                    </a:p>
                  </a:txBody>
                  <a:tcPr anchor="ctr">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endParaRPr kumimoji="1" lang="ja-JP" altLang="en-US" sz="1800" dirty="0"/>
                    </a:p>
                  </a:txBody>
                  <a:tcPr anchor="ctr">
                    <a:solidFill>
                      <a:schemeClr val="accent1">
                        <a:lumMod val="20000"/>
                        <a:lumOff val="80000"/>
                      </a:schemeClr>
                    </a:solidFill>
                  </a:tcPr>
                </a:tc>
                <a:tc>
                  <a:txBody>
                    <a:bodyPr/>
                    <a:lstStyle/>
                    <a:p>
                      <a:pPr algn="r"/>
                      <a:r>
                        <a:rPr kumimoji="1" lang="en-US" altLang="ja-JP" sz="1800" b="1" dirty="0" smtClean="0">
                          <a:solidFill>
                            <a:srgbClr val="333399"/>
                          </a:solidFill>
                        </a:rPr>
                        <a:t>0.4</a:t>
                      </a:r>
                      <a:endParaRPr kumimoji="1" lang="ja-JP" altLang="en-US" sz="1800" b="1" dirty="0">
                        <a:solidFill>
                          <a:srgbClr val="333399"/>
                        </a:solidFill>
                      </a:endParaRPr>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800" dirty="0" smtClean="0"/>
                        <a:t>20.5</a:t>
                      </a:r>
                      <a:endParaRPr kumimoji="1" lang="ja-JP" altLang="en-US" sz="1800" dirty="0"/>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800" dirty="0" smtClean="0"/>
                        <a:t>4.3</a:t>
                      </a:r>
                      <a:endParaRPr kumimoji="1" lang="ja-JP" altLang="en-US" sz="1800" dirty="0"/>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800" dirty="0" smtClean="0"/>
                        <a:t>0.2</a:t>
                      </a:r>
                      <a:endParaRPr kumimoji="1" lang="ja-JP" altLang="en-US" sz="1800" dirty="0"/>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800" dirty="0" smtClean="0"/>
                        <a:t>4.2</a:t>
                      </a:r>
                      <a:endParaRPr kumimoji="1" lang="ja-JP" altLang="en-US" sz="1800" dirty="0"/>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800" dirty="0" smtClean="0"/>
                        <a:t>0.5</a:t>
                      </a:r>
                      <a:endParaRPr kumimoji="1" lang="ja-JP" altLang="en-US" sz="1800" dirty="0"/>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800" dirty="0" smtClean="0"/>
                        <a:t>0.9</a:t>
                      </a:r>
                      <a:endParaRPr kumimoji="1" lang="ja-JP" altLang="en-US" sz="1800" dirty="0"/>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800" dirty="0" smtClean="0"/>
                        <a:t>0.7</a:t>
                      </a:r>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800" dirty="0" smtClean="0"/>
                        <a:t>2.2</a:t>
                      </a:r>
                      <a:endParaRPr kumimoji="1" lang="ja-JP" altLang="en-US" sz="1800" dirty="0"/>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800" dirty="0" smtClean="0"/>
                        <a:t>0.9</a:t>
                      </a:r>
                      <a:endParaRPr kumimoji="1" lang="ja-JP" altLang="en-US" sz="1800" dirty="0"/>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800" dirty="0" smtClean="0"/>
                        <a:t>1.6</a:t>
                      </a:r>
                      <a:endParaRPr kumimoji="1" lang="ja-JP" altLang="en-US" sz="1800" dirty="0"/>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r>
              <a:tr h="1002482">
                <a:tc vMerge="1">
                  <a:txBody>
                    <a:bodyPr/>
                    <a:lstStyle/>
                    <a:p>
                      <a:pPr algn="ctr"/>
                      <a:endParaRPr kumimoji="1" lang="ja-JP" altLang="en-US" dirty="0"/>
                    </a:p>
                  </a:txBody>
                  <a:tcPr/>
                </a:tc>
                <a:tc>
                  <a:txBody>
                    <a:bodyPr/>
                    <a:lstStyle/>
                    <a:p>
                      <a:pPr algn="ctr"/>
                      <a:endParaRPr kumimoji="1" lang="ja-JP" altLang="en-US" sz="1800" dirty="0"/>
                    </a:p>
                  </a:txBody>
                  <a:tcPr anchor="ctr">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r"/>
                      <a:r>
                        <a:rPr kumimoji="1" lang="en-US" altLang="ja-JP" sz="1800" b="1" dirty="0" smtClean="0">
                          <a:solidFill>
                            <a:srgbClr val="333399"/>
                          </a:solidFill>
                        </a:rPr>
                        <a:t>95.2</a:t>
                      </a:r>
                      <a:endParaRPr kumimoji="1" lang="ja-JP" altLang="en-US" sz="1800" b="1" dirty="0">
                        <a:solidFill>
                          <a:srgbClr val="333399"/>
                        </a:solidFill>
                      </a:endParaRPr>
                    </a:p>
                  </a:txBody>
                  <a:tcPr anchor="ctr">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r"/>
                      <a:r>
                        <a:rPr kumimoji="1" lang="en-US" altLang="ja-JP" sz="1800" b="1" dirty="0" smtClean="0"/>
                        <a:t>90.2</a:t>
                      </a:r>
                      <a:endParaRPr kumimoji="1" lang="ja-JP" altLang="en-US" sz="1800" b="1" dirty="0"/>
                    </a:p>
                  </a:txBody>
                  <a:tcPr anchor="ctr">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r"/>
                      <a:r>
                        <a:rPr kumimoji="1" lang="en-US" altLang="ja-JP" sz="1800" b="1" dirty="0" smtClean="0"/>
                        <a:t>96.7</a:t>
                      </a:r>
                      <a:endParaRPr kumimoji="1" lang="ja-JP" altLang="en-US" sz="1800" b="1" dirty="0"/>
                    </a:p>
                  </a:txBody>
                  <a:tcPr anchor="ctr">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r"/>
                      <a:r>
                        <a:rPr kumimoji="1" lang="en-US" altLang="ja-JP" sz="1800" b="1" dirty="0" smtClean="0"/>
                        <a:t>93.4</a:t>
                      </a:r>
                      <a:endParaRPr kumimoji="1" lang="ja-JP" altLang="en-US" sz="1800" b="1" dirty="0"/>
                    </a:p>
                  </a:txBody>
                  <a:tcPr anchor="ctr">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r"/>
                      <a:r>
                        <a:rPr kumimoji="1" lang="en-US" altLang="ja-JP" sz="1800" b="1" dirty="0" smtClean="0"/>
                        <a:t>80.4</a:t>
                      </a:r>
                      <a:endParaRPr kumimoji="1" lang="ja-JP" altLang="en-US" sz="1800" b="1" dirty="0"/>
                    </a:p>
                  </a:txBody>
                  <a:tcPr anchor="ctr">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r"/>
                      <a:r>
                        <a:rPr kumimoji="1" lang="en-US" altLang="ja-JP" sz="1800" b="1" dirty="0" smtClean="0"/>
                        <a:t>83.4</a:t>
                      </a:r>
                      <a:endParaRPr kumimoji="1" lang="ja-JP" altLang="en-US" sz="1800" b="1" dirty="0"/>
                    </a:p>
                  </a:txBody>
                  <a:tcPr anchor="ctr">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r"/>
                      <a:r>
                        <a:rPr kumimoji="1" lang="en-US" altLang="ja-JP" sz="1800" b="1" dirty="0" smtClean="0"/>
                        <a:t>97.3</a:t>
                      </a:r>
                      <a:endParaRPr kumimoji="1" lang="ja-JP" altLang="en-US" sz="1800" b="1" dirty="0"/>
                    </a:p>
                  </a:txBody>
                  <a:tcPr anchor="ctr">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r"/>
                      <a:r>
                        <a:rPr kumimoji="1" lang="en-US" altLang="ja-JP" sz="1800" b="1" dirty="0" smtClean="0"/>
                        <a:t>97.6</a:t>
                      </a:r>
                      <a:endParaRPr kumimoji="1" lang="ja-JP" altLang="en-US" sz="1800" b="1" dirty="0"/>
                    </a:p>
                  </a:txBody>
                  <a:tcPr anchor="ctr">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r"/>
                      <a:r>
                        <a:rPr kumimoji="1" lang="en-US" altLang="ja-JP" sz="1800" b="1" dirty="0" smtClean="0"/>
                        <a:t>89.4</a:t>
                      </a:r>
                      <a:endParaRPr kumimoji="1" lang="ja-JP" altLang="en-US" sz="1800" b="1" dirty="0"/>
                    </a:p>
                  </a:txBody>
                  <a:tcPr anchor="ctr">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r"/>
                      <a:r>
                        <a:rPr kumimoji="1" lang="en-US" altLang="ja-JP" sz="1800" b="1" dirty="0" smtClean="0"/>
                        <a:t>94.5</a:t>
                      </a:r>
                      <a:endParaRPr kumimoji="1" lang="ja-JP" altLang="en-US" sz="1800" b="1" dirty="0"/>
                    </a:p>
                  </a:txBody>
                  <a:tcPr anchor="ctr">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r"/>
                      <a:r>
                        <a:rPr kumimoji="1" lang="en-US" altLang="ja-JP" sz="1800" b="1" dirty="0" smtClean="0"/>
                        <a:t>99.5</a:t>
                      </a:r>
                      <a:endParaRPr kumimoji="1" lang="ja-JP" altLang="en-US" sz="1800" b="1" dirty="0"/>
                    </a:p>
                  </a:txBody>
                  <a:tcPr anchor="ctr">
                    <a:lnB w="38100" cap="flat" cmpd="sng" algn="ctr">
                      <a:solidFill>
                        <a:schemeClr val="bg1"/>
                      </a:solidFill>
                      <a:prstDash val="solid"/>
                      <a:round/>
                      <a:headEnd type="none" w="med" len="med"/>
                      <a:tailEnd type="none" w="med" len="med"/>
                    </a:lnB>
                    <a:solidFill>
                      <a:schemeClr val="accent1">
                        <a:lumMod val="20000"/>
                        <a:lumOff val="80000"/>
                      </a:schemeClr>
                    </a:solidFill>
                  </a:tcPr>
                </a:tc>
              </a:tr>
              <a:tr h="1002482">
                <a:tc rowSpan="2">
                  <a:txBody>
                    <a:bodyPr/>
                    <a:lstStyle/>
                    <a:p>
                      <a:pPr algn="ctr"/>
                      <a:r>
                        <a:rPr kumimoji="1" lang="en-US" altLang="ja-JP" sz="1800" dirty="0" smtClean="0"/>
                        <a:t>O</a:t>
                      </a:r>
                      <a:endParaRPr kumimoji="1" lang="ja-JP" altLang="en-US" sz="1800" dirty="0"/>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a:endParaRPr kumimoji="1" lang="ja-JP" altLang="en-US" sz="1800" dirty="0"/>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800" b="0" dirty="0" smtClean="0">
                          <a:solidFill>
                            <a:srgbClr val="333399"/>
                          </a:solidFill>
                        </a:rPr>
                        <a:t>35.4</a:t>
                      </a:r>
                      <a:endParaRPr kumimoji="1" lang="ja-JP" altLang="en-US" sz="1800" b="0" dirty="0">
                        <a:solidFill>
                          <a:srgbClr val="333399"/>
                        </a:solidFill>
                      </a:endParaRPr>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800" b="0" dirty="0" smtClean="0"/>
                        <a:t>32.5</a:t>
                      </a:r>
                      <a:endParaRPr kumimoji="1" lang="ja-JP" altLang="en-US" sz="1800" b="0" dirty="0"/>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800" b="0" dirty="0" smtClean="0"/>
                        <a:t>29.1</a:t>
                      </a:r>
                      <a:endParaRPr kumimoji="1" lang="ja-JP" altLang="en-US" sz="1800" b="0" dirty="0"/>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800" b="0" dirty="0" smtClean="0"/>
                        <a:t>39.5</a:t>
                      </a:r>
                      <a:endParaRPr kumimoji="1" lang="ja-JP" altLang="en-US" sz="1800" b="0" dirty="0"/>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800" b="0" dirty="0" smtClean="0"/>
                        <a:t>27.1</a:t>
                      </a:r>
                      <a:endParaRPr kumimoji="1" lang="ja-JP" altLang="en-US" sz="1800" b="0" dirty="0"/>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800" b="0" dirty="0" smtClean="0"/>
                        <a:t>31.4</a:t>
                      </a:r>
                      <a:endParaRPr kumimoji="1" lang="ja-JP" altLang="en-US" sz="1800" b="0" dirty="0"/>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800" b="0" dirty="0" smtClean="0"/>
                        <a:t>34.6</a:t>
                      </a:r>
                      <a:endParaRPr kumimoji="1" lang="ja-JP" altLang="en-US" sz="1800" b="0" dirty="0"/>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800" b="0" dirty="0" smtClean="0"/>
                        <a:t>30.3</a:t>
                      </a:r>
                      <a:endParaRPr kumimoji="1" lang="ja-JP" altLang="en-US" sz="1800" b="0" dirty="0"/>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800" b="0" dirty="0" smtClean="0"/>
                        <a:t>33.4</a:t>
                      </a:r>
                      <a:endParaRPr kumimoji="1" lang="ja-JP" altLang="en-US" sz="1800" b="0" dirty="0"/>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800" b="0" dirty="0" smtClean="0"/>
                        <a:t>30.5</a:t>
                      </a:r>
                      <a:endParaRPr kumimoji="1" lang="ja-JP" altLang="en-US" sz="1800" b="0" dirty="0"/>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800" b="0" dirty="0" smtClean="0"/>
                        <a:t>30.5</a:t>
                      </a:r>
                      <a:endParaRPr kumimoji="1" lang="ja-JP" altLang="en-US" sz="1800" b="0" dirty="0"/>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r>
              <a:tr h="1002482">
                <a:tc vMerge="1">
                  <a:txBody>
                    <a:bodyPr/>
                    <a:lstStyle/>
                    <a:p>
                      <a:pPr algn="ctr"/>
                      <a:endParaRPr kumimoji="1" lang="ja-JP" altLang="en-US" dirty="0"/>
                    </a:p>
                  </a:txBody>
                  <a:tcPr/>
                </a:tc>
                <a:tc>
                  <a:txBody>
                    <a:bodyPr/>
                    <a:lstStyle/>
                    <a:p>
                      <a:pPr algn="ctr"/>
                      <a:endParaRPr kumimoji="1" lang="ja-JP" altLang="en-US" sz="1800" dirty="0"/>
                    </a:p>
                  </a:txBody>
                  <a:tcPr anchor="ctr">
                    <a:solidFill>
                      <a:schemeClr val="accent1">
                        <a:lumMod val="20000"/>
                        <a:lumOff val="80000"/>
                      </a:schemeClr>
                    </a:solidFill>
                  </a:tcPr>
                </a:tc>
                <a:tc>
                  <a:txBody>
                    <a:bodyPr/>
                    <a:lstStyle/>
                    <a:p>
                      <a:pPr algn="r"/>
                      <a:r>
                        <a:rPr kumimoji="1" lang="en-US" altLang="ja-JP" sz="1800" b="1" dirty="0" smtClean="0">
                          <a:solidFill>
                            <a:srgbClr val="333399"/>
                          </a:solidFill>
                        </a:rPr>
                        <a:t>93.3</a:t>
                      </a:r>
                      <a:endParaRPr kumimoji="1" lang="ja-JP" altLang="en-US" sz="1800" b="1" dirty="0">
                        <a:solidFill>
                          <a:srgbClr val="333399"/>
                        </a:solidFill>
                      </a:endParaRPr>
                    </a:p>
                  </a:txBody>
                  <a:tcPr anchor="ctr">
                    <a:solidFill>
                      <a:schemeClr val="accent1">
                        <a:lumMod val="20000"/>
                        <a:lumOff val="80000"/>
                      </a:schemeClr>
                    </a:solidFill>
                  </a:tcPr>
                </a:tc>
                <a:tc>
                  <a:txBody>
                    <a:bodyPr/>
                    <a:lstStyle/>
                    <a:p>
                      <a:pPr algn="r"/>
                      <a:r>
                        <a:rPr kumimoji="1" lang="en-US" altLang="ja-JP" sz="1800" b="1" dirty="0" smtClean="0"/>
                        <a:t>88.1</a:t>
                      </a:r>
                      <a:endParaRPr kumimoji="1" lang="ja-JP" altLang="en-US" sz="1800" b="1" dirty="0"/>
                    </a:p>
                  </a:txBody>
                  <a:tcPr anchor="ctr">
                    <a:solidFill>
                      <a:schemeClr val="accent1">
                        <a:lumMod val="20000"/>
                        <a:lumOff val="80000"/>
                      </a:schemeClr>
                    </a:solidFill>
                  </a:tcPr>
                </a:tc>
                <a:tc>
                  <a:txBody>
                    <a:bodyPr/>
                    <a:lstStyle/>
                    <a:p>
                      <a:pPr algn="r"/>
                      <a:r>
                        <a:rPr kumimoji="1" lang="en-US" altLang="ja-JP" sz="1800" b="1" dirty="0" smtClean="0"/>
                        <a:t>89.8</a:t>
                      </a:r>
                      <a:endParaRPr kumimoji="1" lang="ja-JP" altLang="en-US" sz="1800" b="1" dirty="0"/>
                    </a:p>
                  </a:txBody>
                  <a:tcPr anchor="ctr">
                    <a:solidFill>
                      <a:schemeClr val="accent1">
                        <a:lumMod val="20000"/>
                        <a:lumOff val="80000"/>
                      </a:schemeClr>
                    </a:solidFill>
                  </a:tcPr>
                </a:tc>
                <a:tc>
                  <a:txBody>
                    <a:bodyPr/>
                    <a:lstStyle/>
                    <a:p>
                      <a:pPr algn="r"/>
                      <a:r>
                        <a:rPr kumimoji="1" lang="en-US" altLang="ja-JP" sz="1800" b="1" dirty="0" smtClean="0"/>
                        <a:t>86.6</a:t>
                      </a:r>
                      <a:endParaRPr kumimoji="1" lang="ja-JP" altLang="en-US" sz="1800" b="1" dirty="0"/>
                    </a:p>
                  </a:txBody>
                  <a:tcPr anchor="ctr">
                    <a:solidFill>
                      <a:schemeClr val="accent1">
                        <a:lumMod val="20000"/>
                        <a:lumOff val="80000"/>
                      </a:schemeClr>
                    </a:solidFill>
                  </a:tcPr>
                </a:tc>
                <a:tc>
                  <a:txBody>
                    <a:bodyPr/>
                    <a:lstStyle/>
                    <a:p>
                      <a:pPr algn="r"/>
                      <a:r>
                        <a:rPr kumimoji="1" lang="en-US" altLang="ja-JP" sz="1800" b="1" dirty="0" smtClean="0"/>
                        <a:t>88.3</a:t>
                      </a:r>
                      <a:endParaRPr kumimoji="1" lang="ja-JP" altLang="en-US" sz="1800" b="1" dirty="0"/>
                    </a:p>
                  </a:txBody>
                  <a:tcPr anchor="ctr">
                    <a:solidFill>
                      <a:schemeClr val="accent1">
                        <a:lumMod val="20000"/>
                        <a:lumOff val="80000"/>
                      </a:schemeClr>
                    </a:solidFill>
                  </a:tcPr>
                </a:tc>
                <a:tc>
                  <a:txBody>
                    <a:bodyPr/>
                    <a:lstStyle/>
                    <a:p>
                      <a:pPr algn="r"/>
                      <a:r>
                        <a:rPr kumimoji="1" lang="en-US" altLang="ja-JP" sz="1800" b="1" dirty="0" smtClean="0"/>
                        <a:t>80.4</a:t>
                      </a:r>
                      <a:endParaRPr kumimoji="1" lang="ja-JP" altLang="en-US" sz="1800" b="1" dirty="0"/>
                    </a:p>
                  </a:txBody>
                  <a:tcPr anchor="ctr">
                    <a:solidFill>
                      <a:schemeClr val="accent1">
                        <a:lumMod val="20000"/>
                        <a:lumOff val="80000"/>
                      </a:schemeClr>
                    </a:solidFill>
                  </a:tcPr>
                </a:tc>
                <a:tc>
                  <a:txBody>
                    <a:bodyPr/>
                    <a:lstStyle/>
                    <a:p>
                      <a:pPr algn="r"/>
                      <a:r>
                        <a:rPr kumimoji="1" lang="en-US" altLang="ja-JP" sz="1800" b="1" dirty="0" smtClean="0"/>
                        <a:t>87.3</a:t>
                      </a:r>
                      <a:endParaRPr kumimoji="1" lang="ja-JP" altLang="en-US" sz="1800" b="1" dirty="0"/>
                    </a:p>
                  </a:txBody>
                  <a:tcPr anchor="ctr">
                    <a:solidFill>
                      <a:schemeClr val="accent1">
                        <a:lumMod val="20000"/>
                        <a:lumOff val="80000"/>
                      </a:schemeClr>
                    </a:solidFill>
                  </a:tcPr>
                </a:tc>
                <a:tc>
                  <a:txBody>
                    <a:bodyPr/>
                    <a:lstStyle/>
                    <a:p>
                      <a:pPr algn="r"/>
                      <a:r>
                        <a:rPr kumimoji="1" lang="en-US" altLang="ja-JP" sz="1800" b="1" dirty="0" smtClean="0"/>
                        <a:t>91.1</a:t>
                      </a:r>
                      <a:endParaRPr kumimoji="1" lang="ja-JP" altLang="en-US" sz="1800" b="1" dirty="0"/>
                    </a:p>
                  </a:txBody>
                  <a:tcPr anchor="ctr">
                    <a:solidFill>
                      <a:schemeClr val="accent1">
                        <a:lumMod val="20000"/>
                        <a:lumOff val="80000"/>
                      </a:schemeClr>
                    </a:solidFill>
                  </a:tcPr>
                </a:tc>
                <a:tc>
                  <a:txBody>
                    <a:bodyPr/>
                    <a:lstStyle/>
                    <a:p>
                      <a:pPr algn="r"/>
                      <a:r>
                        <a:rPr kumimoji="1" lang="en-US" altLang="ja-JP" sz="1800" b="1" dirty="0" smtClean="0"/>
                        <a:t>74.5</a:t>
                      </a:r>
                      <a:endParaRPr kumimoji="1" lang="ja-JP" altLang="en-US" sz="1800" b="1" dirty="0"/>
                    </a:p>
                  </a:txBody>
                  <a:tcPr anchor="ctr">
                    <a:solidFill>
                      <a:schemeClr val="accent1">
                        <a:lumMod val="20000"/>
                        <a:lumOff val="80000"/>
                      </a:schemeClr>
                    </a:solidFill>
                  </a:tcPr>
                </a:tc>
                <a:tc>
                  <a:txBody>
                    <a:bodyPr/>
                    <a:lstStyle/>
                    <a:p>
                      <a:pPr algn="r"/>
                      <a:r>
                        <a:rPr kumimoji="1" lang="en-US" altLang="ja-JP" sz="1800" b="1" dirty="0" smtClean="0"/>
                        <a:t>87.5</a:t>
                      </a:r>
                      <a:endParaRPr kumimoji="1" lang="ja-JP" altLang="en-US" sz="1800" b="1" dirty="0"/>
                    </a:p>
                  </a:txBody>
                  <a:tcPr anchor="ctr">
                    <a:solidFill>
                      <a:schemeClr val="accent1">
                        <a:lumMod val="20000"/>
                        <a:lumOff val="80000"/>
                      </a:schemeClr>
                    </a:solidFill>
                  </a:tcPr>
                </a:tc>
                <a:tc>
                  <a:txBody>
                    <a:bodyPr/>
                    <a:lstStyle/>
                    <a:p>
                      <a:pPr algn="r"/>
                      <a:r>
                        <a:rPr kumimoji="1" lang="en-US" altLang="ja-JP" sz="1800" b="1" dirty="0" smtClean="0"/>
                        <a:t>88.9</a:t>
                      </a:r>
                      <a:endParaRPr kumimoji="1" lang="ja-JP" altLang="en-US" sz="1800" b="1" dirty="0"/>
                    </a:p>
                  </a:txBody>
                  <a:tcPr anchor="ctr">
                    <a:solidFill>
                      <a:schemeClr val="accent1">
                        <a:lumMod val="20000"/>
                        <a:lumOff val="80000"/>
                      </a:schemeClr>
                    </a:solidFill>
                  </a:tcPr>
                </a:tc>
              </a:tr>
            </a:tbl>
          </a:graphicData>
        </a:graphic>
      </p:graphicFrame>
      <p:sp>
        <p:nvSpPr>
          <p:cNvPr id="8" name="テキスト ボックス 7"/>
          <p:cNvSpPr txBox="1"/>
          <p:nvPr/>
        </p:nvSpPr>
        <p:spPr>
          <a:xfrm>
            <a:off x="1859915" y="6348743"/>
            <a:ext cx="1080120" cy="400110"/>
          </a:xfrm>
          <a:prstGeom prst="rect">
            <a:avLst/>
          </a:prstGeom>
          <a:noFill/>
        </p:spPr>
        <p:txBody>
          <a:bodyPr wrap="square" rtlCol="0">
            <a:spAutoFit/>
          </a:bodyPr>
          <a:lstStyle/>
          <a:p>
            <a:pPr algn="ctr"/>
            <a:r>
              <a:rPr lang="ja-JP" altLang="en-US" sz="2000" b="1" dirty="0" smtClean="0">
                <a:solidFill>
                  <a:srgbClr val="333399"/>
                </a:solidFill>
              </a:rPr>
              <a:t>専門家</a:t>
            </a:r>
            <a:endParaRPr lang="en-US" altLang="ja-JP" sz="2000" b="1" dirty="0" smtClean="0">
              <a:solidFill>
                <a:srgbClr val="333399"/>
              </a:solidFill>
            </a:endParaRPr>
          </a:p>
        </p:txBody>
      </p:sp>
      <p:pic>
        <p:nvPicPr>
          <p:cNvPr id="9" name="Picture 6"/>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99354" y="2873972"/>
            <a:ext cx="683955" cy="911940"/>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descr="C:\Users\iwama\Desktop\SubjectImg\Trim\1011.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Lst>
          </a:blip>
          <a:srcRect l="7873" t="5905" r="7873" b="5905"/>
          <a:stretch>
            <a:fillRect/>
          </a:stretch>
        </p:blipFill>
        <p:spPr bwMode="auto">
          <a:xfrm>
            <a:off x="1260207" y="2431043"/>
            <a:ext cx="648072" cy="904455"/>
          </a:xfrm>
          <a:prstGeom prst="rect">
            <a:avLst/>
          </a:prstGeom>
          <a:noFill/>
        </p:spPr>
      </p:pic>
      <p:pic>
        <p:nvPicPr>
          <p:cNvPr id="11" name="Picture 4" descr="C:\Users\iwama\Desktop\SubjectImg\Trim\1013.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Lst>
          </a:blip>
          <a:srcRect/>
          <a:stretch>
            <a:fillRect/>
          </a:stretch>
        </p:blipFill>
        <p:spPr bwMode="auto">
          <a:xfrm>
            <a:off x="1259632" y="3404233"/>
            <a:ext cx="692080" cy="922771"/>
          </a:xfrm>
          <a:prstGeom prst="rect">
            <a:avLst/>
          </a:prstGeom>
          <a:noFill/>
          <a:ln w="38100">
            <a:noFill/>
          </a:ln>
        </p:spPr>
      </p:pic>
      <p:pic>
        <p:nvPicPr>
          <p:cNvPr id="16" name="Picture 22" descr="C:\Users\iwama\Desktop\SubjectImg\Trim\2008.pn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20000" contrast="-20000"/>
                    </a14:imgEffect>
                  </a14:imgLayer>
                </a14:imgProps>
              </a:ext>
            </a:extLst>
          </a:blip>
          <a:srcRect/>
          <a:stretch>
            <a:fillRect/>
          </a:stretch>
        </p:blipFill>
        <p:spPr bwMode="auto">
          <a:xfrm>
            <a:off x="291851" y="4851647"/>
            <a:ext cx="698959" cy="931946"/>
          </a:xfrm>
          <a:prstGeom prst="rect">
            <a:avLst/>
          </a:prstGeom>
          <a:noFill/>
          <a:ln w="38100">
            <a:noFill/>
          </a:ln>
        </p:spPr>
      </p:pic>
      <p:pic>
        <p:nvPicPr>
          <p:cNvPr id="17" name="Picture 20" descr="C:\Users\iwama\Desktop\SubjectImg\Trim\2010.png"/>
          <p:cNvPicPr>
            <a:picLocks noChangeAspect="1" noChangeArrowheads="1"/>
          </p:cNvPicPr>
          <p:nvPr/>
        </p:nvPicPr>
        <p:blipFill>
          <a:blip r:embed="rId10" cstate="print">
            <a:lum bright="10000" contrast="15000"/>
          </a:blip>
          <a:srcRect/>
          <a:stretch>
            <a:fillRect/>
          </a:stretch>
        </p:blipFill>
        <p:spPr bwMode="auto">
          <a:xfrm>
            <a:off x="1259632" y="5425968"/>
            <a:ext cx="692080" cy="922775"/>
          </a:xfrm>
          <a:prstGeom prst="rect">
            <a:avLst/>
          </a:prstGeom>
          <a:noFill/>
          <a:ln w="38100">
            <a:noFill/>
          </a:ln>
        </p:spPr>
      </p:pic>
      <p:pic>
        <p:nvPicPr>
          <p:cNvPr id="18" name="Picture 21" descr="C:\Users\iwama\Desktop\SubjectImg\Trim\2011.png"/>
          <p:cNvPicPr>
            <a:picLocks noChangeAspect="1" noChangeArrowheads="1"/>
          </p:cNvPicPr>
          <p:nvPr/>
        </p:nvPicPr>
        <p:blipFill>
          <a:blip r:embed="rId11" cstate="print">
            <a:lum bright="-5000"/>
          </a:blip>
          <a:srcRect/>
          <a:stretch>
            <a:fillRect/>
          </a:stretch>
        </p:blipFill>
        <p:spPr bwMode="auto">
          <a:xfrm>
            <a:off x="1259632" y="4434915"/>
            <a:ext cx="692080" cy="922775"/>
          </a:xfrm>
          <a:prstGeom prst="rect">
            <a:avLst/>
          </a:prstGeom>
          <a:noFill/>
        </p:spPr>
      </p:pic>
      <p:sp>
        <p:nvSpPr>
          <p:cNvPr id="6" name="角丸四角形 5"/>
          <p:cNvSpPr/>
          <p:nvPr/>
        </p:nvSpPr>
        <p:spPr>
          <a:xfrm>
            <a:off x="2104706" y="3585801"/>
            <a:ext cx="6787774" cy="53977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2123728" y="5611576"/>
            <a:ext cx="6768752" cy="53977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4724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7" presetClass="emph" presetSubtype="1" nodeType="clickEffect">
                                  <p:stCondLst>
                                    <p:cond delay="0"/>
                                  </p:stCondLst>
                                  <p:childTnLst>
                                    <p:set>
                                      <p:cBhvr>
                                        <p:cTn id="12" dur="indefinite"/>
                                        <p:tgtEl>
                                          <p:spTgt spid="9"/>
                                        </p:tgtEl>
                                        <p:attrNameLst>
                                          <p:attrName>stroke.color</p:attrName>
                                        </p:attrNameLst>
                                      </p:cBhvr>
                                      <p:to>
                                        <p:clrVal>
                                          <a:srgbClr val="FF0000"/>
                                        </p:clrVal>
                                      </p:to>
                                    </p:set>
                                    <p:set>
                                      <p:cBhvr>
                                        <p:cTn id="13" dur="indefinite"/>
                                        <p:tgtEl>
                                          <p:spTgt spid="9"/>
                                        </p:tgtEl>
                                        <p:attrNameLst>
                                          <p:attrName>stroke.on</p:attrName>
                                        </p:attrNameLst>
                                      </p:cBhvr>
                                      <p:to>
                                        <p:strVal val="true"/>
                                      </p:to>
                                    </p:set>
                                  </p:childTnLst>
                                </p:cTn>
                              </p:par>
                              <p:par>
                                <p:cTn id="14" presetID="7" presetClass="emph" presetSubtype="1" nodeType="withEffect">
                                  <p:stCondLst>
                                    <p:cond delay="0"/>
                                  </p:stCondLst>
                                  <p:childTnLst>
                                    <p:set>
                                      <p:cBhvr>
                                        <p:cTn id="15" dur="indefinite"/>
                                        <p:tgtEl>
                                          <p:spTgt spid="11"/>
                                        </p:tgtEl>
                                        <p:attrNameLst>
                                          <p:attrName>stroke.color</p:attrName>
                                        </p:attrNameLst>
                                      </p:cBhvr>
                                      <p:to>
                                        <p:clrVal>
                                          <a:srgbClr val="FF0000"/>
                                        </p:clrVal>
                                      </p:to>
                                    </p:set>
                                    <p:set>
                                      <p:cBhvr>
                                        <p:cTn id="16" dur="indefinite"/>
                                        <p:tgtEl>
                                          <p:spTgt spid="11"/>
                                        </p:tgtEl>
                                        <p:attrNameLst>
                                          <p:attrName>stroke.on</p:attrName>
                                        </p:attrNameLst>
                                      </p:cBhvr>
                                      <p:to>
                                        <p:strVal val="true"/>
                                      </p:to>
                                    </p:set>
                                  </p:childTnLst>
                                </p:cTn>
                              </p:par>
                              <p:par>
                                <p:cTn id="17" presetID="7" presetClass="emph" presetSubtype="1" nodeType="withEffect">
                                  <p:stCondLst>
                                    <p:cond delay="0"/>
                                  </p:stCondLst>
                                  <p:childTnLst>
                                    <p:set>
                                      <p:cBhvr>
                                        <p:cTn id="18" dur="indefinite"/>
                                        <p:tgtEl>
                                          <p:spTgt spid="17"/>
                                        </p:tgtEl>
                                        <p:attrNameLst>
                                          <p:attrName>stroke.color</p:attrName>
                                        </p:attrNameLst>
                                      </p:cBhvr>
                                      <p:to>
                                        <p:clrVal>
                                          <a:srgbClr val="FF0000"/>
                                        </p:clrVal>
                                      </p:to>
                                    </p:set>
                                    <p:set>
                                      <p:cBhvr>
                                        <p:cTn id="19" dur="indefinite"/>
                                        <p:tgtEl>
                                          <p:spTgt spid="17"/>
                                        </p:tgtEl>
                                        <p:attrNameLst>
                                          <p:attrName>stroke.on</p:attrName>
                                        </p:attrNameLst>
                                      </p:cBhvr>
                                      <p:to>
                                        <p:strVal val="true"/>
                                      </p:to>
                                    </p:set>
                                  </p:childTnLst>
                                </p:cTn>
                              </p:par>
                              <p:par>
                                <p:cTn id="20" presetID="7" presetClass="emph" presetSubtype="1" nodeType="withEffect">
                                  <p:stCondLst>
                                    <p:cond delay="0"/>
                                  </p:stCondLst>
                                  <p:childTnLst>
                                    <p:set>
                                      <p:cBhvr>
                                        <p:cTn id="21" dur="indefinite"/>
                                        <p:tgtEl>
                                          <p:spTgt spid="16"/>
                                        </p:tgtEl>
                                        <p:attrNameLst>
                                          <p:attrName>stroke.color</p:attrName>
                                        </p:attrNameLst>
                                      </p:cBhvr>
                                      <p:to>
                                        <p:clrVal>
                                          <a:srgbClr val="FF0000"/>
                                        </p:clrVal>
                                      </p:to>
                                    </p:set>
                                    <p:set>
                                      <p:cBhvr>
                                        <p:cTn id="22" dur="indefinite"/>
                                        <p:tgtEl>
                                          <p:spTgt spid="1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模擬鑑定の結果 </a:t>
            </a:r>
            <a:r>
              <a:rPr lang="en-US" altLang="ja-JP" dirty="0" smtClean="0"/>
              <a:t>(2/2)</a:t>
            </a:r>
            <a:endParaRPr kumimoji="1" lang="ja-JP" altLang="en-US" dirty="0"/>
          </a:p>
        </p:txBody>
      </p:sp>
      <p:sp>
        <p:nvSpPr>
          <p:cNvPr id="3" name="コンテンツ プレースホルダ 2"/>
          <p:cNvSpPr>
            <a:spLocks noGrp="1"/>
          </p:cNvSpPr>
          <p:nvPr>
            <p:ph sz="quarter" idx="1"/>
          </p:nvPr>
        </p:nvSpPr>
        <p:spPr/>
        <p:txBody>
          <a:bodyPr/>
          <a:lstStyle/>
          <a:p>
            <a:r>
              <a:rPr kumimoji="1" lang="ja-JP" altLang="en-US" dirty="0" smtClean="0"/>
              <a:t>被験者毎の出力事後確率の一例</a:t>
            </a:r>
            <a:endParaRPr kumimoji="1" lang="ja-JP" altLang="en-US" dirty="0"/>
          </a:p>
        </p:txBody>
      </p:sp>
      <p:sp>
        <p:nvSpPr>
          <p:cNvPr id="4" name="スライド番号プレースホルダ 3"/>
          <p:cNvSpPr>
            <a:spLocks noGrp="1"/>
          </p:cNvSpPr>
          <p:nvPr>
            <p:ph type="sldNum" sz="quarter" idx="15"/>
          </p:nvPr>
        </p:nvSpPr>
        <p:spPr/>
        <p:txBody>
          <a:bodyPr/>
          <a:lstStyle/>
          <a:p>
            <a:fld id="{D2D8002D-B5B0-4BAC-B1F6-782DDCCE6D9C}" type="slidenum">
              <a:rPr kumimoji="1" lang="ja-JP" altLang="en-US" smtClean="0"/>
              <a:pPr/>
              <a:t>24</a:t>
            </a:fld>
            <a:endParaRPr kumimoji="1" lang="ja-JP" altLang="en-US"/>
          </a:p>
        </p:txBody>
      </p:sp>
      <p:graphicFrame>
        <p:nvGraphicFramePr>
          <p:cNvPr id="5" name="コンテンツ プレースホルダ 4"/>
          <p:cNvGraphicFramePr>
            <a:graphicFrameLocks/>
          </p:cNvGraphicFramePr>
          <p:nvPr>
            <p:extLst>
              <p:ext uri="{D42A27DB-BD31-4B8C-83A1-F6EECF244321}">
                <p14:modId xmlns:p14="http://schemas.microsoft.com/office/powerpoint/2010/main" val="3313748102"/>
              </p:ext>
            </p:extLst>
          </p:nvPr>
        </p:nvGraphicFramePr>
        <p:xfrm>
          <a:off x="137881" y="1601922"/>
          <a:ext cx="8676000" cy="4392057"/>
        </p:xfrm>
        <a:graphic>
          <a:graphicData uri="http://schemas.openxmlformats.org/drawingml/2006/table">
            <a:tbl>
              <a:tblPr firstRow="1" bandRow="1">
                <a:tableStyleId>{5C22544A-7EE6-4342-B048-85BDC9FD1C3A}</a:tableStyleId>
              </a:tblPr>
              <a:tblGrid>
                <a:gridCol w="972000"/>
                <a:gridCol w="972000"/>
                <a:gridCol w="612000"/>
                <a:gridCol w="612000"/>
                <a:gridCol w="612000"/>
                <a:gridCol w="612000"/>
                <a:gridCol w="612000"/>
                <a:gridCol w="612000"/>
                <a:gridCol w="612000"/>
                <a:gridCol w="612000"/>
                <a:gridCol w="612000"/>
                <a:gridCol w="612000"/>
                <a:gridCol w="612000"/>
              </a:tblGrid>
              <a:tr h="324000">
                <a:tc rowSpan="2">
                  <a:txBody>
                    <a:bodyPr/>
                    <a:lstStyle/>
                    <a:p>
                      <a:pPr algn="ctr"/>
                      <a:r>
                        <a:rPr kumimoji="1" lang="ja-JP" altLang="en-US" sz="1400" dirty="0" smtClean="0"/>
                        <a:t>プローブ</a:t>
                      </a:r>
                      <a:endParaRPr kumimoji="1" lang="ja-JP" altLang="en-US" sz="1400" dirty="0"/>
                    </a:p>
                  </a:txBody>
                  <a:tcPr anchor="ctr"/>
                </a:tc>
                <a:tc rowSpan="2">
                  <a:txBody>
                    <a:bodyPr/>
                    <a:lstStyle/>
                    <a:p>
                      <a:pPr algn="ctr"/>
                      <a:r>
                        <a:rPr kumimoji="1" lang="ja-JP" altLang="en-US" sz="1400" dirty="0" smtClean="0"/>
                        <a:t>ギャラリ</a:t>
                      </a:r>
                      <a:endParaRPr kumimoji="1" lang="ja-JP" altLang="en-US" sz="1400" dirty="0"/>
                    </a:p>
                  </a:txBody>
                  <a:tcPr anchor="ctr">
                    <a:lnR w="9525" cap="flat" cmpd="sng" algn="ctr">
                      <a:solidFill>
                        <a:schemeClr val="bg1"/>
                      </a:solidFill>
                      <a:prstDash val="solid"/>
                      <a:round/>
                      <a:headEnd type="none" w="med" len="med"/>
                      <a:tailEnd type="none" w="med" len="med"/>
                    </a:lnR>
                  </a:tcPr>
                </a:tc>
                <a:tc gridSpan="11">
                  <a:txBody>
                    <a:bodyPr/>
                    <a:lstStyle/>
                    <a:p>
                      <a:pPr algn="ctr"/>
                      <a:r>
                        <a:rPr kumimoji="1" lang="ja-JP" altLang="en-US" sz="1600" dirty="0" smtClean="0"/>
                        <a:t>被験者 </a:t>
                      </a:r>
                      <a:r>
                        <a:rPr kumimoji="1" lang="en-US" altLang="ja-JP" sz="1600" dirty="0" smtClean="0"/>
                        <a:t>ID</a:t>
                      </a:r>
                      <a:endParaRPr kumimoji="1" lang="ja-JP" altLang="en-US" sz="1600" dirty="0"/>
                    </a:p>
                  </a:txBody>
                  <a:tcPr>
                    <a:lnL w="9525" cap="flat" cmpd="sng" algn="ctr">
                      <a:solidFill>
                        <a:schemeClr val="bg1"/>
                      </a:solidFill>
                      <a:prstDash val="solid"/>
                      <a:round/>
                      <a:headEnd type="none" w="med" len="med"/>
                      <a:tailEnd type="none" w="med" len="med"/>
                    </a:lnL>
                    <a:lnB w="38100" cmpd="sng">
                      <a:noFill/>
                    </a:lnB>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pPr algn="ctr"/>
                      <a:endParaRPr kumimoji="1" lang="ja-JP" altLang="en-US" sz="1400" dirty="0"/>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38100" cmpd="sng">
                      <a:noFill/>
                    </a:lnB>
                  </a:tcPr>
                </a:tc>
                <a:tc hMerge="1">
                  <a:txBody>
                    <a:bodyPr/>
                    <a:lstStyle/>
                    <a:p>
                      <a:pPr algn="ctr"/>
                      <a:endParaRPr kumimoji="1" lang="ja-JP" altLang="en-US" sz="1400" dirty="0"/>
                    </a:p>
                  </a:txBody>
                  <a:tcPr>
                    <a:lnL w="9525" cap="flat" cmpd="sng" algn="ctr">
                      <a:solidFill>
                        <a:schemeClr val="bg1"/>
                      </a:solidFill>
                      <a:prstDash val="solid"/>
                      <a:round/>
                      <a:headEnd type="none" w="med" len="med"/>
                      <a:tailEnd type="none" w="med" len="med"/>
                    </a:lnL>
                    <a:lnB w="38100" cmpd="sng">
                      <a:noFill/>
                    </a:lnB>
                  </a:tcPr>
                </a:tc>
              </a:tr>
              <a:tr h="324000">
                <a:tc vMerge="1">
                  <a:txBody>
                    <a:bodyPr/>
                    <a:lstStyle/>
                    <a:p>
                      <a:endParaRPr kumimoji="1" lang="ja-JP" altLang="en-US" dirty="0"/>
                    </a:p>
                  </a:txBody>
                  <a:tcPr/>
                </a:tc>
                <a:tc vMerge="1">
                  <a:txBody>
                    <a:bodyPr/>
                    <a:lstStyle/>
                    <a:p>
                      <a:endParaRPr kumimoji="1" lang="ja-JP" altLang="en-US" dirty="0"/>
                    </a:p>
                  </a:txBody>
                  <a:tcPr/>
                </a:tc>
                <a:tc>
                  <a:txBody>
                    <a:bodyPr/>
                    <a:lstStyle/>
                    <a:p>
                      <a:pPr algn="ctr"/>
                      <a:r>
                        <a:rPr kumimoji="1" lang="en-US" altLang="ja-JP" sz="1800" b="1" dirty="0" smtClean="0">
                          <a:solidFill>
                            <a:schemeClr val="bg1"/>
                          </a:solidFill>
                        </a:rPr>
                        <a:t>1</a:t>
                      </a:r>
                      <a:endParaRPr kumimoji="1" lang="ja-JP" altLang="en-US" sz="1800" b="1" dirty="0">
                        <a:solidFill>
                          <a:schemeClr val="bg1"/>
                        </a:solidFill>
                      </a:endParaRPr>
                    </a:p>
                  </a:txBody>
                  <a:tcPr anchor="ctr">
                    <a:lnL w="9525" cap="flat" cmpd="sng" algn="ctr">
                      <a:solidFill>
                        <a:schemeClr val="bg1"/>
                      </a:solidFill>
                      <a:prstDash val="solid"/>
                      <a:round/>
                      <a:headEnd type="none" w="med" len="med"/>
                      <a:tailEnd type="none" w="med" len="med"/>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en-US" altLang="ja-JP" sz="1800" b="1" dirty="0" smtClean="0">
                          <a:solidFill>
                            <a:schemeClr val="bg1"/>
                          </a:solidFill>
                        </a:rPr>
                        <a:t>2</a:t>
                      </a:r>
                      <a:endParaRPr kumimoji="1" lang="ja-JP" altLang="en-US" sz="1800" b="1" dirty="0">
                        <a:solidFill>
                          <a:schemeClr val="bg1"/>
                        </a:solidFill>
                      </a:endParaRPr>
                    </a:p>
                  </a:txBody>
                  <a:tcPr anchor="ctr">
                    <a:lnL w="12700" cmpd="sng">
                      <a:noFill/>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en-US" altLang="ja-JP" sz="1800" b="1" dirty="0" smtClean="0">
                          <a:solidFill>
                            <a:schemeClr val="bg1"/>
                          </a:solidFill>
                        </a:rPr>
                        <a:t>3</a:t>
                      </a:r>
                      <a:endParaRPr kumimoji="1" lang="ja-JP" altLang="en-US" sz="1800" b="1" dirty="0">
                        <a:solidFill>
                          <a:schemeClr val="bg1"/>
                        </a:solidFill>
                      </a:endParaRPr>
                    </a:p>
                  </a:txBody>
                  <a:tcPr anchor="ctr">
                    <a:lnL w="12700" cmpd="sng">
                      <a:noFill/>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en-US" altLang="ja-JP" sz="1800" b="1" dirty="0" smtClean="0">
                          <a:solidFill>
                            <a:schemeClr val="bg1"/>
                          </a:solidFill>
                        </a:rPr>
                        <a:t>4</a:t>
                      </a:r>
                      <a:endParaRPr kumimoji="1" lang="ja-JP" altLang="en-US" sz="1800" b="1" dirty="0">
                        <a:solidFill>
                          <a:schemeClr val="bg1"/>
                        </a:solidFill>
                      </a:endParaRPr>
                    </a:p>
                  </a:txBody>
                  <a:tcPr anchor="ctr">
                    <a:lnL w="12700" cmpd="sng">
                      <a:noFill/>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en-US" altLang="ja-JP" sz="1800" b="1" dirty="0" smtClean="0">
                          <a:solidFill>
                            <a:schemeClr val="bg1"/>
                          </a:solidFill>
                        </a:rPr>
                        <a:t>5</a:t>
                      </a:r>
                      <a:endParaRPr kumimoji="1" lang="ja-JP" altLang="en-US" sz="1800" b="1" dirty="0">
                        <a:solidFill>
                          <a:schemeClr val="bg1"/>
                        </a:solidFill>
                      </a:endParaRPr>
                    </a:p>
                  </a:txBody>
                  <a:tcPr anchor="ctr">
                    <a:lnL w="12700" cmpd="sng">
                      <a:noFill/>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en-US" altLang="ja-JP" sz="1800" b="1" dirty="0" smtClean="0">
                          <a:solidFill>
                            <a:schemeClr val="bg1"/>
                          </a:solidFill>
                        </a:rPr>
                        <a:t>6</a:t>
                      </a:r>
                      <a:endParaRPr kumimoji="1" lang="ja-JP" altLang="en-US" sz="1800" b="1" dirty="0">
                        <a:solidFill>
                          <a:schemeClr val="bg1"/>
                        </a:solidFill>
                      </a:endParaRPr>
                    </a:p>
                  </a:txBody>
                  <a:tcPr anchor="ctr">
                    <a:lnL w="12700" cmpd="sng">
                      <a:noFill/>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en-US" altLang="ja-JP" sz="1800" b="1" dirty="0" smtClean="0">
                          <a:solidFill>
                            <a:schemeClr val="bg1"/>
                          </a:solidFill>
                        </a:rPr>
                        <a:t>7</a:t>
                      </a:r>
                      <a:endParaRPr kumimoji="1" lang="ja-JP" altLang="en-US" sz="1800" b="1" dirty="0">
                        <a:solidFill>
                          <a:schemeClr val="bg1"/>
                        </a:solidFill>
                      </a:endParaRPr>
                    </a:p>
                  </a:txBody>
                  <a:tcPr anchor="ctr">
                    <a:lnL w="12700" cmpd="sng">
                      <a:noFill/>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en-US" altLang="ja-JP" sz="1800" b="1" dirty="0" smtClean="0">
                          <a:solidFill>
                            <a:schemeClr val="bg1"/>
                          </a:solidFill>
                        </a:rPr>
                        <a:t>8</a:t>
                      </a:r>
                      <a:endParaRPr kumimoji="1" lang="ja-JP" altLang="en-US" sz="1800" b="1" dirty="0">
                        <a:solidFill>
                          <a:schemeClr val="bg1"/>
                        </a:solidFill>
                      </a:endParaRPr>
                    </a:p>
                  </a:txBody>
                  <a:tcPr anchor="ctr">
                    <a:lnL w="12700" cmpd="sng">
                      <a:noFill/>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en-US" altLang="ja-JP" sz="1800" b="1" dirty="0" smtClean="0">
                          <a:solidFill>
                            <a:schemeClr val="bg1"/>
                          </a:solidFill>
                        </a:rPr>
                        <a:t>9</a:t>
                      </a:r>
                      <a:endParaRPr kumimoji="1" lang="ja-JP" altLang="en-US" sz="1800" b="1" dirty="0">
                        <a:solidFill>
                          <a:schemeClr val="bg1"/>
                        </a:solidFill>
                      </a:endParaRPr>
                    </a:p>
                  </a:txBody>
                  <a:tcPr anchor="ctr">
                    <a:lnL w="12700" cmpd="sng">
                      <a:noFill/>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en-US" altLang="ja-JP" sz="1800" b="1" dirty="0" smtClean="0">
                          <a:solidFill>
                            <a:schemeClr val="bg1"/>
                          </a:solidFill>
                        </a:rPr>
                        <a:t>10</a:t>
                      </a:r>
                      <a:endParaRPr kumimoji="1" lang="ja-JP" altLang="en-US" sz="1800" b="1" dirty="0">
                        <a:solidFill>
                          <a:schemeClr val="bg1"/>
                        </a:solidFill>
                      </a:endParaRPr>
                    </a:p>
                  </a:txBody>
                  <a:tcPr anchor="ctr">
                    <a:lnL w="12700" cmpd="sng">
                      <a:noFill/>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en-US" altLang="ja-JP" sz="1800" b="1" dirty="0" smtClean="0">
                          <a:solidFill>
                            <a:schemeClr val="bg1"/>
                          </a:solidFill>
                        </a:rPr>
                        <a:t>11</a:t>
                      </a:r>
                      <a:endParaRPr kumimoji="1" lang="ja-JP" altLang="en-US" sz="1800" b="1" dirty="0">
                        <a:solidFill>
                          <a:schemeClr val="bg1"/>
                        </a:solidFill>
                      </a:endParaRPr>
                    </a:p>
                  </a:txBody>
                  <a:tcPr anchor="ctr">
                    <a:lnL w="12700" cmpd="sng">
                      <a:noFill/>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1230339">
                <a:tc rowSpan="3">
                  <a:txBody>
                    <a:bodyPr/>
                    <a:lstStyle/>
                    <a:p>
                      <a:pPr algn="ctr"/>
                      <a:endParaRPr kumimoji="1" lang="ja-JP" altLang="en-US" sz="1800" dirty="0"/>
                    </a:p>
                  </a:txBody>
                  <a:tcPr anchor="ctr">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endParaRPr kumimoji="1" lang="ja-JP" altLang="en-US" sz="1800" dirty="0"/>
                    </a:p>
                  </a:txBody>
                  <a:tcPr anchor="ctr">
                    <a:solidFill>
                      <a:schemeClr val="accent1">
                        <a:lumMod val="20000"/>
                        <a:lumOff val="80000"/>
                      </a:schemeClr>
                    </a:solidFill>
                  </a:tcPr>
                </a:tc>
                <a:tc>
                  <a:txBody>
                    <a:bodyPr/>
                    <a:lstStyle/>
                    <a:p>
                      <a:pPr algn="r"/>
                      <a:r>
                        <a:rPr kumimoji="1" lang="en-US" altLang="ja-JP" sz="1800" b="1" dirty="0" smtClean="0">
                          <a:solidFill>
                            <a:srgbClr val="333399"/>
                          </a:solidFill>
                        </a:rPr>
                        <a:t>96.0</a:t>
                      </a:r>
                      <a:endParaRPr kumimoji="1" lang="ja-JP" altLang="en-US" sz="1800" b="1" dirty="0">
                        <a:solidFill>
                          <a:srgbClr val="333399"/>
                        </a:solidFill>
                      </a:endParaRPr>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800" dirty="0" smtClean="0"/>
                        <a:t>96.7</a:t>
                      </a:r>
                      <a:endParaRPr kumimoji="1" lang="ja-JP" altLang="en-US" sz="1800" dirty="0"/>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800" dirty="0" smtClean="0"/>
                        <a:t>95.1</a:t>
                      </a:r>
                      <a:endParaRPr kumimoji="1" lang="ja-JP" altLang="en-US" sz="1800" dirty="0"/>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800" dirty="0" smtClean="0"/>
                        <a:t>97.7</a:t>
                      </a:r>
                      <a:endParaRPr kumimoji="1" lang="ja-JP" altLang="en-US" sz="1800" dirty="0"/>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800" dirty="0" smtClean="0"/>
                        <a:t>92.7</a:t>
                      </a:r>
                      <a:endParaRPr kumimoji="1" lang="ja-JP" altLang="en-US" sz="1800" dirty="0"/>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800" dirty="0" smtClean="0"/>
                        <a:t>76.7</a:t>
                      </a:r>
                      <a:endParaRPr kumimoji="1" lang="ja-JP" altLang="en-US" sz="1800" dirty="0"/>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800" dirty="0" smtClean="0"/>
                        <a:t>96.5</a:t>
                      </a:r>
                      <a:endParaRPr kumimoji="1" lang="ja-JP" altLang="en-US" sz="1800" dirty="0"/>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800" dirty="0" smtClean="0"/>
                        <a:t>88.4</a:t>
                      </a:r>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800" dirty="0" smtClean="0"/>
                        <a:t>87.0</a:t>
                      </a:r>
                      <a:endParaRPr kumimoji="1" lang="ja-JP" altLang="en-US" sz="1800" dirty="0"/>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800" dirty="0" smtClean="0"/>
                        <a:t>96.7</a:t>
                      </a:r>
                      <a:endParaRPr kumimoji="1" lang="ja-JP" altLang="en-US" sz="1800" dirty="0"/>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r>
                        <a:rPr kumimoji="1" lang="en-US" altLang="ja-JP" sz="1800" dirty="0" smtClean="0"/>
                        <a:t>93.0</a:t>
                      </a:r>
                      <a:endParaRPr kumimoji="1" lang="ja-JP" altLang="en-US" sz="1800" dirty="0"/>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tr>
              <a:tr h="1230339">
                <a:tc vMerge="1">
                  <a:txBody>
                    <a:bodyPr/>
                    <a:lstStyle/>
                    <a:p>
                      <a:endParaRPr kumimoji="1" lang="ja-JP" altLang="en-US"/>
                    </a:p>
                  </a:txBody>
                  <a:tcPr/>
                </a:tc>
                <a:tc>
                  <a:txBody>
                    <a:bodyPr/>
                    <a:lstStyle/>
                    <a:p>
                      <a:pPr algn="ctr"/>
                      <a:endParaRPr kumimoji="1" lang="ja-JP" altLang="en-US" sz="1800" dirty="0"/>
                    </a:p>
                  </a:txBody>
                  <a:tcPr anchor="ctr">
                    <a:solidFill>
                      <a:schemeClr val="accent1">
                        <a:lumMod val="20000"/>
                        <a:lumOff val="80000"/>
                      </a:schemeClr>
                    </a:solidFill>
                  </a:tcPr>
                </a:tc>
                <a:tc>
                  <a:txBody>
                    <a:bodyPr/>
                    <a:lstStyle/>
                    <a:p>
                      <a:pPr algn="r"/>
                      <a:r>
                        <a:rPr kumimoji="1" lang="en-US" altLang="ja-JP" sz="1800" b="1" dirty="0" smtClean="0">
                          <a:solidFill>
                            <a:srgbClr val="333399"/>
                          </a:solidFill>
                        </a:rPr>
                        <a:t>11.0</a:t>
                      </a:r>
                      <a:endParaRPr kumimoji="1" lang="ja-JP" altLang="en-US" sz="1800" b="1" dirty="0">
                        <a:solidFill>
                          <a:srgbClr val="333399"/>
                        </a:solidFill>
                      </a:endParaRPr>
                    </a:p>
                  </a:txBody>
                  <a:tcPr anchor="ctr">
                    <a:solidFill>
                      <a:schemeClr val="accent1">
                        <a:lumMod val="20000"/>
                        <a:lumOff val="80000"/>
                      </a:schemeClr>
                    </a:solidFill>
                  </a:tcPr>
                </a:tc>
                <a:tc>
                  <a:txBody>
                    <a:bodyPr/>
                    <a:lstStyle/>
                    <a:p>
                      <a:pPr algn="r"/>
                      <a:r>
                        <a:rPr kumimoji="1" lang="en-US" altLang="ja-JP" sz="1800" dirty="0" smtClean="0"/>
                        <a:t>30.0</a:t>
                      </a:r>
                      <a:endParaRPr kumimoji="1" lang="ja-JP" altLang="en-US" sz="1800" dirty="0"/>
                    </a:p>
                  </a:txBody>
                  <a:tcPr anchor="ctr">
                    <a:solidFill>
                      <a:schemeClr val="accent1">
                        <a:lumMod val="20000"/>
                        <a:lumOff val="80000"/>
                      </a:schemeClr>
                    </a:solidFill>
                  </a:tcPr>
                </a:tc>
                <a:tc>
                  <a:txBody>
                    <a:bodyPr/>
                    <a:lstStyle/>
                    <a:p>
                      <a:pPr algn="r"/>
                      <a:r>
                        <a:rPr kumimoji="1" lang="en-US" altLang="ja-JP" sz="1800" dirty="0" smtClean="0"/>
                        <a:t>10.6</a:t>
                      </a:r>
                      <a:endParaRPr kumimoji="1" lang="ja-JP" altLang="en-US" sz="1800" dirty="0"/>
                    </a:p>
                  </a:txBody>
                  <a:tcPr anchor="ctr">
                    <a:solidFill>
                      <a:schemeClr val="accent1">
                        <a:lumMod val="20000"/>
                        <a:lumOff val="80000"/>
                      </a:schemeClr>
                    </a:solidFill>
                  </a:tcPr>
                </a:tc>
                <a:tc>
                  <a:txBody>
                    <a:bodyPr/>
                    <a:lstStyle/>
                    <a:p>
                      <a:pPr algn="r"/>
                      <a:r>
                        <a:rPr kumimoji="1" lang="en-US" altLang="ja-JP" sz="1800" dirty="0" smtClean="0"/>
                        <a:t>18.0</a:t>
                      </a:r>
                      <a:endParaRPr kumimoji="1" lang="ja-JP" altLang="en-US" sz="1800" dirty="0"/>
                    </a:p>
                  </a:txBody>
                  <a:tcPr anchor="ctr">
                    <a:solidFill>
                      <a:schemeClr val="accent1">
                        <a:lumMod val="20000"/>
                        <a:lumOff val="80000"/>
                      </a:schemeClr>
                    </a:solidFill>
                  </a:tcPr>
                </a:tc>
                <a:tc>
                  <a:txBody>
                    <a:bodyPr/>
                    <a:lstStyle/>
                    <a:p>
                      <a:pPr algn="r"/>
                      <a:r>
                        <a:rPr kumimoji="1" lang="en-US" altLang="ja-JP" sz="1800" dirty="0" smtClean="0"/>
                        <a:t>4.0</a:t>
                      </a:r>
                      <a:endParaRPr kumimoji="1" lang="ja-JP" altLang="en-US" sz="1800" dirty="0"/>
                    </a:p>
                  </a:txBody>
                  <a:tcPr anchor="ctr">
                    <a:solidFill>
                      <a:schemeClr val="accent1">
                        <a:lumMod val="20000"/>
                        <a:lumOff val="80000"/>
                      </a:schemeClr>
                    </a:solidFill>
                  </a:tcPr>
                </a:tc>
                <a:tc>
                  <a:txBody>
                    <a:bodyPr/>
                    <a:lstStyle/>
                    <a:p>
                      <a:pPr algn="r"/>
                      <a:r>
                        <a:rPr kumimoji="1" lang="en-US" altLang="ja-JP" sz="1800" dirty="0" smtClean="0"/>
                        <a:t>0.3</a:t>
                      </a:r>
                      <a:endParaRPr kumimoji="1" lang="ja-JP" altLang="en-US" sz="1800" dirty="0"/>
                    </a:p>
                  </a:txBody>
                  <a:tcPr anchor="ctr">
                    <a:solidFill>
                      <a:schemeClr val="accent1">
                        <a:lumMod val="20000"/>
                        <a:lumOff val="80000"/>
                      </a:schemeClr>
                    </a:solidFill>
                  </a:tcPr>
                </a:tc>
                <a:tc>
                  <a:txBody>
                    <a:bodyPr/>
                    <a:lstStyle/>
                    <a:p>
                      <a:pPr algn="r"/>
                      <a:r>
                        <a:rPr kumimoji="1" lang="en-US" altLang="ja-JP" sz="1800" dirty="0" smtClean="0"/>
                        <a:t>23.7</a:t>
                      </a:r>
                      <a:endParaRPr kumimoji="1" lang="ja-JP" altLang="en-US" sz="1800" dirty="0"/>
                    </a:p>
                  </a:txBody>
                  <a:tcPr anchor="ctr">
                    <a:solidFill>
                      <a:schemeClr val="accent1">
                        <a:lumMod val="20000"/>
                        <a:lumOff val="80000"/>
                      </a:schemeClr>
                    </a:solidFill>
                  </a:tcPr>
                </a:tc>
                <a:tc>
                  <a:txBody>
                    <a:bodyPr/>
                    <a:lstStyle/>
                    <a:p>
                      <a:pPr algn="r"/>
                      <a:r>
                        <a:rPr kumimoji="1" lang="en-US" altLang="ja-JP" sz="1800" dirty="0" smtClean="0"/>
                        <a:t>17.9</a:t>
                      </a:r>
                    </a:p>
                  </a:txBody>
                  <a:tcPr anchor="ctr">
                    <a:solidFill>
                      <a:schemeClr val="accent1">
                        <a:lumMod val="20000"/>
                        <a:lumOff val="80000"/>
                      </a:schemeClr>
                    </a:solidFill>
                  </a:tcPr>
                </a:tc>
                <a:tc>
                  <a:txBody>
                    <a:bodyPr/>
                    <a:lstStyle/>
                    <a:p>
                      <a:pPr algn="r"/>
                      <a:r>
                        <a:rPr kumimoji="1" lang="en-US" altLang="ja-JP" sz="1800" dirty="0" smtClean="0"/>
                        <a:t>1.7</a:t>
                      </a:r>
                      <a:endParaRPr kumimoji="1" lang="ja-JP" altLang="en-US" sz="1800" dirty="0"/>
                    </a:p>
                  </a:txBody>
                  <a:tcPr anchor="ctr">
                    <a:solidFill>
                      <a:schemeClr val="accent1">
                        <a:lumMod val="20000"/>
                        <a:lumOff val="80000"/>
                      </a:schemeClr>
                    </a:solidFill>
                  </a:tcPr>
                </a:tc>
                <a:tc>
                  <a:txBody>
                    <a:bodyPr/>
                    <a:lstStyle/>
                    <a:p>
                      <a:pPr algn="r"/>
                      <a:r>
                        <a:rPr kumimoji="1" lang="en-US" altLang="ja-JP" sz="1800" dirty="0" smtClean="0"/>
                        <a:t>0.2</a:t>
                      </a:r>
                      <a:endParaRPr kumimoji="1" lang="ja-JP" altLang="en-US" sz="1800" dirty="0"/>
                    </a:p>
                  </a:txBody>
                  <a:tcPr anchor="ctr">
                    <a:solidFill>
                      <a:schemeClr val="accent1">
                        <a:lumMod val="20000"/>
                        <a:lumOff val="80000"/>
                      </a:schemeClr>
                    </a:solidFill>
                  </a:tcPr>
                </a:tc>
                <a:tc>
                  <a:txBody>
                    <a:bodyPr/>
                    <a:lstStyle/>
                    <a:p>
                      <a:pPr algn="r"/>
                      <a:r>
                        <a:rPr kumimoji="1" lang="en-US" altLang="ja-JP" sz="1800" dirty="0" smtClean="0"/>
                        <a:t>3.9</a:t>
                      </a:r>
                      <a:endParaRPr kumimoji="1" lang="ja-JP" altLang="en-US" sz="1800" dirty="0"/>
                    </a:p>
                  </a:txBody>
                  <a:tcPr anchor="ctr">
                    <a:solidFill>
                      <a:schemeClr val="accent1">
                        <a:lumMod val="20000"/>
                        <a:lumOff val="80000"/>
                      </a:schemeClr>
                    </a:solidFill>
                  </a:tcPr>
                </a:tc>
              </a:tr>
              <a:tr h="1230339">
                <a:tc vMerge="1">
                  <a:txBody>
                    <a:bodyPr/>
                    <a:lstStyle/>
                    <a:p>
                      <a:pPr algn="ctr"/>
                      <a:endParaRPr kumimoji="1" lang="ja-JP" altLang="en-US" dirty="0"/>
                    </a:p>
                  </a:txBody>
                  <a:tcPr/>
                </a:tc>
                <a:tc>
                  <a:txBody>
                    <a:bodyPr/>
                    <a:lstStyle/>
                    <a:p>
                      <a:pPr algn="ctr"/>
                      <a:endParaRPr kumimoji="1" lang="ja-JP" altLang="en-US" sz="1800" dirty="0"/>
                    </a:p>
                  </a:txBody>
                  <a:tcPr anchor="ctr">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r"/>
                      <a:r>
                        <a:rPr kumimoji="1" lang="en-US" altLang="ja-JP" sz="1800" b="0" dirty="0" smtClean="0">
                          <a:solidFill>
                            <a:srgbClr val="333399"/>
                          </a:solidFill>
                        </a:rPr>
                        <a:t>0.0</a:t>
                      </a:r>
                      <a:endParaRPr kumimoji="1" lang="ja-JP" altLang="en-US" sz="1800" b="0" dirty="0">
                        <a:solidFill>
                          <a:srgbClr val="333399"/>
                        </a:solidFill>
                      </a:endParaRPr>
                    </a:p>
                  </a:txBody>
                  <a:tcPr anchor="ctr">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r"/>
                      <a:r>
                        <a:rPr kumimoji="1" lang="en-US" altLang="ja-JP" sz="1800" b="0" dirty="0" smtClean="0"/>
                        <a:t>0.0</a:t>
                      </a:r>
                      <a:endParaRPr kumimoji="1" lang="ja-JP" altLang="en-US" sz="1800" b="0" dirty="0"/>
                    </a:p>
                  </a:txBody>
                  <a:tcPr anchor="ctr">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r"/>
                      <a:r>
                        <a:rPr kumimoji="1" lang="en-US" altLang="ja-JP" sz="1800" b="0" dirty="0" smtClean="0"/>
                        <a:t>0.0</a:t>
                      </a:r>
                      <a:endParaRPr kumimoji="1" lang="ja-JP" altLang="en-US" sz="1800" b="0" dirty="0"/>
                    </a:p>
                  </a:txBody>
                  <a:tcPr anchor="ctr">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r"/>
                      <a:r>
                        <a:rPr kumimoji="1" lang="en-US" altLang="ja-JP" sz="1800" b="0" dirty="0" smtClean="0"/>
                        <a:t>0.0</a:t>
                      </a:r>
                      <a:endParaRPr kumimoji="1" lang="ja-JP" altLang="en-US" sz="1800" b="0" dirty="0"/>
                    </a:p>
                  </a:txBody>
                  <a:tcPr anchor="ctr">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r"/>
                      <a:r>
                        <a:rPr kumimoji="1" lang="en-US" altLang="ja-JP" sz="1800" b="0" smtClean="0"/>
                        <a:t>0.0</a:t>
                      </a:r>
                      <a:endParaRPr kumimoji="1" lang="ja-JP" altLang="en-US" sz="1800" b="0" dirty="0"/>
                    </a:p>
                  </a:txBody>
                  <a:tcPr anchor="ctr">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r"/>
                      <a:r>
                        <a:rPr kumimoji="1" lang="en-US" altLang="ja-JP" sz="1800" b="0" dirty="0" smtClean="0"/>
                        <a:t>0.0</a:t>
                      </a:r>
                      <a:endParaRPr kumimoji="1" lang="ja-JP" altLang="en-US" sz="1800" b="0" dirty="0"/>
                    </a:p>
                  </a:txBody>
                  <a:tcPr anchor="ctr">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r"/>
                      <a:r>
                        <a:rPr kumimoji="1" lang="en-US" altLang="ja-JP" sz="1800" b="0" dirty="0" smtClean="0"/>
                        <a:t>0.0</a:t>
                      </a:r>
                      <a:endParaRPr kumimoji="1" lang="ja-JP" altLang="en-US" sz="1800" b="0" dirty="0"/>
                    </a:p>
                  </a:txBody>
                  <a:tcPr anchor="ctr">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r"/>
                      <a:r>
                        <a:rPr kumimoji="1" lang="en-US" altLang="ja-JP" sz="1800" b="0" dirty="0" smtClean="0"/>
                        <a:t>0.0</a:t>
                      </a:r>
                      <a:endParaRPr kumimoji="1" lang="ja-JP" altLang="en-US" sz="1800" b="0" dirty="0"/>
                    </a:p>
                  </a:txBody>
                  <a:tcPr anchor="ctr">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r"/>
                      <a:r>
                        <a:rPr kumimoji="1" lang="en-US" altLang="ja-JP" sz="1800" b="0" dirty="0" smtClean="0"/>
                        <a:t>0.0</a:t>
                      </a:r>
                      <a:endParaRPr kumimoji="1" lang="ja-JP" altLang="en-US" sz="1800" b="0" dirty="0"/>
                    </a:p>
                  </a:txBody>
                  <a:tcPr anchor="ctr">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r"/>
                      <a:r>
                        <a:rPr kumimoji="1" lang="en-US" altLang="ja-JP" sz="1800" b="0" smtClean="0"/>
                        <a:t>0.0</a:t>
                      </a:r>
                      <a:endParaRPr kumimoji="1" lang="ja-JP" altLang="en-US" sz="1800" b="0" dirty="0"/>
                    </a:p>
                  </a:txBody>
                  <a:tcPr anchor="ctr">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r"/>
                      <a:r>
                        <a:rPr kumimoji="1" lang="en-US" altLang="ja-JP" sz="1800" b="0" dirty="0" smtClean="0"/>
                        <a:t>0.0</a:t>
                      </a:r>
                      <a:endParaRPr kumimoji="1" lang="ja-JP" altLang="en-US" sz="1800" b="0" dirty="0"/>
                    </a:p>
                  </a:txBody>
                  <a:tcPr anchor="ctr">
                    <a:lnB w="38100" cap="flat" cmpd="sng" algn="ctr">
                      <a:solidFill>
                        <a:schemeClr val="bg1"/>
                      </a:solidFill>
                      <a:prstDash val="solid"/>
                      <a:round/>
                      <a:headEnd type="none" w="med" len="med"/>
                      <a:tailEnd type="none" w="med" len="med"/>
                    </a:lnB>
                    <a:solidFill>
                      <a:schemeClr val="accent1">
                        <a:lumMod val="20000"/>
                        <a:lumOff val="80000"/>
                      </a:schemeClr>
                    </a:solidFill>
                  </a:tcPr>
                </a:tc>
              </a:tr>
            </a:tbl>
          </a:graphicData>
        </a:graphic>
      </p:graphicFrame>
      <p:sp>
        <p:nvSpPr>
          <p:cNvPr id="8" name="テキスト ボックス 7"/>
          <p:cNvSpPr txBox="1"/>
          <p:nvPr/>
        </p:nvSpPr>
        <p:spPr>
          <a:xfrm>
            <a:off x="1844322" y="5957906"/>
            <a:ext cx="1080120" cy="400110"/>
          </a:xfrm>
          <a:prstGeom prst="rect">
            <a:avLst/>
          </a:prstGeom>
          <a:noFill/>
        </p:spPr>
        <p:txBody>
          <a:bodyPr wrap="square" rtlCol="0">
            <a:spAutoFit/>
          </a:bodyPr>
          <a:lstStyle/>
          <a:p>
            <a:pPr algn="ctr"/>
            <a:r>
              <a:rPr lang="ja-JP" altLang="en-US" sz="2000" b="1" dirty="0" smtClean="0">
                <a:solidFill>
                  <a:srgbClr val="333399"/>
                </a:solidFill>
              </a:rPr>
              <a:t>専門家</a:t>
            </a:r>
            <a:endParaRPr lang="en-US" altLang="ja-JP" sz="2000" b="1" dirty="0" smtClean="0">
              <a:solidFill>
                <a:srgbClr val="333399"/>
              </a:solidFill>
            </a:endParaRPr>
          </a:p>
        </p:txBody>
      </p:sp>
      <p:sp>
        <p:nvSpPr>
          <p:cNvPr id="6" name="角丸四角形 5"/>
          <p:cNvSpPr/>
          <p:nvPr/>
        </p:nvSpPr>
        <p:spPr>
          <a:xfrm>
            <a:off x="2074012" y="2643055"/>
            <a:ext cx="6787774" cy="53977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Picture 6" descr="C:\Users\iwama\Desktop\SubjectImg\Trim\1041.png"/>
          <p:cNvPicPr>
            <a:picLocks noChangeAspect="1" noChangeArrowheads="1"/>
          </p:cNvPicPr>
          <p:nvPr/>
        </p:nvPicPr>
        <p:blipFill>
          <a:blip r:embed="rId2" cstate="print">
            <a:lum bright="20000" contrast="30000"/>
          </a:blip>
          <a:srcRect/>
          <a:stretch>
            <a:fillRect/>
          </a:stretch>
        </p:blipFill>
        <p:spPr bwMode="auto">
          <a:xfrm>
            <a:off x="1184495" y="2348880"/>
            <a:ext cx="846095" cy="1128126"/>
          </a:xfrm>
          <a:prstGeom prst="rect">
            <a:avLst/>
          </a:prstGeom>
          <a:noFill/>
          <a:ln w="19050">
            <a:solidFill>
              <a:srgbClr val="FF0000"/>
            </a:solidFill>
          </a:ln>
        </p:spPr>
      </p:pic>
      <p:pic>
        <p:nvPicPr>
          <p:cNvPr id="24" name="Picture 7" descr="C:\Users\iwama\Desktop\SubjectImg\Trim\1043.png"/>
          <p:cNvPicPr>
            <a:picLocks noChangeAspect="1" noChangeArrowheads="1"/>
          </p:cNvPicPr>
          <p:nvPr/>
        </p:nvPicPr>
        <p:blipFill>
          <a:blip r:embed="rId3" cstate="print">
            <a:lum bright="20000" contrast="30000"/>
          </a:blip>
          <a:srcRect/>
          <a:stretch>
            <a:fillRect/>
          </a:stretch>
        </p:blipFill>
        <p:spPr bwMode="auto">
          <a:xfrm>
            <a:off x="1164733" y="3578766"/>
            <a:ext cx="846095" cy="1128126"/>
          </a:xfrm>
          <a:prstGeom prst="rect">
            <a:avLst/>
          </a:prstGeom>
          <a:noFill/>
        </p:spPr>
      </p:pic>
      <p:pic>
        <p:nvPicPr>
          <p:cNvPr id="25" name="Picture 8" descr="C:\Users\iwama\Desktop\SubjectImg\Trim\1045.png"/>
          <p:cNvPicPr>
            <a:picLocks noChangeAspect="1" noChangeArrowheads="1"/>
          </p:cNvPicPr>
          <p:nvPr/>
        </p:nvPicPr>
        <p:blipFill>
          <a:blip r:embed="rId4" cstate="print">
            <a:lum bright="35000" contrast="45000"/>
          </a:blip>
          <a:srcRect/>
          <a:stretch>
            <a:fillRect/>
          </a:stretch>
        </p:blipFill>
        <p:spPr bwMode="auto">
          <a:xfrm>
            <a:off x="1162276" y="4805778"/>
            <a:ext cx="846095" cy="1128126"/>
          </a:xfrm>
          <a:prstGeom prst="rect">
            <a:avLst/>
          </a:prstGeom>
          <a:noFill/>
        </p:spPr>
      </p:pic>
      <p:pic>
        <p:nvPicPr>
          <p:cNvPr id="27" name="Picture 5" descr="C:\Users\iwama\Desktop\SubjectImg\Trim\1040.pn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Lst>
          </a:blip>
          <a:srcRect/>
          <a:stretch>
            <a:fillRect/>
          </a:stretch>
        </p:blipFill>
        <p:spPr bwMode="auto">
          <a:xfrm>
            <a:off x="193217" y="3568248"/>
            <a:ext cx="835994" cy="1114658"/>
          </a:xfrm>
          <a:prstGeom prst="rect">
            <a:avLst/>
          </a:prstGeom>
          <a:noFill/>
          <a:ln w="19050">
            <a:solidFill>
              <a:srgbClr val="FF0000"/>
            </a:solidFill>
          </a:ln>
        </p:spPr>
      </p:pic>
      <p:sp>
        <p:nvSpPr>
          <p:cNvPr id="28" name="角丸四角形 27"/>
          <p:cNvSpPr/>
          <p:nvPr/>
        </p:nvSpPr>
        <p:spPr>
          <a:xfrm>
            <a:off x="5194194" y="2706270"/>
            <a:ext cx="513567" cy="432048"/>
          </a:xfrm>
          <a:prstGeom prst="roundRect">
            <a:avLst/>
          </a:prstGeom>
          <a:solidFill>
            <a:schemeClr val="accent6">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角丸四角形 29"/>
          <p:cNvSpPr/>
          <p:nvPr/>
        </p:nvSpPr>
        <p:spPr>
          <a:xfrm>
            <a:off x="7038409" y="2708435"/>
            <a:ext cx="513567" cy="432048"/>
          </a:xfrm>
          <a:prstGeom prst="roundRect">
            <a:avLst/>
          </a:prstGeom>
          <a:solidFill>
            <a:schemeClr val="accent6">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矢印コネクタ 30"/>
          <p:cNvCxnSpPr>
            <a:endCxn id="28" idx="2"/>
          </p:cNvCxnSpPr>
          <p:nvPr/>
        </p:nvCxnSpPr>
        <p:spPr>
          <a:xfrm flipH="1" flipV="1">
            <a:off x="5450978" y="3138318"/>
            <a:ext cx="921222" cy="440448"/>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a:endCxn id="30" idx="2"/>
          </p:cNvCxnSpPr>
          <p:nvPr/>
        </p:nvCxnSpPr>
        <p:spPr>
          <a:xfrm flipV="1">
            <a:off x="6372200" y="3140483"/>
            <a:ext cx="922993" cy="438283"/>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5122186" y="3556657"/>
            <a:ext cx="2520280" cy="369332"/>
          </a:xfrm>
          <a:prstGeom prst="rect">
            <a:avLst/>
          </a:prstGeom>
          <a:noFill/>
        </p:spPr>
        <p:txBody>
          <a:bodyPr wrap="square" rtlCol="0">
            <a:spAutoFit/>
          </a:bodyPr>
          <a:lstStyle/>
          <a:p>
            <a:pPr algn="ctr"/>
            <a:r>
              <a:rPr lang="ja-JP" altLang="en-US" dirty="0" smtClean="0">
                <a:solidFill>
                  <a:schemeClr val="accent6">
                    <a:lumMod val="75000"/>
                  </a:schemeClr>
                </a:solidFill>
              </a:rPr>
              <a:t>マスクの指定が不十分</a:t>
            </a:r>
            <a:endParaRPr kumimoji="1" lang="ja-JP" altLang="en-US" dirty="0">
              <a:solidFill>
                <a:schemeClr val="accent6">
                  <a:lumMod val="75000"/>
                </a:schemeClr>
              </a:solidFill>
            </a:endParaRPr>
          </a:p>
        </p:txBody>
      </p:sp>
      <p:sp>
        <p:nvSpPr>
          <p:cNvPr id="21" name="フローチャート: 処理 20"/>
          <p:cNvSpPr/>
          <p:nvPr/>
        </p:nvSpPr>
        <p:spPr>
          <a:xfrm>
            <a:off x="2771800" y="3933056"/>
            <a:ext cx="6192688" cy="2448272"/>
          </a:xfrm>
          <a:prstGeom prst="flowChartProcess">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795" name="Picture 3" descr="\\Anise\FullCap8\Iwama\20120910_OUGAS_Experiment\UserResult\20120930_Iwama_Result\Iwama_0001040_0001041\20120930134736\Feature_G_0001041.png"/>
          <p:cNvPicPr>
            <a:picLocks noChangeAspect="1" noChangeArrowheads="1"/>
          </p:cNvPicPr>
          <p:nvPr/>
        </p:nvPicPr>
        <p:blipFill>
          <a:blip r:embed="rId7" cstate="print"/>
          <a:srcRect/>
          <a:stretch>
            <a:fillRect/>
          </a:stretch>
        </p:blipFill>
        <p:spPr bwMode="auto">
          <a:xfrm>
            <a:off x="5076056" y="4437112"/>
            <a:ext cx="1214373" cy="1766362"/>
          </a:xfrm>
          <a:prstGeom prst="rect">
            <a:avLst/>
          </a:prstGeom>
          <a:noFill/>
        </p:spPr>
      </p:pic>
      <p:pic>
        <p:nvPicPr>
          <p:cNvPr id="33796" name="Picture 4" descr="\\Anise\FullCap8\Iwama\20120910_OUGAS_Experiment\UserResult\20120920_takatani\Takatani_0001040_0001041\2012午後012545\Feature_G_0001041.png"/>
          <p:cNvPicPr>
            <a:picLocks noChangeAspect="1" noChangeArrowheads="1"/>
          </p:cNvPicPr>
          <p:nvPr/>
        </p:nvPicPr>
        <p:blipFill>
          <a:blip r:embed="rId8" cstate="print"/>
          <a:srcRect/>
          <a:stretch>
            <a:fillRect/>
          </a:stretch>
        </p:blipFill>
        <p:spPr bwMode="auto">
          <a:xfrm>
            <a:off x="7308304" y="4437112"/>
            <a:ext cx="1224136" cy="1780560"/>
          </a:xfrm>
          <a:prstGeom prst="rect">
            <a:avLst/>
          </a:prstGeom>
          <a:noFill/>
        </p:spPr>
      </p:pic>
      <p:pic>
        <p:nvPicPr>
          <p:cNvPr id="33797" name="Picture 5" descr="\\lotus\home\iwama\Tmp\00000013.png"/>
          <p:cNvPicPr>
            <a:picLocks noChangeAspect="1" noChangeArrowheads="1"/>
          </p:cNvPicPr>
          <p:nvPr/>
        </p:nvPicPr>
        <p:blipFill>
          <a:blip r:embed="rId9" cstate="print"/>
          <a:srcRect/>
          <a:stretch>
            <a:fillRect/>
          </a:stretch>
        </p:blipFill>
        <p:spPr bwMode="auto">
          <a:xfrm>
            <a:off x="3059832" y="4437112"/>
            <a:ext cx="1224133" cy="1780557"/>
          </a:xfrm>
          <a:prstGeom prst="rect">
            <a:avLst/>
          </a:prstGeom>
          <a:noFill/>
        </p:spPr>
      </p:pic>
      <p:sp>
        <p:nvSpPr>
          <p:cNvPr id="22" name="テキスト ボックス 21"/>
          <p:cNvSpPr txBox="1"/>
          <p:nvPr/>
        </p:nvSpPr>
        <p:spPr>
          <a:xfrm>
            <a:off x="2973310" y="4135128"/>
            <a:ext cx="1368152" cy="369332"/>
          </a:xfrm>
          <a:prstGeom prst="rect">
            <a:avLst/>
          </a:prstGeom>
          <a:noFill/>
        </p:spPr>
        <p:txBody>
          <a:bodyPr wrap="square" rtlCol="0">
            <a:spAutoFit/>
          </a:bodyPr>
          <a:lstStyle/>
          <a:p>
            <a:pPr algn="ctr"/>
            <a:r>
              <a:rPr lang="ja-JP" altLang="en-US" dirty="0" smtClean="0"/>
              <a:t>元の</a:t>
            </a:r>
            <a:r>
              <a:rPr lang="en-US" altLang="ja-JP" dirty="0" smtClean="0"/>
              <a:t>GEI</a:t>
            </a:r>
            <a:endParaRPr kumimoji="1" lang="ja-JP" altLang="en-US" dirty="0"/>
          </a:p>
        </p:txBody>
      </p:sp>
      <p:sp>
        <p:nvSpPr>
          <p:cNvPr id="26" name="テキスト ボックス 25"/>
          <p:cNvSpPr txBox="1"/>
          <p:nvPr/>
        </p:nvSpPr>
        <p:spPr>
          <a:xfrm>
            <a:off x="4528458" y="4149080"/>
            <a:ext cx="2232248" cy="369332"/>
          </a:xfrm>
          <a:prstGeom prst="rect">
            <a:avLst/>
          </a:prstGeom>
          <a:noFill/>
        </p:spPr>
        <p:txBody>
          <a:bodyPr wrap="square" rtlCol="0">
            <a:spAutoFit/>
          </a:bodyPr>
          <a:lstStyle/>
          <a:p>
            <a:pPr algn="ctr"/>
            <a:r>
              <a:rPr lang="ja-JP" altLang="en-US" dirty="0" smtClean="0"/>
              <a:t>専門家のマスク処理</a:t>
            </a:r>
            <a:endParaRPr kumimoji="1" lang="ja-JP" altLang="en-US" dirty="0"/>
          </a:p>
        </p:txBody>
      </p:sp>
      <p:sp>
        <p:nvSpPr>
          <p:cNvPr id="29" name="テキスト ボックス 28"/>
          <p:cNvSpPr txBox="1"/>
          <p:nvPr/>
        </p:nvSpPr>
        <p:spPr>
          <a:xfrm>
            <a:off x="6804248" y="4163594"/>
            <a:ext cx="2232248" cy="369332"/>
          </a:xfrm>
          <a:prstGeom prst="rect">
            <a:avLst/>
          </a:prstGeom>
          <a:noFill/>
        </p:spPr>
        <p:txBody>
          <a:bodyPr wrap="square" rtlCol="0">
            <a:spAutoFit/>
          </a:bodyPr>
          <a:lstStyle/>
          <a:p>
            <a:pPr algn="ctr"/>
            <a:r>
              <a:rPr lang="ja-JP" altLang="en-US" dirty="0" smtClean="0"/>
              <a:t>不十分なマスク処理</a:t>
            </a:r>
            <a:endParaRPr kumimoji="1" lang="ja-JP" altLang="en-US" dirty="0"/>
          </a:p>
        </p:txBody>
      </p:sp>
    </p:spTree>
    <p:extLst>
      <p:ext uri="{BB962C8B-B14F-4D97-AF65-F5344CB8AC3E}">
        <p14:creationId xmlns:p14="http://schemas.microsoft.com/office/powerpoint/2010/main" val="2109274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79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79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79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8" grpId="0" animBg="1"/>
      <p:bldP spid="30" grpId="0" animBg="1"/>
      <p:bldP spid="34" grpId="0"/>
      <p:bldP spid="21" grpId="0" animBg="1"/>
      <p:bldP spid="22" grpId="0"/>
      <p:bldP spid="26"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模擬鑑定結果のまとめ</a:t>
            </a:r>
            <a:endParaRPr kumimoji="1" lang="ja-JP" altLang="en-US" dirty="0"/>
          </a:p>
        </p:txBody>
      </p:sp>
      <p:sp>
        <p:nvSpPr>
          <p:cNvPr id="3" name="コンテンツ プレースホルダ 2"/>
          <p:cNvSpPr>
            <a:spLocks noGrp="1"/>
          </p:cNvSpPr>
          <p:nvPr>
            <p:ph sz="quarter" idx="1"/>
          </p:nvPr>
        </p:nvSpPr>
        <p:spPr>
          <a:xfrm>
            <a:off x="457200" y="1052736"/>
            <a:ext cx="7355160" cy="5421216"/>
          </a:xfrm>
        </p:spPr>
        <p:txBody>
          <a:bodyPr/>
          <a:lstStyle/>
          <a:p>
            <a:r>
              <a:rPr kumimoji="1" lang="ja-JP" altLang="en-US" dirty="0" smtClean="0"/>
              <a:t>非専門家の鑑定セット</a:t>
            </a:r>
            <a:r>
              <a:rPr kumimoji="1" lang="en-US" altLang="ja-JP" dirty="0" smtClean="0"/>
              <a:t>50</a:t>
            </a:r>
            <a:r>
              <a:rPr kumimoji="1" lang="ja-JP" altLang="en-US" dirty="0" smtClean="0"/>
              <a:t>組（</a:t>
            </a:r>
            <a:r>
              <a:rPr kumimoji="1" lang="en-US" altLang="ja-JP" dirty="0" smtClean="0"/>
              <a:t>5</a:t>
            </a:r>
            <a:r>
              <a:rPr kumimoji="1" lang="ja-JP" altLang="en-US" dirty="0" smtClean="0"/>
              <a:t>セット</a:t>
            </a:r>
            <a:r>
              <a:rPr kumimoji="1" lang="ja-JP" altLang="en-US" dirty="0" err="1" smtClean="0"/>
              <a:t>ｘ</a:t>
            </a:r>
            <a:r>
              <a:rPr kumimoji="1" lang="en-US" altLang="ja-JP" dirty="0" smtClean="0"/>
              <a:t>10</a:t>
            </a:r>
            <a:r>
              <a:rPr kumimoji="1" lang="ja-JP" altLang="en-US" dirty="0" smtClean="0"/>
              <a:t>人）中，</a:t>
            </a:r>
            <a:r>
              <a:rPr kumimoji="1" lang="en-US" altLang="ja-JP" dirty="0" smtClean="0"/>
              <a:t>46</a:t>
            </a:r>
            <a:r>
              <a:rPr kumimoji="1" lang="ja-JP" altLang="en-US" dirty="0" smtClean="0"/>
              <a:t>組で専門家と同様の結果</a:t>
            </a:r>
            <a:endParaRPr kumimoji="1" lang="en-US" altLang="ja-JP" dirty="0" smtClean="0"/>
          </a:p>
          <a:p>
            <a:endParaRPr lang="en-US" altLang="ja-JP" dirty="0"/>
          </a:p>
          <a:p>
            <a:r>
              <a:rPr lang="ja-JP" altLang="en-US" dirty="0" smtClean="0"/>
              <a:t>鑑定作業時間は最大で</a:t>
            </a:r>
            <a:r>
              <a:rPr lang="en-US" altLang="ja-JP" dirty="0" smtClean="0"/>
              <a:t>100</a:t>
            </a:r>
            <a:r>
              <a:rPr lang="ja-JP" altLang="en-US" dirty="0" smtClean="0"/>
              <a:t>分（</a:t>
            </a:r>
            <a:r>
              <a:rPr lang="en-US" altLang="ja-JP" dirty="0" smtClean="0"/>
              <a:t>1</a:t>
            </a:r>
            <a:r>
              <a:rPr lang="ja-JP" altLang="en-US" dirty="0" smtClean="0"/>
              <a:t>鑑定あたり）</a:t>
            </a:r>
            <a:endParaRPr lang="en-US" altLang="ja-JP" dirty="0" smtClean="0"/>
          </a:p>
          <a:p>
            <a:pPr lvl="1"/>
            <a:r>
              <a:rPr lang="ja-JP" altLang="en-US" dirty="0" smtClean="0"/>
              <a:t>登録</a:t>
            </a:r>
            <a:r>
              <a:rPr lang="en-US" altLang="ja-JP" dirty="0" smtClean="0"/>
              <a:t>2</a:t>
            </a:r>
            <a:r>
              <a:rPr lang="ja-JP" altLang="en-US" dirty="0" smtClean="0"/>
              <a:t>回（</a:t>
            </a:r>
            <a:r>
              <a:rPr lang="ja-JP" altLang="en-US" dirty="0"/>
              <a:t>プローブ</a:t>
            </a:r>
            <a:r>
              <a:rPr lang="ja-JP" altLang="en-US" dirty="0" smtClean="0"/>
              <a:t>とギャラリ）</a:t>
            </a:r>
            <a:endParaRPr lang="en-US" altLang="ja-JP" dirty="0" smtClean="0"/>
          </a:p>
          <a:p>
            <a:pPr lvl="1"/>
            <a:r>
              <a:rPr lang="ja-JP" altLang="en-US" dirty="0" smtClean="0"/>
              <a:t>シルエット生成</a:t>
            </a:r>
            <a:r>
              <a:rPr lang="en-US" altLang="ja-JP" dirty="0" smtClean="0"/>
              <a:t>2</a:t>
            </a:r>
            <a:r>
              <a:rPr lang="ja-JP" altLang="en-US" dirty="0" smtClean="0"/>
              <a:t>回</a:t>
            </a:r>
            <a:r>
              <a:rPr lang="ja-JP" altLang="en-US" dirty="0"/>
              <a:t>（プローブとギャラリ）</a:t>
            </a:r>
            <a:endParaRPr lang="en-US" altLang="ja-JP" dirty="0" smtClean="0"/>
          </a:p>
          <a:p>
            <a:pPr lvl="1"/>
            <a:r>
              <a:rPr lang="ja-JP" altLang="en-US" dirty="0" smtClean="0"/>
              <a:t>個別鑑定</a:t>
            </a:r>
            <a:r>
              <a:rPr lang="en-US" altLang="ja-JP" dirty="0" smtClean="0"/>
              <a:t>1</a:t>
            </a:r>
            <a:r>
              <a:rPr lang="ja-JP" altLang="en-US" dirty="0" smtClean="0"/>
              <a:t>回</a:t>
            </a:r>
            <a:endParaRPr kumimoji="1" lang="ja-JP" altLang="en-US" dirty="0"/>
          </a:p>
        </p:txBody>
      </p:sp>
      <p:sp>
        <p:nvSpPr>
          <p:cNvPr id="4" name="スライド番号プレースホルダ 3"/>
          <p:cNvSpPr>
            <a:spLocks noGrp="1"/>
          </p:cNvSpPr>
          <p:nvPr>
            <p:ph type="sldNum" sz="quarter" idx="15"/>
          </p:nvPr>
        </p:nvSpPr>
        <p:spPr/>
        <p:txBody>
          <a:bodyPr/>
          <a:lstStyle/>
          <a:p>
            <a:fld id="{D2D8002D-B5B0-4BAC-B1F6-782DDCCE6D9C}" type="slidenum">
              <a:rPr kumimoji="1" lang="ja-JP" altLang="en-US" smtClean="0"/>
              <a:pPr/>
              <a:t>25</a:t>
            </a:fld>
            <a:endParaRPr kumimoji="1" lang="ja-JP" altLang="en-US"/>
          </a:p>
        </p:txBody>
      </p:sp>
    </p:spTree>
    <p:extLst>
      <p:ext uri="{BB962C8B-B14F-4D97-AF65-F5344CB8AC3E}">
        <p14:creationId xmlns:p14="http://schemas.microsoft.com/office/powerpoint/2010/main" val="1282028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まとめと今後の課題</a:t>
            </a:r>
            <a:endParaRPr kumimoji="1" lang="ja-JP" altLang="en-US" dirty="0"/>
          </a:p>
        </p:txBody>
      </p:sp>
      <p:sp>
        <p:nvSpPr>
          <p:cNvPr id="5" name="コンテンツ プレースホルダー 4"/>
          <p:cNvSpPr>
            <a:spLocks noGrp="1"/>
          </p:cNvSpPr>
          <p:nvPr>
            <p:ph sz="quarter" idx="1"/>
          </p:nvPr>
        </p:nvSpPr>
        <p:spPr>
          <a:xfrm>
            <a:off x="457200" y="1052736"/>
            <a:ext cx="8686800" cy="5421216"/>
          </a:xfrm>
        </p:spPr>
        <p:txBody>
          <a:bodyPr/>
          <a:lstStyle/>
          <a:p>
            <a:r>
              <a:rPr kumimoji="1" lang="ja-JP" altLang="en-US" dirty="0" smtClean="0"/>
              <a:t>犯罪捜査のための歩容に基づく人物鑑定システムを構築</a:t>
            </a:r>
            <a:endParaRPr kumimoji="1" lang="en-US" altLang="ja-JP" dirty="0" smtClean="0"/>
          </a:p>
          <a:p>
            <a:pPr>
              <a:buNone/>
            </a:pPr>
            <a:r>
              <a:rPr lang="ja-JP" altLang="en-US" dirty="0" smtClean="0"/>
              <a:t>　</a:t>
            </a:r>
            <a:endParaRPr kumimoji="1" lang="en-US" altLang="ja-JP" sz="600" dirty="0" smtClean="0"/>
          </a:p>
          <a:p>
            <a:r>
              <a:rPr kumimoji="1" lang="ja-JP" altLang="en-US" dirty="0" smtClean="0"/>
              <a:t>模擬鑑定実験を通してシステムの有効性を確認</a:t>
            </a:r>
            <a:endParaRPr kumimoji="1" lang="en-US" altLang="ja-JP" dirty="0" smtClean="0"/>
          </a:p>
          <a:p>
            <a:endParaRPr lang="en-US" altLang="ja-JP" dirty="0" smtClean="0"/>
          </a:p>
          <a:p>
            <a:endParaRPr lang="en-US" altLang="ja-JP" dirty="0"/>
          </a:p>
          <a:p>
            <a:r>
              <a:rPr kumimoji="1" lang="ja-JP" altLang="en-US" dirty="0" smtClean="0"/>
              <a:t>今後の課題</a:t>
            </a:r>
            <a:endParaRPr kumimoji="1" lang="en-US" altLang="ja-JP" dirty="0" smtClean="0"/>
          </a:p>
          <a:p>
            <a:pPr lvl="1"/>
            <a:r>
              <a:rPr lang="ja-JP" altLang="en-US" dirty="0" smtClean="0"/>
              <a:t>ユーザ間での操作・判断ばらつきの低減</a:t>
            </a:r>
            <a:endParaRPr lang="en-US" altLang="ja-JP" dirty="0" smtClean="0"/>
          </a:p>
          <a:p>
            <a:pPr marL="365760" lvl="1" indent="0">
              <a:buNone/>
            </a:pPr>
            <a:r>
              <a:rPr lang="ja-JP" altLang="en-US" dirty="0" smtClean="0">
                <a:sym typeface="Wingdings" pitchFamily="2" charset="2"/>
              </a:rPr>
              <a:t>　 </a:t>
            </a:r>
            <a:r>
              <a:rPr lang="en-US" altLang="ja-JP" dirty="0" smtClean="0">
                <a:sym typeface="Wingdings" pitchFamily="2" charset="2"/>
              </a:rPr>
              <a:t> </a:t>
            </a:r>
            <a:r>
              <a:rPr lang="ja-JP" altLang="en-US" dirty="0">
                <a:sym typeface="Wingdings" pitchFamily="2" charset="2"/>
              </a:rPr>
              <a:t>自動機能に</a:t>
            </a:r>
            <a:r>
              <a:rPr lang="ja-JP" altLang="en-US" dirty="0" smtClean="0">
                <a:sym typeface="Wingdings" pitchFamily="2" charset="2"/>
              </a:rPr>
              <a:t>よる支援</a:t>
            </a:r>
            <a:endParaRPr lang="en-US" altLang="ja-JP" dirty="0">
              <a:sym typeface="Wingdings" pitchFamily="2" charset="2"/>
            </a:endParaRPr>
          </a:p>
          <a:p>
            <a:pPr lvl="2"/>
            <a:endParaRPr lang="en-US" altLang="ja-JP" sz="600" dirty="0" smtClean="0"/>
          </a:p>
          <a:p>
            <a:pPr lvl="2"/>
            <a:r>
              <a:rPr lang="ja-JP" altLang="en-US" sz="2000" dirty="0" smtClean="0"/>
              <a:t>観測</a:t>
            </a:r>
            <a:r>
              <a:rPr lang="ja-JP" altLang="en-US" sz="2000" dirty="0"/>
              <a:t>方向</a:t>
            </a:r>
            <a:r>
              <a:rPr lang="ja-JP" altLang="en-US" sz="2000" dirty="0" smtClean="0"/>
              <a:t>の自動推定</a:t>
            </a:r>
            <a:endParaRPr lang="en-US" altLang="ja-JP" sz="2000" dirty="0" smtClean="0"/>
          </a:p>
          <a:p>
            <a:pPr lvl="2"/>
            <a:r>
              <a:rPr lang="ja-JP" altLang="en-US" sz="2000" dirty="0" smtClean="0"/>
              <a:t>マスク領域の自動推定</a:t>
            </a:r>
            <a:endParaRPr lang="en-US" altLang="ja-JP" dirty="0" smtClean="0"/>
          </a:p>
          <a:p>
            <a:pPr marL="365760" lvl="1" indent="0">
              <a:buNone/>
            </a:pPr>
            <a:r>
              <a:rPr lang="en-US" altLang="ja-JP" dirty="0">
                <a:sym typeface="Wingdings" pitchFamily="2" charset="2"/>
              </a:rPr>
              <a:t>	</a:t>
            </a:r>
            <a:endParaRPr lang="en-US" altLang="ja-JP" dirty="0" smtClean="0"/>
          </a:p>
          <a:p>
            <a:pPr lvl="1"/>
            <a:endParaRPr kumimoji="1" lang="en-US" altLang="ja-JP" dirty="0" smtClean="0"/>
          </a:p>
          <a:p>
            <a:endParaRPr lang="en-US" altLang="ja-JP" dirty="0"/>
          </a:p>
          <a:p>
            <a:endParaRPr kumimoji="1" lang="en-US" altLang="ja-JP" dirty="0" smtClean="0"/>
          </a:p>
          <a:p>
            <a:endParaRPr kumimoji="1" lang="en-US" altLang="ja-JP" dirty="0" smtClean="0"/>
          </a:p>
        </p:txBody>
      </p:sp>
      <p:sp>
        <p:nvSpPr>
          <p:cNvPr id="3" name="スライド番号プレースホルダー 2"/>
          <p:cNvSpPr>
            <a:spLocks noGrp="1"/>
          </p:cNvSpPr>
          <p:nvPr>
            <p:ph type="sldNum" sz="quarter" idx="15"/>
          </p:nvPr>
        </p:nvSpPr>
        <p:spPr/>
        <p:txBody>
          <a:bodyPr/>
          <a:lstStyle/>
          <a:p>
            <a:fld id="{D2D8002D-B5B0-4BAC-B1F6-782DDCCE6D9C}" type="slidenum">
              <a:rPr kumimoji="1" lang="ja-JP" altLang="en-US" smtClean="0"/>
              <a:pPr/>
              <a:t>26</a:t>
            </a:fld>
            <a:endParaRPr kumimoji="1" lang="ja-JP" altLang="en-US"/>
          </a:p>
        </p:txBody>
      </p:sp>
    </p:spTree>
    <p:extLst>
      <p:ext uri="{BB962C8B-B14F-4D97-AF65-F5344CB8AC3E}">
        <p14:creationId xmlns:p14="http://schemas.microsoft.com/office/powerpoint/2010/main" val="1526391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3"/>
          <p:cNvSpPr>
            <a:spLocks noGrp="1"/>
          </p:cNvSpPr>
          <p:nvPr>
            <p:ph sz="quarter" idx="1"/>
          </p:nvPr>
        </p:nvSpPr>
        <p:spPr>
          <a:xfrm>
            <a:off x="457200" y="1052736"/>
            <a:ext cx="7715200" cy="5421216"/>
          </a:xfrm>
        </p:spPr>
        <p:txBody>
          <a:bodyPr/>
          <a:lstStyle/>
          <a:p>
            <a:r>
              <a:rPr lang="ja-JP" altLang="en-US" dirty="0" smtClean="0"/>
              <a:t>様々な生体情報を基にした人物認証技術が犯罪捜査に活用されている</a:t>
            </a:r>
            <a:endParaRPr kumimoji="1" lang="ja-JP" altLang="en-US" dirty="0"/>
          </a:p>
        </p:txBody>
      </p:sp>
      <p:sp>
        <p:nvSpPr>
          <p:cNvPr id="46" name="円/楕円 45"/>
          <p:cNvSpPr/>
          <p:nvPr/>
        </p:nvSpPr>
        <p:spPr>
          <a:xfrm>
            <a:off x="323528" y="1988840"/>
            <a:ext cx="5040560" cy="4536504"/>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smtClean="0"/>
              <a:t>背景</a:t>
            </a:r>
            <a:endParaRPr kumimoji="1" lang="ja-JP" altLang="en-US" dirty="0"/>
          </a:p>
        </p:txBody>
      </p:sp>
      <p:sp>
        <p:nvSpPr>
          <p:cNvPr id="3" name="スライド番号プレースホルダ 2"/>
          <p:cNvSpPr>
            <a:spLocks noGrp="1"/>
          </p:cNvSpPr>
          <p:nvPr>
            <p:ph type="sldNum" sz="quarter" idx="15"/>
          </p:nvPr>
        </p:nvSpPr>
        <p:spPr/>
        <p:txBody>
          <a:bodyPr/>
          <a:lstStyle/>
          <a:p>
            <a:fld id="{D2D8002D-B5B0-4BAC-B1F6-782DDCCE6D9C}" type="slidenum">
              <a:rPr kumimoji="1" lang="ja-JP" altLang="en-US" smtClean="0"/>
              <a:pPr/>
              <a:t>3</a:t>
            </a:fld>
            <a:endParaRPr kumimoji="1" lang="ja-JP" altLang="en-US"/>
          </a:p>
        </p:txBody>
      </p:sp>
      <p:pic>
        <p:nvPicPr>
          <p:cNvPr id="23" name="Picture 3"/>
          <p:cNvPicPr>
            <a:picLocks noChangeAspect="1" noChangeArrowheads="1"/>
          </p:cNvPicPr>
          <p:nvPr/>
        </p:nvPicPr>
        <p:blipFill>
          <a:blip r:embed="rId6" cstate="print">
            <a:lum contrast="20000"/>
          </a:blip>
          <a:srcRect b="7466"/>
          <a:stretch>
            <a:fillRect/>
          </a:stretch>
        </p:blipFill>
        <p:spPr bwMode="auto">
          <a:xfrm>
            <a:off x="1156692" y="2500905"/>
            <a:ext cx="967036" cy="1000103"/>
          </a:xfrm>
          <a:prstGeom prst="roundRect">
            <a:avLst>
              <a:gd name="adj" fmla="val 50000"/>
            </a:avLst>
          </a:prstGeom>
          <a:ln>
            <a:noFill/>
          </a:ln>
          <a:effectLst>
            <a:softEdge rad="31750"/>
          </a:effectLst>
          <a:scene3d>
            <a:camera prst="orthographicFront"/>
            <a:lightRig rig="contrasting" dir="t">
              <a:rot lat="0" lon="0" rev="4200000"/>
            </a:lightRig>
          </a:scene3d>
          <a:sp3d prstMaterial="plastic">
            <a:contourClr>
              <a:srgbClr val="969696"/>
            </a:contourClr>
          </a:sp3d>
        </p:spPr>
      </p:pic>
      <p:grpSp>
        <p:nvGrpSpPr>
          <p:cNvPr id="5" name="グループ化 10"/>
          <p:cNvGrpSpPr>
            <a:grpSpLocks/>
          </p:cNvGrpSpPr>
          <p:nvPr/>
        </p:nvGrpSpPr>
        <p:grpSpPr bwMode="auto">
          <a:xfrm>
            <a:off x="2456730" y="2894964"/>
            <a:ext cx="720080" cy="2376264"/>
            <a:chOff x="1389321" y="1700808"/>
            <a:chExt cx="1182806" cy="3600400"/>
          </a:xfrm>
          <a:solidFill>
            <a:schemeClr val="accent1">
              <a:lumMod val="60000"/>
              <a:lumOff val="40000"/>
            </a:schemeClr>
          </a:solidFill>
        </p:grpSpPr>
        <p:sp>
          <p:nvSpPr>
            <p:cNvPr id="32" name="円/楕円 31"/>
            <p:cNvSpPr/>
            <p:nvPr/>
          </p:nvSpPr>
          <p:spPr>
            <a:xfrm>
              <a:off x="1666992" y="1700808"/>
              <a:ext cx="649101" cy="64756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3" name="正方形/長方形 32"/>
            <p:cNvSpPr/>
            <p:nvPr/>
          </p:nvSpPr>
          <p:spPr>
            <a:xfrm>
              <a:off x="1620112" y="2348376"/>
              <a:ext cx="719421" cy="158374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4" name="平行四辺形 33"/>
            <p:cNvSpPr/>
            <p:nvPr/>
          </p:nvSpPr>
          <p:spPr>
            <a:xfrm>
              <a:off x="1389321" y="2348376"/>
              <a:ext cx="216367" cy="1583743"/>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5" name="平行四辺形 34"/>
            <p:cNvSpPr/>
            <p:nvPr/>
          </p:nvSpPr>
          <p:spPr>
            <a:xfrm rot="10800000" flipH="1">
              <a:off x="2355760" y="2348376"/>
              <a:ext cx="216367" cy="1583743"/>
            </a:xfrm>
            <a:prstGeom prst="parallelogram">
              <a:avLst>
                <a:gd name="adj" fmla="val 21330"/>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6" name="平行四辺形 35"/>
            <p:cNvSpPr/>
            <p:nvPr/>
          </p:nvSpPr>
          <p:spPr>
            <a:xfrm>
              <a:off x="1515535" y="3932119"/>
              <a:ext cx="432734" cy="1369089"/>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7" name="平行四辺形 36"/>
            <p:cNvSpPr/>
            <p:nvPr/>
          </p:nvSpPr>
          <p:spPr>
            <a:xfrm flipH="1">
              <a:off x="2004164" y="3932119"/>
              <a:ext cx="430930" cy="1369089"/>
            </a:xfrm>
            <a:prstGeom prst="parallelogram">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pic>
        <p:nvPicPr>
          <p:cNvPr id="1922051" name="Picture 3"/>
          <p:cNvPicPr>
            <a:picLocks noChangeAspect="1" noChangeArrowheads="1"/>
          </p:cNvPicPr>
          <p:nvPr/>
        </p:nvPicPr>
        <p:blipFill>
          <a:blip r:embed="rId7" cstate="print">
            <a:lum bright="15000" contrast="30000"/>
          </a:blip>
          <a:srcRect/>
          <a:stretch>
            <a:fillRect/>
          </a:stretch>
        </p:blipFill>
        <p:spPr bwMode="auto">
          <a:xfrm>
            <a:off x="489660" y="3831068"/>
            <a:ext cx="1102973" cy="733979"/>
          </a:xfrm>
          <a:prstGeom prst="roundRect">
            <a:avLst>
              <a:gd name="adj" fmla="val 39957"/>
            </a:avLst>
          </a:prstGeom>
          <a:noFill/>
          <a:ln w="9525">
            <a:noFill/>
            <a:miter lim="800000"/>
            <a:headEnd/>
            <a:tailEnd/>
          </a:ln>
          <a:effectLst>
            <a:softEdge rad="31750"/>
          </a:effectLst>
        </p:spPr>
      </p:pic>
      <p:pic>
        <p:nvPicPr>
          <p:cNvPr id="1922050" name="Picture 2"/>
          <p:cNvPicPr>
            <a:picLocks noChangeAspect="1" noChangeArrowheads="1"/>
          </p:cNvPicPr>
          <p:nvPr/>
        </p:nvPicPr>
        <p:blipFill>
          <a:blip r:embed="rId8" cstate="print">
            <a:lum bright="10000" contrast="20000"/>
          </a:blip>
          <a:srcRect t="5039" b="5039"/>
          <a:stretch>
            <a:fillRect/>
          </a:stretch>
        </p:blipFill>
        <p:spPr bwMode="auto">
          <a:xfrm>
            <a:off x="1360668" y="4782076"/>
            <a:ext cx="1038092" cy="933482"/>
          </a:xfrm>
          <a:prstGeom prst="roundRect">
            <a:avLst>
              <a:gd name="adj" fmla="val 38785"/>
            </a:avLst>
          </a:prstGeom>
          <a:noFill/>
          <a:ln w="9525">
            <a:noFill/>
            <a:miter lim="800000"/>
            <a:headEnd/>
            <a:tailEnd/>
          </a:ln>
          <a:effectLst>
            <a:softEdge rad="31750"/>
          </a:effectLst>
        </p:spPr>
      </p:pic>
      <p:sp>
        <p:nvSpPr>
          <p:cNvPr id="47" name="テキスト ボックス 46"/>
          <p:cNvSpPr txBox="1"/>
          <p:nvPr/>
        </p:nvSpPr>
        <p:spPr>
          <a:xfrm>
            <a:off x="1888772" y="2190487"/>
            <a:ext cx="1800200" cy="461665"/>
          </a:xfrm>
          <a:prstGeom prst="rect">
            <a:avLst/>
          </a:prstGeom>
          <a:noFill/>
        </p:spPr>
        <p:txBody>
          <a:bodyPr wrap="square" rtlCol="0">
            <a:spAutoFit/>
          </a:bodyPr>
          <a:lstStyle/>
          <a:p>
            <a:pPr algn="ctr"/>
            <a:r>
              <a:rPr kumimoji="1" lang="ja-JP" altLang="en-US" sz="2400" dirty="0" smtClean="0">
                <a:solidFill>
                  <a:schemeClr val="tx2"/>
                </a:solidFill>
              </a:rPr>
              <a:t>生体情報</a:t>
            </a:r>
            <a:endParaRPr kumimoji="1" lang="ja-JP" altLang="en-US" sz="2400" dirty="0">
              <a:solidFill>
                <a:schemeClr val="tx2"/>
              </a:solidFill>
            </a:endParaRPr>
          </a:p>
        </p:txBody>
      </p:sp>
      <p:pic>
        <p:nvPicPr>
          <p:cNvPr id="1922055" name="Picture 7"/>
          <p:cNvPicPr>
            <a:picLocks noChangeAspect="1" noChangeArrowheads="1"/>
          </p:cNvPicPr>
          <p:nvPr/>
        </p:nvPicPr>
        <p:blipFill>
          <a:blip r:embed="rId9" cstate="print"/>
          <a:srcRect r="23176"/>
          <a:stretch>
            <a:fillRect/>
          </a:stretch>
        </p:blipFill>
        <p:spPr bwMode="auto">
          <a:xfrm>
            <a:off x="3273866" y="4738534"/>
            <a:ext cx="790412" cy="1155038"/>
          </a:xfrm>
          <a:prstGeom prst="roundRect">
            <a:avLst>
              <a:gd name="adj" fmla="val 26015"/>
            </a:avLst>
          </a:prstGeom>
          <a:noFill/>
          <a:ln w="9525">
            <a:noFill/>
            <a:miter lim="800000"/>
            <a:headEnd/>
            <a:tailEnd/>
          </a:ln>
          <a:effectLst>
            <a:softEdge rad="31750"/>
          </a:effectLst>
        </p:spPr>
      </p:pic>
      <p:sp>
        <p:nvSpPr>
          <p:cNvPr id="50" name="テキスト ボックス 49"/>
          <p:cNvSpPr txBox="1"/>
          <p:nvPr/>
        </p:nvSpPr>
        <p:spPr>
          <a:xfrm>
            <a:off x="1089328" y="3388930"/>
            <a:ext cx="1080120" cy="400110"/>
          </a:xfrm>
          <a:prstGeom prst="rect">
            <a:avLst/>
          </a:prstGeom>
          <a:noFill/>
        </p:spPr>
        <p:txBody>
          <a:bodyPr wrap="square" rtlCol="0">
            <a:spAutoFit/>
          </a:bodyPr>
          <a:lstStyle/>
          <a:p>
            <a:pPr algn="ctr"/>
            <a:r>
              <a:rPr kumimoji="1" lang="ja-JP" altLang="en-US" sz="2000" dirty="0" smtClean="0">
                <a:solidFill>
                  <a:schemeClr val="tx2"/>
                </a:solidFill>
              </a:rPr>
              <a:t>顔</a:t>
            </a:r>
            <a:endParaRPr kumimoji="1" lang="ja-JP" altLang="en-US" sz="2000" dirty="0">
              <a:solidFill>
                <a:schemeClr val="tx2"/>
              </a:solidFill>
            </a:endParaRPr>
          </a:p>
        </p:txBody>
      </p:sp>
      <p:sp>
        <p:nvSpPr>
          <p:cNvPr id="51" name="テキスト ボックス 50"/>
          <p:cNvSpPr txBox="1"/>
          <p:nvPr/>
        </p:nvSpPr>
        <p:spPr>
          <a:xfrm>
            <a:off x="293548" y="4451012"/>
            <a:ext cx="1584176" cy="400110"/>
          </a:xfrm>
          <a:prstGeom prst="rect">
            <a:avLst/>
          </a:prstGeom>
          <a:noFill/>
        </p:spPr>
        <p:txBody>
          <a:bodyPr wrap="square" rtlCol="0">
            <a:spAutoFit/>
          </a:bodyPr>
          <a:lstStyle/>
          <a:p>
            <a:pPr algn="ctr"/>
            <a:r>
              <a:rPr lang="ja-JP" altLang="en-US" sz="2000" dirty="0" smtClean="0">
                <a:solidFill>
                  <a:schemeClr val="tx2"/>
                </a:solidFill>
              </a:rPr>
              <a:t>指紋</a:t>
            </a:r>
            <a:endParaRPr kumimoji="1" lang="ja-JP" altLang="en-US" sz="2000" dirty="0">
              <a:solidFill>
                <a:schemeClr val="tx2"/>
              </a:solidFill>
            </a:endParaRPr>
          </a:p>
        </p:txBody>
      </p:sp>
      <p:sp>
        <p:nvSpPr>
          <p:cNvPr id="52" name="テキスト ボックス 51"/>
          <p:cNvSpPr txBox="1"/>
          <p:nvPr/>
        </p:nvSpPr>
        <p:spPr>
          <a:xfrm>
            <a:off x="1174624" y="5631182"/>
            <a:ext cx="1584176" cy="400110"/>
          </a:xfrm>
          <a:prstGeom prst="rect">
            <a:avLst/>
          </a:prstGeom>
          <a:noFill/>
        </p:spPr>
        <p:txBody>
          <a:bodyPr wrap="square" rtlCol="0">
            <a:spAutoFit/>
          </a:bodyPr>
          <a:lstStyle/>
          <a:p>
            <a:pPr algn="ctr"/>
            <a:r>
              <a:rPr kumimoji="1" lang="ja-JP" altLang="en-US" sz="2000" dirty="0" smtClean="0">
                <a:solidFill>
                  <a:schemeClr val="tx2"/>
                </a:solidFill>
              </a:rPr>
              <a:t>筆跡</a:t>
            </a:r>
            <a:endParaRPr kumimoji="1" lang="ja-JP" altLang="en-US" sz="2000" dirty="0">
              <a:solidFill>
                <a:schemeClr val="tx2"/>
              </a:solidFill>
            </a:endParaRPr>
          </a:p>
        </p:txBody>
      </p:sp>
      <p:sp>
        <p:nvSpPr>
          <p:cNvPr id="53" name="テキスト ボックス 52"/>
          <p:cNvSpPr txBox="1"/>
          <p:nvPr/>
        </p:nvSpPr>
        <p:spPr>
          <a:xfrm>
            <a:off x="3230136" y="3327012"/>
            <a:ext cx="1152128" cy="400110"/>
          </a:xfrm>
          <a:prstGeom prst="rect">
            <a:avLst/>
          </a:prstGeom>
          <a:noFill/>
        </p:spPr>
        <p:txBody>
          <a:bodyPr wrap="square" rtlCol="0">
            <a:spAutoFit/>
          </a:bodyPr>
          <a:lstStyle/>
          <a:p>
            <a:pPr algn="ctr"/>
            <a:r>
              <a:rPr lang="ja-JP" altLang="en-US" sz="2000" dirty="0" smtClean="0">
                <a:solidFill>
                  <a:schemeClr val="tx2"/>
                </a:solidFill>
              </a:rPr>
              <a:t>耳介</a:t>
            </a:r>
            <a:endParaRPr kumimoji="1" lang="ja-JP" altLang="en-US" sz="2000" dirty="0">
              <a:solidFill>
                <a:schemeClr val="tx2"/>
              </a:solidFill>
            </a:endParaRPr>
          </a:p>
        </p:txBody>
      </p:sp>
      <p:sp>
        <p:nvSpPr>
          <p:cNvPr id="54" name="テキスト ボックス 53"/>
          <p:cNvSpPr txBox="1"/>
          <p:nvPr/>
        </p:nvSpPr>
        <p:spPr>
          <a:xfrm>
            <a:off x="3324024" y="5850592"/>
            <a:ext cx="792088" cy="400110"/>
          </a:xfrm>
          <a:prstGeom prst="rect">
            <a:avLst/>
          </a:prstGeom>
          <a:noFill/>
        </p:spPr>
        <p:txBody>
          <a:bodyPr wrap="square" rtlCol="0">
            <a:spAutoFit/>
          </a:bodyPr>
          <a:lstStyle/>
          <a:p>
            <a:r>
              <a:rPr kumimoji="1" lang="en-US" altLang="ja-JP" sz="2000" dirty="0" smtClean="0">
                <a:solidFill>
                  <a:schemeClr val="tx2"/>
                </a:solidFill>
              </a:rPr>
              <a:t>DNA</a:t>
            </a:r>
            <a:endParaRPr kumimoji="1" lang="ja-JP" altLang="en-US" sz="2000" dirty="0">
              <a:solidFill>
                <a:schemeClr val="tx2"/>
              </a:solidFill>
            </a:endParaRPr>
          </a:p>
        </p:txBody>
      </p:sp>
      <p:pic>
        <p:nvPicPr>
          <p:cNvPr id="1922069" name="Picture 21"/>
          <p:cNvPicPr>
            <a:picLocks noChangeAspect="1" noChangeArrowheads="1"/>
          </p:cNvPicPr>
          <p:nvPr/>
        </p:nvPicPr>
        <p:blipFill>
          <a:blip r:embed="rId10" cstate="print">
            <a:lum bright="20000" contrast="30000"/>
          </a:blip>
          <a:srcRect t="6956"/>
          <a:stretch>
            <a:fillRect/>
          </a:stretch>
        </p:blipFill>
        <p:spPr bwMode="auto">
          <a:xfrm>
            <a:off x="3419872" y="2571975"/>
            <a:ext cx="720080" cy="833651"/>
          </a:xfrm>
          <a:prstGeom prst="roundRect">
            <a:avLst>
              <a:gd name="adj" fmla="val 29201"/>
            </a:avLst>
          </a:prstGeom>
          <a:noFill/>
          <a:ln w="9525">
            <a:noFill/>
            <a:miter lim="800000"/>
            <a:headEnd/>
            <a:tailEnd/>
          </a:ln>
          <a:effectLst>
            <a:softEdge rad="31750"/>
          </a:effectLst>
        </p:spPr>
      </p:pic>
      <p:pic>
        <p:nvPicPr>
          <p:cNvPr id="26627" name="Picture 3"/>
          <p:cNvPicPr>
            <a:picLocks noChangeAspect="1" noChangeArrowheads="1"/>
          </p:cNvPicPr>
          <p:nvPr/>
        </p:nvPicPr>
        <p:blipFill>
          <a:blip r:embed="rId11" cstate="print">
            <a:lum bright="5000"/>
          </a:blip>
          <a:srcRect b="5213"/>
          <a:stretch>
            <a:fillRect/>
          </a:stretch>
        </p:blipFill>
        <p:spPr bwMode="auto">
          <a:xfrm>
            <a:off x="4211960" y="3501008"/>
            <a:ext cx="792088" cy="1555226"/>
          </a:xfrm>
          <a:prstGeom prst="roundRect">
            <a:avLst/>
          </a:prstGeom>
          <a:noFill/>
          <a:ln w="9525">
            <a:noFill/>
            <a:miter lim="800000"/>
            <a:headEnd/>
            <a:tailEnd/>
          </a:ln>
        </p:spPr>
      </p:pic>
      <p:sp>
        <p:nvSpPr>
          <p:cNvPr id="26" name="四角形吹き出し 25"/>
          <p:cNvSpPr/>
          <p:nvPr/>
        </p:nvSpPr>
        <p:spPr>
          <a:xfrm>
            <a:off x="5364088" y="1700808"/>
            <a:ext cx="3486528" cy="4777928"/>
          </a:xfrm>
          <a:prstGeom prst="wedgeRectCallout">
            <a:avLst>
              <a:gd name="adj1" fmla="val -62434"/>
              <a:gd name="adj2" fmla="val -9365"/>
            </a:avLst>
          </a:prstGeom>
          <a:solidFill>
            <a:srgbClr val="FFEBFF"/>
          </a:solidFill>
          <a:ln>
            <a:solidFill>
              <a:srgbClr val="FF6699"/>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solidFill>
                <a:srgbClr val="FF0066"/>
              </a:solidFill>
            </a:endParaRPr>
          </a:p>
        </p:txBody>
      </p:sp>
      <p:sp>
        <p:nvSpPr>
          <p:cNvPr id="27" name="テキスト ボックス 26"/>
          <p:cNvSpPr txBox="1"/>
          <p:nvPr/>
        </p:nvSpPr>
        <p:spPr>
          <a:xfrm>
            <a:off x="5622956" y="4210021"/>
            <a:ext cx="3222916" cy="707886"/>
          </a:xfrm>
          <a:prstGeom prst="rect">
            <a:avLst/>
          </a:prstGeom>
          <a:noFill/>
        </p:spPr>
        <p:txBody>
          <a:bodyPr wrap="square" rtlCol="0">
            <a:spAutoFit/>
          </a:bodyPr>
          <a:lstStyle/>
          <a:p>
            <a:pPr>
              <a:buFont typeface="Wingdings" pitchFamily="2" charset="2"/>
              <a:buChar char="Ø"/>
            </a:pPr>
            <a:r>
              <a:rPr lang="en-US" altLang="ja-JP" sz="2000" dirty="0" smtClean="0"/>
              <a:t> </a:t>
            </a:r>
            <a:r>
              <a:rPr lang="ja-JP" altLang="en-US" sz="2000" dirty="0" smtClean="0"/>
              <a:t>遠方（低解像度映像）</a:t>
            </a:r>
            <a:endParaRPr lang="en-US" altLang="ja-JP" sz="2000" dirty="0" smtClean="0"/>
          </a:p>
          <a:p>
            <a:r>
              <a:rPr lang="ja-JP" altLang="en-US" sz="2000" dirty="0" smtClean="0"/>
              <a:t>　  からでも認証可</a:t>
            </a:r>
            <a:endParaRPr kumimoji="1" lang="ja-JP" altLang="en-US" sz="2000" dirty="0"/>
          </a:p>
        </p:txBody>
      </p:sp>
      <p:sp>
        <p:nvSpPr>
          <p:cNvPr id="28" name="テキスト ボックス 27"/>
          <p:cNvSpPr txBox="1"/>
          <p:nvPr/>
        </p:nvSpPr>
        <p:spPr>
          <a:xfrm>
            <a:off x="5522120" y="3808170"/>
            <a:ext cx="2448272" cy="461665"/>
          </a:xfrm>
          <a:prstGeom prst="rect">
            <a:avLst/>
          </a:prstGeom>
          <a:noFill/>
        </p:spPr>
        <p:txBody>
          <a:bodyPr wrap="square" rtlCol="0">
            <a:spAutoFit/>
          </a:bodyPr>
          <a:lstStyle/>
          <a:p>
            <a:r>
              <a:rPr kumimoji="1" lang="ja-JP" altLang="en-US" sz="2400" dirty="0" smtClean="0">
                <a:solidFill>
                  <a:srgbClr val="FF0066"/>
                </a:solidFill>
              </a:rPr>
              <a:t>長所</a:t>
            </a:r>
            <a:r>
              <a:rPr kumimoji="1" lang="en-US" altLang="ja-JP" sz="2400" dirty="0" smtClean="0">
                <a:solidFill>
                  <a:srgbClr val="FF0066"/>
                </a:solidFill>
              </a:rPr>
              <a:t>:</a:t>
            </a:r>
            <a:endParaRPr kumimoji="1" lang="ja-JP" altLang="en-US" sz="2400" dirty="0">
              <a:solidFill>
                <a:srgbClr val="FF0066"/>
              </a:solidFill>
            </a:endParaRPr>
          </a:p>
        </p:txBody>
      </p:sp>
      <p:sp>
        <p:nvSpPr>
          <p:cNvPr id="29" name="テキスト ボックス 28"/>
          <p:cNvSpPr txBox="1"/>
          <p:nvPr/>
        </p:nvSpPr>
        <p:spPr>
          <a:xfrm>
            <a:off x="5999460" y="4917907"/>
            <a:ext cx="3037036" cy="707886"/>
          </a:xfrm>
          <a:prstGeom prst="rect">
            <a:avLst/>
          </a:prstGeom>
          <a:noFill/>
        </p:spPr>
        <p:txBody>
          <a:bodyPr wrap="square" rtlCol="0">
            <a:spAutoFit/>
          </a:bodyPr>
          <a:lstStyle/>
          <a:p>
            <a:r>
              <a:rPr kumimoji="1" lang="ja-JP" altLang="en-US" sz="2000" dirty="0" smtClean="0">
                <a:solidFill>
                  <a:srgbClr val="FF0066"/>
                </a:solidFill>
              </a:rPr>
              <a:t>街中の防犯カメラ映像</a:t>
            </a:r>
            <a:endParaRPr kumimoji="1" lang="en-US" altLang="ja-JP" sz="2000" dirty="0" smtClean="0">
              <a:solidFill>
                <a:srgbClr val="FF0066"/>
              </a:solidFill>
            </a:endParaRPr>
          </a:p>
          <a:p>
            <a:r>
              <a:rPr lang="ja-JP" altLang="en-US" sz="2000" dirty="0" smtClean="0">
                <a:solidFill>
                  <a:srgbClr val="FF0066"/>
                </a:solidFill>
              </a:rPr>
              <a:t>を利用した犯人特定</a:t>
            </a:r>
            <a:endParaRPr kumimoji="1" lang="ja-JP" altLang="en-US" sz="2000" dirty="0">
              <a:solidFill>
                <a:srgbClr val="FF0066"/>
              </a:solidFill>
            </a:endParaRPr>
          </a:p>
        </p:txBody>
      </p:sp>
      <p:pic>
        <p:nvPicPr>
          <p:cNvPr id="30" name="Picture 9"/>
          <p:cNvPicPr>
            <a:picLocks noChangeAspect="1" noChangeArrowheads="1"/>
          </p:cNvPicPr>
          <p:nvPr/>
        </p:nvPicPr>
        <p:blipFill>
          <a:blip r:embed="rId12" cstate="print"/>
          <a:srcRect l="6299" r="6299"/>
          <a:stretch>
            <a:fillRect/>
          </a:stretch>
        </p:blipFill>
        <p:spPr bwMode="auto">
          <a:xfrm>
            <a:off x="6109568" y="5637987"/>
            <a:ext cx="962715" cy="732491"/>
          </a:xfrm>
          <a:prstGeom prst="rect">
            <a:avLst/>
          </a:prstGeom>
          <a:noFill/>
          <a:ln w="9525">
            <a:noFill/>
            <a:miter lim="800000"/>
            <a:headEnd/>
            <a:tailEnd/>
          </a:ln>
          <a:effectLst>
            <a:softEdge rad="31750"/>
          </a:effectLst>
        </p:spPr>
      </p:pic>
      <p:pic>
        <p:nvPicPr>
          <p:cNvPr id="31" name="Picture 7"/>
          <p:cNvPicPr>
            <a:picLocks noChangeAspect="1" noChangeArrowheads="1"/>
          </p:cNvPicPr>
          <p:nvPr/>
        </p:nvPicPr>
        <p:blipFill>
          <a:blip r:embed="rId13" cstate="print"/>
          <a:srcRect l="4535" t="15058" r="4535" b="18069"/>
          <a:stretch>
            <a:fillRect/>
          </a:stretch>
        </p:blipFill>
        <p:spPr bwMode="auto">
          <a:xfrm>
            <a:off x="7261696" y="5637987"/>
            <a:ext cx="1006744" cy="743341"/>
          </a:xfrm>
          <a:prstGeom prst="rect">
            <a:avLst/>
          </a:prstGeom>
          <a:noFill/>
          <a:ln w="9525">
            <a:noFill/>
            <a:miter lim="800000"/>
            <a:headEnd/>
            <a:tailEnd/>
          </a:ln>
          <a:effectLst>
            <a:softEdge rad="31750"/>
          </a:effectLst>
        </p:spPr>
      </p:pic>
      <p:sp>
        <p:nvSpPr>
          <p:cNvPr id="39" name="テキスト ボックス 38"/>
          <p:cNvSpPr txBox="1"/>
          <p:nvPr/>
        </p:nvSpPr>
        <p:spPr>
          <a:xfrm>
            <a:off x="5719936" y="1700808"/>
            <a:ext cx="2448272" cy="523220"/>
          </a:xfrm>
          <a:prstGeom prst="rect">
            <a:avLst/>
          </a:prstGeom>
          <a:noFill/>
        </p:spPr>
        <p:txBody>
          <a:bodyPr wrap="square" rtlCol="0">
            <a:spAutoFit/>
          </a:bodyPr>
          <a:lstStyle/>
          <a:p>
            <a:pPr algn="ctr"/>
            <a:r>
              <a:rPr kumimoji="1" lang="ja-JP" altLang="en-US" sz="2800" b="1" dirty="0" smtClean="0">
                <a:solidFill>
                  <a:srgbClr val="FF0066"/>
                </a:solidFill>
              </a:rPr>
              <a:t>歩容特徴</a:t>
            </a:r>
            <a:endParaRPr kumimoji="1" lang="ja-JP" altLang="en-US" sz="2800" b="1" dirty="0">
              <a:solidFill>
                <a:srgbClr val="FF0066"/>
              </a:solidFill>
            </a:endParaRPr>
          </a:p>
        </p:txBody>
      </p:sp>
      <p:sp>
        <p:nvSpPr>
          <p:cNvPr id="40" name="テキスト ボックス 39"/>
          <p:cNvSpPr txBox="1"/>
          <p:nvPr/>
        </p:nvSpPr>
        <p:spPr>
          <a:xfrm>
            <a:off x="5235312" y="3234362"/>
            <a:ext cx="1368152" cy="349702"/>
          </a:xfrm>
          <a:prstGeom prst="rect">
            <a:avLst/>
          </a:prstGeom>
          <a:noFill/>
        </p:spPr>
        <p:txBody>
          <a:bodyPr wrap="square" lIns="36000" tIns="36000" rIns="36000" bIns="36000" rtlCol="0">
            <a:spAutoFit/>
          </a:bodyPr>
          <a:lstStyle/>
          <a:p>
            <a:pPr algn="ctr"/>
            <a:r>
              <a:rPr kumimoji="1" lang="ja-JP" altLang="en-US" dirty="0" smtClean="0"/>
              <a:t>シルエット</a:t>
            </a:r>
            <a:endParaRPr kumimoji="1" lang="ja-JP" altLang="en-US" dirty="0"/>
          </a:p>
        </p:txBody>
      </p:sp>
      <p:sp>
        <p:nvSpPr>
          <p:cNvPr id="41" name="テキスト ボックス 40"/>
          <p:cNvSpPr txBox="1"/>
          <p:nvPr/>
        </p:nvSpPr>
        <p:spPr>
          <a:xfrm>
            <a:off x="6976730" y="3181608"/>
            <a:ext cx="1944216" cy="584775"/>
          </a:xfrm>
          <a:prstGeom prst="rect">
            <a:avLst/>
          </a:prstGeom>
          <a:noFill/>
        </p:spPr>
        <p:txBody>
          <a:bodyPr wrap="square" rtlCol="0">
            <a:spAutoFit/>
          </a:bodyPr>
          <a:lstStyle/>
          <a:p>
            <a:r>
              <a:rPr kumimoji="1" lang="en-US" altLang="ja-JP" dirty="0" smtClean="0"/>
              <a:t>Gait Energy Image</a:t>
            </a:r>
          </a:p>
          <a:p>
            <a:r>
              <a:rPr lang="en-US" altLang="ja-JP" sz="1400" dirty="0" smtClean="0"/>
              <a:t>[Han and </a:t>
            </a:r>
            <a:r>
              <a:rPr lang="en-US" altLang="ja-JP" sz="1400" dirty="0" err="1" smtClean="0"/>
              <a:t>Bhanu</a:t>
            </a:r>
            <a:r>
              <a:rPr lang="en-US" altLang="ja-JP" sz="1400" dirty="0" smtClean="0"/>
              <a:t> 2006]</a:t>
            </a:r>
            <a:endParaRPr kumimoji="1" lang="en-US" altLang="ja-JP" sz="1400" dirty="0" smtClean="0"/>
          </a:p>
        </p:txBody>
      </p:sp>
      <p:sp>
        <p:nvSpPr>
          <p:cNvPr id="42" name="下矢印 41"/>
          <p:cNvSpPr/>
          <p:nvPr/>
        </p:nvSpPr>
        <p:spPr>
          <a:xfrm rot="16200000">
            <a:off x="5463378" y="5060041"/>
            <a:ext cx="650168" cy="365900"/>
          </a:xfrm>
          <a:prstGeom prst="downArrow">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下矢印 42"/>
          <p:cNvSpPr/>
          <p:nvPr/>
        </p:nvSpPr>
        <p:spPr>
          <a:xfrm rot="16200000">
            <a:off x="6431508" y="2145556"/>
            <a:ext cx="1046212" cy="1164828"/>
          </a:xfrm>
          <a:prstGeom prst="downArrow">
            <a:avLst>
              <a:gd name="adj1" fmla="val 67637"/>
              <a:gd name="adj2" fmla="val 4874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6431670" y="2458094"/>
            <a:ext cx="1247722" cy="565146"/>
          </a:xfrm>
          <a:prstGeom prst="rect">
            <a:avLst/>
          </a:prstGeom>
          <a:noFill/>
        </p:spPr>
        <p:txBody>
          <a:bodyPr wrap="square" lIns="36000" tIns="36000" rIns="36000" bIns="36000" rtlCol="0">
            <a:spAutoFit/>
          </a:bodyPr>
          <a:lstStyle/>
          <a:p>
            <a:r>
              <a:rPr kumimoji="1" lang="ja-JP" altLang="en-US" sz="1600" dirty="0" smtClean="0"/>
              <a:t>周期毎に</a:t>
            </a:r>
            <a:endParaRPr kumimoji="1" lang="en-US" altLang="ja-JP" sz="1600" dirty="0" smtClean="0"/>
          </a:p>
          <a:p>
            <a:r>
              <a:rPr lang="ja-JP" altLang="en-US" sz="1600" dirty="0" smtClean="0"/>
              <a:t>平均処理</a:t>
            </a:r>
            <a:endParaRPr kumimoji="1" lang="ja-JP" altLang="en-US" sz="1600" dirty="0"/>
          </a:p>
        </p:txBody>
      </p:sp>
      <p:pic>
        <p:nvPicPr>
          <p:cNvPr id="45" name="KawaiWalk.m1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4" cstate="print"/>
          <a:stretch>
            <a:fillRect/>
          </a:stretch>
        </p:blipFill>
        <p:spPr>
          <a:xfrm>
            <a:off x="5527088" y="2276872"/>
            <a:ext cx="731488" cy="975318"/>
          </a:xfrm>
          <a:prstGeom prst="rect">
            <a:avLst/>
          </a:prstGeom>
        </p:spPr>
      </p:pic>
      <p:pic>
        <p:nvPicPr>
          <p:cNvPr id="48" name="Picture 1" descr="C:\GAS_Storage\Default\Probe\GEI\0660005\00000046.png"/>
          <p:cNvPicPr>
            <a:picLocks noChangeAspect="1" noChangeArrowheads="1"/>
          </p:cNvPicPr>
          <p:nvPr/>
        </p:nvPicPr>
        <p:blipFill>
          <a:blip r:embed="rId15" cstate="print"/>
          <a:srcRect/>
          <a:stretch>
            <a:fillRect/>
          </a:stretch>
        </p:blipFill>
        <p:spPr bwMode="auto">
          <a:xfrm>
            <a:off x="7596336" y="2276872"/>
            <a:ext cx="670574" cy="975380"/>
          </a:xfrm>
          <a:prstGeom prst="rect">
            <a:avLst/>
          </a:prstGeom>
          <a:noFill/>
        </p:spPr>
      </p:pic>
      <p:sp>
        <p:nvSpPr>
          <p:cNvPr id="49" name="テキスト ボックス 48"/>
          <p:cNvSpPr txBox="1"/>
          <p:nvPr/>
        </p:nvSpPr>
        <p:spPr>
          <a:xfrm>
            <a:off x="4139952" y="4958752"/>
            <a:ext cx="864096" cy="492443"/>
          </a:xfrm>
          <a:prstGeom prst="rect">
            <a:avLst/>
          </a:prstGeom>
          <a:noFill/>
        </p:spPr>
        <p:txBody>
          <a:bodyPr wrap="square" rtlCol="0">
            <a:spAutoFit/>
          </a:bodyPr>
          <a:lstStyle/>
          <a:p>
            <a:pPr algn="ctr"/>
            <a:r>
              <a:rPr kumimoji="1" lang="ja-JP" altLang="en-US" sz="2600" b="1" dirty="0" smtClean="0">
                <a:solidFill>
                  <a:srgbClr val="FF0066"/>
                </a:solidFill>
              </a:rPr>
              <a:t>歩容</a:t>
            </a:r>
            <a:endParaRPr kumimoji="1" lang="ja-JP" altLang="en-US" sz="2600" b="1" dirty="0">
              <a:solidFill>
                <a:srgbClr val="FF0066"/>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33"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5"/>
                                        </p:tgtEl>
                                      </p:cBhvr>
                                    </p:cmd>
                                  </p:childTnLst>
                                </p:cTn>
                              </p:par>
                            </p:childTnLst>
                          </p:cTn>
                        </p:par>
                      </p:childTnLst>
                    </p:cTn>
                  </p:par>
                </p:childTnLst>
              </p:cTn>
              <p:nextCondLst>
                <p:cond evt="onClick" delay="0">
                  <p:tgtEl>
                    <p:spTgt spid="45"/>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4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歩容に基づく犯罪捜査の流れ：現状</a:t>
            </a:r>
            <a:endParaRPr kumimoji="1" lang="ja-JP" altLang="en-US" dirty="0"/>
          </a:p>
        </p:txBody>
      </p:sp>
      <p:sp>
        <p:nvSpPr>
          <p:cNvPr id="4" name="スライド番号プレースホルダ 3"/>
          <p:cNvSpPr>
            <a:spLocks noGrp="1"/>
          </p:cNvSpPr>
          <p:nvPr>
            <p:ph type="sldNum" sz="quarter" idx="11"/>
          </p:nvPr>
        </p:nvSpPr>
        <p:spPr/>
        <p:txBody>
          <a:bodyPr/>
          <a:lstStyle/>
          <a:p>
            <a:fld id="{D2D8002D-B5B0-4BAC-B1F6-782DDCCE6D9C}" type="slidenum">
              <a:rPr kumimoji="1" lang="ja-JP" altLang="en-US" smtClean="0"/>
              <a:pPr/>
              <a:t>4</a:t>
            </a:fld>
            <a:endParaRPr kumimoji="1" lang="ja-JP" altLang="en-US"/>
          </a:p>
        </p:txBody>
      </p:sp>
      <p:sp>
        <p:nvSpPr>
          <p:cNvPr id="66" name="下矢印 65"/>
          <p:cNvSpPr/>
          <p:nvPr/>
        </p:nvSpPr>
        <p:spPr>
          <a:xfrm rot="16200000">
            <a:off x="3917074" y="2874120"/>
            <a:ext cx="1224136" cy="1921484"/>
          </a:xfrm>
          <a:prstGeom prst="downArrow">
            <a:avLst>
              <a:gd name="adj1" fmla="val 50000"/>
              <a:gd name="adj2" fmla="val 76455"/>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p:cNvSpPr txBox="1"/>
          <p:nvPr/>
        </p:nvSpPr>
        <p:spPr>
          <a:xfrm>
            <a:off x="3655648" y="3497215"/>
            <a:ext cx="1728192" cy="707886"/>
          </a:xfrm>
          <a:prstGeom prst="rect">
            <a:avLst/>
          </a:prstGeom>
          <a:noFill/>
        </p:spPr>
        <p:txBody>
          <a:bodyPr wrap="square" rtlCol="0">
            <a:spAutoFit/>
          </a:bodyPr>
          <a:lstStyle/>
          <a:p>
            <a:r>
              <a:rPr kumimoji="1" lang="en-US" altLang="ja-JP" sz="2000" dirty="0" smtClean="0"/>
              <a:t>2. </a:t>
            </a:r>
            <a:r>
              <a:rPr kumimoji="1" lang="ja-JP" altLang="en-US" sz="2000" dirty="0" smtClean="0"/>
              <a:t>人物鑑定</a:t>
            </a:r>
            <a:endParaRPr kumimoji="1" lang="en-US" altLang="ja-JP" sz="2000" dirty="0" smtClean="0"/>
          </a:p>
          <a:p>
            <a:r>
              <a:rPr lang="ja-JP" altLang="en-US" sz="2000" dirty="0" smtClean="0"/>
              <a:t>　　を</a:t>
            </a:r>
            <a:r>
              <a:rPr kumimoji="1" lang="ja-JP" altLang="en-US" sz="2000" dirty="0" smtClean="0"/>
              <a:t>依頼</a:t>
            </a:r>
            <a:endParaRPr kumimoji="1" lang="ja-JP" altLang="en-US" sz="2000" dirty="0"/>
          </a:p>
        </p:txBody>
      </p:sp>
      <p:sp>
        <p:nvSpPr>
          <p:cNvPr id="68" name="下矢印 67"/>
          <p:cNvSpPr/>
          <p:nvPr/>
        </p:nvSpPr>
        <p:spPr>
          <a:xfrm rot="5400000">
            <a:off x="3755016" y="3936100"/>
            <a:ext cx="1224136" cy="1934500"/>
          </a:xfrm>
          <a:prstGeom prst="downArrow">
            <a:avLst>
              <a:gd name="adj1" fmla="val 50000"/>
              <a:gd name="adj2" fmla="val 76455"/>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p:cNvSpPr txBox="1"/>
          <p:nvPr/>
        </p:nvSpPr>
        <p:spPr>
          <a:xfrm>
            <a:off x="3592354" y="4701382"/>
            <a:ext cx="2275790" cy="400110"/>
          </a:xfrm>
          <a:prstGeom prst="rect">
            <a:avLst/>
          </a:prstGeom>
          <a:noFill/>
        </p:spPr>
        <p:txBody>
          <a:bodyPr wrap="square" rtlCol="0">
            <a:spAutoFit/>
          </a:bodyPr>
          <a:lstStyle/>
          <a:p>
            <a:r>
              <a:rPr lang="en-US" altLang="ja-JP" sz="2000" dirty="0" smtClean="0"/>
              <a:t>4</a:t>
            </a:r>
            <a:r>
              <a:rPr kumimoji="1" lang="en-US" altLang="ja-JP" sz="2000" dirty="0" smtClean="0"/>
              <a:t>. </a:t>
            </a:r>
            <a:r>
              <a:rPr kumimoji="1" lang="ja-JP" altLang="en-US" sz="2000" dirty="0" smtClean="0"/>
              <a:t>結果を報告</a:t>
            </a:r>
            <a:endParaRPr kumimoji="1" lang="ja-JP" altLang="en-US" sz="2000" dirty="0"/>
          </a:p>
        </p:txBody>
      </p:sp>
      <p:sp>
        <p:nvSpPr>
          <p:cNvPr id="70" name="角丸四角形 69"/>
          <p:cNvSpPr/>
          <p:nvPr/>
        </p:nvSpPr>
        <p:spPr>
          <a:xfrm>
            <a:off x="5652120" y="3225676"/>
            <a:ext cx="2808312" cy="1872208"/>
          </a:xfrm>
          <a:prstGeom prst="roundRect">
            <a:avLst>
              <a:gd name="adj" fmla="val 11323"/>
            </a:avLst>
          </a:prstGeom>
          <a:solidFill>
            <a:srgbClr val="FF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p:cNvSpPr txBox="1"/>
          <p:nvPr/>
        </p:nvSpPr>
        <p:spPr>
          <a:xfrm>
            <a:off x="5497056" y="3283307"/>
            <a:ext cx="3168352" cy="461665"/>
          </a:xfrm>
          <a:prstGeom prst="rect">
            <a:avLst/>
          </a:prstGeom>
          <a:noFill/>
        </p:spPr>
        <p:txBody>
          <a:bodyPr wrap="square" rtlCol="0">
            <a:spAutoFit/>
          </a:bodyPr>
          <a:lstStyle/>
          <a:p>
            <a:pPr algn="ctr"/>
            <a:r>
              <a:rPr kumimoji="1" lang="ja-JP" altLang="en-US" sz="2400" b="1" dirty="0" smtClean="0">
                <a:solidFill>
                  <a:srgbClr val="FF0066"/>
                </a:solidFill>
              </a:rPr>
              <a:t>歩容認証の専門家</a:t>
            </a:r>
            <a:endParaRPr kumimoji="1" lang="ja-JP" altLang="en-US" sz="2400" b="1" dirty="0">
              <a:solidFill>
                <a:srgbClr val="FF0066"/>
              </a:solidFill>
            </a:endParaRPr>
          </a:p>
        </p:txBody>
      </p:sp>
      <p:sp>
        <p:nvSpPr>
          <p:cNvPr id="72" name="線吹き出し 1 (枠付き) 71"/>
          <p:cNvSpPr/>
          <p:nvPr/>
        </p:nvSpPr>
        <p:spPr>
          <a:xfrm>
            <a:off x="3995936" y="908720"/>
            <a:ext cx="4680520" cy="2100932"/>
          </a:xfrm>
          <a:prstGeom prst="borderCallout1">
            <a:avLst>
              <a:gd name="adj1" fmla="val 76700"/>
              <a:gd name="adj2" fmla="val -341"/>
              <a:gd name="adj3" fmla="val 97255"/>
              <a:gd name="adj4" fmla="val -32082"/>
            </a:avLst>
          </a:prstGeom>
          <a:solidFill>
            <a:schemeClr val="bg1"/>
          </a:solidFill>
          <a:ln w="19050">
            <a:solidFill>
              <a:schemeClr val="tx2">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46" name="テキスト ボックス 45"/>
          <p:cNvSpPr txBox="1"/>
          <p:nvPr/>
        </p:nvSpPr>
        <p:spPr>
          <a:xfrm>
            <a:off x="3897078" y="1049208"/>
            <a:ext cx="1944778" cy="646331"/>
          </a:xfrm>
          <a:prstGeom prst="rect">
            <a:avLst/>
          </a:prstGeom>
          <a:noFill/>
        </p:spPr>
        <p:txBody>
          <a:bodyPr wrap="square" rtlCol="0">
            <a:spAutoFit/>
          </a:bodyPr>
          <a:lstStyle/>
          <a:p>
            <a:pPr algn="ctr"/>
            <a:r>
              <a:rPr kumimoji="1" lang="ja-JP" altLang="en-US" dirty="0" smtClean="0"/>
              <a:t>犯行現場</a:t>
            </a:r>
            <a:endParaRPr kumimoji="1" lang="en-US" altLang="ja-JP" dirty="0" smtClean="0"/>
          </a:p>
          <a:p>
            <a:pPr algn="ctr"/>
            <a:r>
              <a:rPr lang="ja-JP" altLang="en-US" dirty="0" smtClean="0"/>
              <a:t>の防犯カメラ</a:t>
            </a:r>
            <a:endParaRPr kumimoji="1" lang="ja-JP" altLang="en-US" dirty="0"/>
          </a:p>
        </p:txBody>
      </p:sp>
      <p:pic>
        <p:nvPicPr>
          <p:cNvPr id="73" name="Picture 2" descr="C:\GVS_Storage\Gallery\Org\0170072\00000012.png"/>
          <p:cNvPicPr>
            <a:picLocks noChangeAspect="1" noChangeArrowheads="1"/>
          </p:cNvPicPr>
          <p:nvPr/>
        </p:nvPicPr>
        <p:blipFill>
          <a:blip r:embed="rId4" cstate="print">
            <a:lum bright="35000" contrast="50000"/>
          </a:blip>
          <a:srcRect l="17717" t="19685" r="23622" b="35433"/>
          <a:stretch>
            <a:fillRect/>
          </a:stretch>
        </p:blipFill>
        <p:spPr bwMode="auto">
          <a:xfrm>
            <a:off x="5652120" y="956581"/>
            <a:ext cx="1444688" cy="828935"/>
          </a:xfrm>
          <a:prstGeom prst="rect">
            <a:avLst/>
          </a:prstGeom>
          <a:noFill/>
        </p:spPr>
      </p:pic>
      <p:sp>
        <p:nvSpPr>
          <p:cNvPr id="74" name="正方形/長方形 73"/>
          <p:cNvSpPr/>
          <p:nvPr/>
        </p:nvSpPr>
        <p:spPr>
          <a:xfrm>
            <a:off x="6267425" y="1277803"/>
            <a:ext cx="182116" cy="300168"/>
          </a:xfrm>
          <a:prstGeom prst="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5" name="直線コネクタ 74"/>
          <p:cNvCxnSpPr>
            <a:stCxn id="74" idx="0"/>
          </p:cNvCxnSpPr>
          <p:nvPr/>
        </p:nvCxnSpPr>
        <p:spPr>
          <a:xfrm flipV="1">
            <a:off x="6358483" y="1027871"/>
            <a:ext cx="949821" cy="249932"/>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a:stCxn id="74" idx="2"/>
          </p:cNvCxnSpPr>
          <p:nvPr/>
        </p:nvCxnSpPr>
        <p:spPr>
          <a:xfrm>
            <a:off x="6358483" y="1577971"/>
            <a:ext cx="949821" cy="169980"/>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77" name="Picture 3" descr="C:\GVS_Storage\Gallery\ROI_Trim\0170072\00000012.Jpg"/>
          <p:cNvPicPr>
            <a:picLocks noChangeAspect="1" noChangeArrowheads="1"/>
          </p:cNvPicPr>
          <p:nvPr/>
        </p:nvPicPr>
        <p:blipFill>
          <a:blip r:embed="rId5" cstate="print">
            <a:lum bright="35000" contrast="50000"/>
          </a:blip>
          <a:srcRect l="22768" t="12062" r="13661" b="12062"/>
          <a:stretch>
            <a:fillRect/>
          </a:stretch>
        </p:blipFill>
        <p:spPr bwMode="auto">
          <a:xfrm>
            <a:off x="7308304" y="1015171"/>
            <a:ext cx="576064" cy="778691"/>
          </a:xfrm>
          <a:prstGeom prst="rect">
            <a:avLst/>
          </a:prstGeom>
          <a:noFill/>
          <a:ln w="38100">
            <a:solidFill>
              <a:srgbClr val="00B050"/>
            </a:solidFill>
          </a:ln>
        </p:spPr>
      </p:pic>
      <p:sp>
        <p:nvSpPr>
          <p:cNvPr id="78" name="テキスト ボックス 77"/>
          <p:cNvSpPr txBox="1"/>
          <p:nvPr/>
        </p:nvSpPr>
        <p:spPr>
          <a:xfrm>
            <a:off x="7767246" y="1218380"/>
            <a:ext cx="936104" cy="369332"/>
          </a:xfrm>
          <a:prstGeom prst="rect">
            <a:avLst/>
          </a:prstGeom>
          <a:noFill/>
        </p:spPr>
        <p:txBody>
          <a:bodyPr wrap="square" rtlCol="0">
            <a:spAutoFit/>
          </a:bodyPr>
          <a:lstStyle/>
          <a:p>
            <a:pPr algn="ctr"/>
            <a:r>
              <a:rPr kumimoji="1" lang="ja-JP" altLang="en-US" b="1" dirty="0" smtClean="0">
                <a:solidFill>
                  <a:srgbClr val="00B050"/>
                </a:solidFill>
              </a:rPr>
              <a:t>犯人</a:t>
            </a:r>
            <a:endParaRPr kumimoji="1" lang="ja-JP" altLang="en-US" b="1" dirty="0">
              <a:solidFill>
                <a:srgbClr val="00B050"/>
              </a:solidFill>
            </a:endParaRPr>
          </a:p>
        </p:txBody>
      </p:sp>
      <p:pic>
        <p:nvPicPr>
          <p:cNvPr id="81" name="Picture 5" descr="C:\GVS_Storage\Probe\ROI_Trim\0170071\00000021.Jpg"/>
          <p:cNvPicPr>
            <a:picLocks noChangeAspect="1" noChangeArrowheads="1"/>
          </p:cNvPicPr>
          <p:nvPr/>
        </p:nvPicPr>
        <p:blipFill>
          <a:blip r:embed="rId6" cstate="print">
            <a:lum bright="20000" contrast="30000"/>
          </a:blip>
          <a:srcRect l="11453" t="10215" r="17180" b="27240"/>
          <a:stretch>
            <a:fillRect/>
          </a:stretch>
        </p:blipFill>
        <p:spPr bwMode="auto">
          <a:xfrm>
            <a:off x="7308304" y="2145556"/>
            <a:ext cx="537403" cy="792088"/>
          </a:xfrm>
          <a:prstGeom prst="rect">
            <a:avLst/>
          </a:prstGeom>
          <a:noFill/>
          <a:ln w="38100">
            <a:solidFill>
              <a:srgbClr val="FFC000"/>
            </a:solidFill>
          </a:ln>
        </p:spPr>
      </p:pic>
      <p:pic>
        <p:nvPicPr>
          <p:cNvPr id="82" name="Picture 4" descr="C:\GVS_Storage\Probe\Org\0170071\00000021.png"/>
          <p:cNvPicPr>
            <a:picLocks noChangeAspect="1" noChangeArrowheads="1"/>
          </p:cNvPicPr>
          <p:nvPr/>
        </p:nvPicPr>
        <p:blipFill>
          <a:blip r:embed="rId7" cstate="print">
            <a:lum bright="20000" contrast="30000"/>
          </a:blip>
          <a:srcRect l="17717" t="15748" r="23622" b="39370"/>
          <a:stretch>
            <a:fillRect/>
          </a:stretch>
        </p:blipFill>
        <p:spPr bwMode="auto">
          <a:xfrm>
            <a:off x="5652120" y="2025923"/>
            <a:ext cx="1452980" cy="833735"/>
          </a:xfrm>
          <a:prstGeom prst="rect">
            <a:avLst/>
          </a:prstGeom>
          <a:noFill/>
        </p:spPr>
      </p:pic>
      <p:sp>
        <p:nvSpPr>
          <p:cNvPr id="83" name="正方形/長方形 82"/>
          <p:cNvSpPr/>
          <p:nvPr/>
        </p:nvSpPr>
        <p:spPr>
          <a:xfrm>
            <a:off x="6228184" y="2339355"/>
            <a:ext cx="216024" cy="288032"/>
          </a:xfrm>
          <a:prstGeom prst="rect">
            <a:avLst/>
          </a:pr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4" name="直線コネクタ 83"/>
          <p:cNvCxnSpPr/>
          <p:nvPr/>
        </p:nvCxnSpPr>
        <p:spPr>
          <a:xfrm flipV="1">
            <a:off x="6516216" y="2145556"/>
            <a:ext cx="792088" cy="168400"/>
          </a:xfrm>
          <a:prstGeom prst="line">
            <a:avLst/>
          </a:prstGeom>
          <a:ln w="190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6443646" y="2577604"/>
            <a:ext cx="864096" cy="360040"/>
          </a:xfrm>
          <a:prstGeom prst="line">
            <a:avLst/>
          </a:prstGeom>
          <a:ln w="19050">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86" name="テキスト ボックス 85"/>
          <p:cNvSpPr txBox="1"/>
          <p:nvPr/>
        </p:nvSpPr>
        <p:spPr>
          <a:xfrm>
            <a:off x="7830343" y="2321239"/>
            <a:ext cx="1003576" cy="369332"/>
          </a:xfrm>
          <a:prstGeom prst="rect">
            <a:avLst/>
          </a:prstGeom>
          <a:noFill/>
        </p:spPr>
        <p:txBody>
          <a:bodyPr wrap="square" rtlCol="0">
            <a:spAutoFit/>
          </a:bodyPr>
          <a:lstStyle/>
          <a:p>
            <a:r>
              <a:rPr kumimoji="1" lang="ja-JP" altLang="en-US" b="1" dirty="0" smtClean="0">
                <a:solidFill>
                  <a:srgbClr val="FFC000"/>
                </a:solidFill>
              </a:rPr>
              <a:t>容疑者</a:t>
            </a:r>
            <a:endParaRPr kumimoji="1" lang="ja-JP" altLang="en-US" b="1" dirty="0">
              <a:solidFill>
                <a:srgbClr val="FFC000"/>
              </a:solidFill>
            </a:endParaRPr>
          </a:p>
        </p:txBody>
      </p:sp>
      <p:sp>
        <p:nvSpPr>
          <p:cNvPr id="87" name="テキスト ボックス 86"/>
          <p:cNvSpPr txBox="1"/>
          <p:nvPr/>
        </p:nvSpPr>
        <p:spPr>
          <a:xfrm>
            <a:off x="3851920" y="2116817"/>
            <a:ext cx="1985896" cy="646331"/>
          </a:xfrm>
          <a:prstGeom prst="rect">
            <a:avLst/>
          </a:prstGeom>
          <a:noFill/>
        </p:spPr>
        <p:txBody>
          <a:bodyPr wrap="square" rtlCol="0">
            <a:spAutoFit/>
          </a:bodyPr>
          <a:lstStyle/>
          <a:p>
            <a:pPr algn="ctr"/>
            <a:r>
              <a:rPr kumimoji="1" lang="ja-JP" altLang="en-US" dirty="0" smtClean="0"/>
              <a:t>他の防犯カメラ</a:t>
            </a:r>
            <a:endParaRPr kumimoji="1" lang="en-US" altLang="ja-JP" dirty="0" smtClean="0"/>
          </a:p>
          <a:p>
            <a:pPr algn="ctr"/>
            <a:r>
              <a:rPr kumimoji="1" lang="ja-JP" altLang="en-US" dirty="0" smtClean="0"/>
              <a:t>や秘匿撮影</a:t>
            </a:r>
            <a:endParaRPr kumimoji="1" lang="ja-JP" altLang="en-US" dirty="0"/>
          </a:p>
        </p:txBody>
      </p:sp>
      <p:cxnSp>
        <p:nvCxnSpPr>
          <p:cNvPr id="93" name="直線コネクタ 92"/>
          <p:cNvCxnSpPr/>
          <p:nvPr/>
        </p:nvCxnSpPr>
        <p:spPr>
          <a:xfrm>
            <a:off x="4211960" y="1929532"/>
            <a:ext cx="4248472" cy="1"/>
          </a:xfrm>
          <a:prstGeom prst="line">
            <a:avLst/>
          </a:prstGeom>
          <a:ln>
            <a:solidFill>
              <a:schemeClr val="tx2">
                <a:lumMod val="40000"/>
                <a:lumOff val="60000"/>
              </a:schemeClr>
            </a:solidFill>
            <a:prstDash val="dashDot"/>
          </a:ln>
          <a:effectLst/>
        </p:spPr>
        <p:style>
          <a:lnRef idx="1">
            <a:schemeClr val="accent1"/>
          </a:lnRef>
          <a:fillRef idx="0">
            <a:schemeClr val="accent1"/>
          </a:fillRef>
          <a:effectRef idx="0">
            <a:schemeClr val="accent1"/>
          </a:effectRef>
          <a:fontRef idx="minor">
            <a:schemeClr val="tx1"/>
          </a:fontRef>
        </p:style>
      </p:cxnSp>
      <p:sp>
        <p:nvSpPr>
          <p:cNvPr id="113" name="テキスト ボックス 112"/>
          <p:cNvSpPr txBox="1"/>
          <p:nvPr/>
        </p:nvSpPr>
        <p:spPr>
          <a:xfrm>
            <a:off x="5364088" y="5607460"/>
            <a:ext cx="3528392" cy="646331"/>
          </a:xfrm>
          <a:prstGeom prst="rect">
            <a:avLst/>
          </a:prstGeom>
          <a:noFill/>
        </p:spPr>
        <p:txBody>
          <a:bodyPr wrap="square" rtlCol="0">
            <a:spAutoFit/>
          </a:bodyPr>
          <a:lstStyle/>
          <a:p>
            <a:r>
              <a:rPr kumimoji="1" lang="en-US" altLang="ja-JP" b="1" dirty="0" smtClean="0"/>
              <a:t>※</a:t>
            </a:r>
            <a:r>
              <a:rPr kumimoji="1" lang="ja-JP" altLang="en-US" b="1" dirty="0" smtClean="0"/>
              <a:t>八木研の場合 ： </a:t>
            </a:r>
            <a:r>
              <a:rPr lang="ja-JP" altLang="en-US" b="1" dirty="0" smtClean="0"/>
              <a:t>一ヶ月</a:t>
            </a:r>
            <a:r>
              <a:rPr kumimoji="1" lang="ja-JP" altLang="en-US" b="1" dirty="0" smtClean="0"/>
              <a:t>に</a:t>
            </a:r>
            <a:r>
              <a:rPr lang="ja-JP" altLang="en-US" b="1" dirty="0" smtClean="0"/>
              <a:t>一</a:t>
            </a:r>
            <a:r>
              <a:rPr kumimoji="1" lang="ja-JP" altLang="en-US" b="1" dirty="0" smtClean="0"/>
              <a:t>件</a:t>
            </a:r>
            <a:endParaRPr kumimoji="1" lang="en-US" altLang="ja-JP" b="1" dirty="0" smtClean="0"/>
          </a:p>
          <a:p>
            <a:r>
              <a:rPr lang="ja-JP" altLang="en-US" b="1" dirty="0" smtClean="0"/>
              <a:t>　  </a:t>
            </a:r>
            <a:r>
              <a:rPr kumimoji="1" lang="ja-JP" altLang="en-US" b="1" dirty="0" smtClean="0"/>
              <a:t>以上の人物鑑定依頼</a:t>
            </a:r>
            <a:endParaRPr kumimoji="1" lang="ja-JP" altLang="en-US" b="1" dirty="0"/>
          </a:p>
        </p:txBody>
      </p:sp>
      <p:sp>
        <p:nvSpPr>
          <p:cNvPr id="115" name="角丸四角形 114"/>
          <p:cNvSpPr/>
          <p:nvPr/>
        </p:nvSpPr>
        <p:spPr>
          <a:xfrm>
            <a:off x="401315" y="3297684"/>
            <a:ext cx="2952329" cy="2088232"/>
          </a:xfrm>
          <a:prstGeom prst="roundRect">
            <a:avLst>
              <a:gd name="adj" fmla="val 11323"/>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6" name="Picture 5"/>
          <p:cNvPicPr>
            <a:picLocks noChangeAspect="1" noChangeArrowheads="1"/>
          </p:cNvPicPr>
          <p:nvPr/>
        </p:nvPicPr>
        <p:blipFill>
          <a:blip r:embed="rId8" cstate="print"/>
          <a:srcRect/>
          <a:stretch>
            <a:fillRect/>
          </a:stretch>
        </p:blipFill>
        <p:spPr bwMode="auto">
          <a:xfrm>
            <a:off x="607135" y="3745902"/>
            <a:ext cx="1158141" cy="995412"/>
          </a:xfrm>
          <a:prstGeom prst="rect">
            <a:avLst/>
          </a:prstGeom>
          <a:noFill/>
          <a:ln w="9525">
            <a:noFill/>
            <a:miter lim="800000"/>
            <a:headEnd/>
            <a:tailEnd/>
          </a:ln>
          <a:effectLst>
            <a:softEdge rad="12700"/>
          </a:effectLst>
        </p:spPr>
      </p:pic>
      <p:sp>
        <p:nvSpPr>
          <p:cNvPr id="117" name="テキスト ボックス 116"/>
          <p:cNvSpPr txBox="1"/>
          <p:nvPr/>
        </p:nvSpPr>
        <p:spPr>
          <a:xfrm>
            <a:off x="371088" y="3284237"/>
            <a:ext cx="2987824" cy="461665"/>
          </a:xfrm>
          <a:prstGeom prst="rect">
            <a:avLst/>
          </a:prstGeom>
          <a:noFill/>
        </p:spPr>
        <p:txBody>
          <a:bodyPr wrap="square" rtlCol="0">
            <a:spAutoFit/>
          </a:bodyPr>
          <a:lstStyle/>
          <a:p>
            <a:pPr algn="ctr"/>
            <a:r>
              <a:rPr lang="ja-JP" altLang="en-US" sz="2400" b="1" dirty="0" smtClean="0">
                <a:solidFill>
                  <a:schemeClr val="tx2"/>
                </a:solidFill>
              </a:rPr>
              <a:t>犯罪捜査員</a:t>
            </a:r>
            <a:endParaRPr kumimoji="1" lang="ja-JP" altLang="en-US" sz="2400" b="1" dirty="0">
              <a:solidFill>
                <a:schemeClr val="tx2"/>
              </a:solidFill>
            </a:endParaRPr>
          </a:p>
        </p:txBody>
      </p:sp>
      <p:pic>
        <p:nvPicPr>
          <p:cNvPr id="118" name="Picture 8"/>
          <p:cNvPicPr>
            <a:picLocks noChangeAspect="1" noChangeArrowheads="1"/>
          </p:cNvPicPr>
          <p:nvPr/>
        </p:nvPicPr>
        <p:blipFill>
          <a:blip r:embed="rId9" cstate="print">
            <a:lum bright="10000"/>
          </a:blip>
          <a:srcRect r="12598"/>
          <a:stretch>
            <a:fillRect/>
          </a:stretch>
        </p:blipFill>
        <p:spPr bwMode="auto">
          <a:xfrm>
            <a:off x="1927998" y="3745902"/>
            <a:ext cx="1256158" cy="995412"/>
          </a:xfrm>
          <a:prstGeom prst="rect">
            <a:avLst/>
          </a:prstGeom>
          <a:noFill/>
          <a:ln w="9525">
            <a:noFill/>
            <a:miter lim="800000"/>
            <a:headEnd/>
            <a:tailEnd/>
          </a:ln>
          <a:effectLst>
            <a:softEdge rad="12700"/>
          </a:effectLst>
        </p:spPr>
      </p:pic>
      <p:sp>
        <p:nvSpPr>
          <p:cNvPr id="119" name="角丸四角形 118"/>
          <p:cNvSpPr/>
          <p:nvPr/>
        </p:nvSpPr>
        <p:spPr>
          <a:xfrm>
            <a:off x="395536" y="993428"/>
            <a:ext cx="2893097" cy="1512168"/>
          </a:xfrm>
          <a:prstGeom prst="roundRect">
            <a:avLst>
              <a:gd name="adj" fmla="val 1132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1" name="Picture 9"/>
          <p:cNvPicPr>
            <a:picLocks noChangeAspect="1" noChangeArrowheads="1"/>
          </p:cNvPicPr>
          <p:nvPr/>
        </p:nvPicPr>
        <p:blipFill>
          <a:blip r:embed="rId10" cstate="print"/>
          <a:srcRect l="6299" r="6299"/>
          <a:stretch>
            <a:fillRect/>
          </a:stretch>
        </p:blipFill>
        <p:spPr bwMode="auto">
          <a:xfrm>
            <a:off x="530818" y="1425476"/>
            <a:ext cx="1233615" cy="938608"/>
          </a:xfrm>
          <a:prstGeom prst="rect">
            <a:avLst/>
          </a:prstGeom>
          <a:noFill/>
          <a:ln w="9525">
            <a:noFill/>
            <a:miter lim="800000"/>
            <a:headEnd/>
            <a:tailEnd/>
          </a:ln>
          <a:effectLst>
            <a:softEdge rad="31750"/>
          </a:effectLst>
        </p:spPr>
      </p:pic>
      <p:pic>
        <p:nvPicPr>
          <p:cNvPr id="122" name="Picture 7"/>
          <p:cNvPicPr>
            <a:picLocks noChangeAspect="1" noChangeArrowheads="1"/>
          </p:cNvPicPr>
          <p:nvPr/>
        </p:nvPicPr>
        <p:blipFill>
          <a:blip r:embed="rId11" cstate="print"/>
          <a:srcRect l="4535" t="15058" r="4535" b="18069"/>
          <a:stretch>
            <a:fillRect/>
          </a:stretch>
        </p:blipFill>
        <p:spPr bwMode="auto">
          <a:xfrm>
            <a:off x="1905078" y="1426286"/>
            <a:ext cx="1290035" cy="952513"/>
          </a:xfrm>
          <a:prstGeom prst="rect">
            <a:avLst/>
          </a:prstGeom>
          <a:noFill/>
          <a:ln w="9525">
            <a:noFill/>
            <a:miter lim="800000"/>
            <a:headEnd/>
            <a:tailEnd/>
          </a:ln>
          <a:effectLst>
            <a:softEdge rad="31750"/>
          </a:effectLst>
        </p:spPr>
      </p:pic>
      <p:sp>
        <p:nvSpPr>
          <p:cNvPr id="123" name="下矢印 122"/>
          <p:cNvSpPr/>
          <p:nvPr/>
        </p:nvSpPr>
        <p:spPr>
          <a:xfrm rot="10800000">
            <a:off x="1121396" y="2505596"/>
            <a:ext cx="1368152" cy="720080"/>
          </a:xfrm>
          <a:prstGeom prst="down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テキスト ボックス 123"/>
          <p:cNvSpPr txBox="1"/>
          <p:nvPr/>
        </p:nvSpPr>
        <p:spPr>
          <a:xfrm>
            <a:off x="554792" y="2744033"/>
            <a:ext cx="2520280" cy="400110"/>
          </a:xfrm>
          <a:prstGeom prst="rect">
            <a:avLst/>
          </a:prstGeom>
          <a:noFill/>
        </p:spPr>
        <p:txBody>
          <a:bodyPr wrap="square" rtlCol="0">
            <a:spAutoFit/>
          </a:bodyPr>
          <a:lstStyle/>
          <a:p>
            <a:pPr algn="ctr"/>
            <a:r>
              <a:rPr kumimoji="1" lang="en-US" altLang="ja-JP" sz="2000" dirty="0" smtClean="0"/>
              <a:t>1. </a:t>
            </a:r>
            <a:r>
              <a:rPr kumimoji="1" lang="ja-JP" altLang="en-US" sz="2000" dirty="0" smtClean="0"/>
              <a:t>映像獲得</a:t>
            </a:r>
            <a:endParaRPr kumimoji="1" lang="ja-JP" altLang="en-US" sz="2000" dirty="0"/>
          </a:p>
        </p:txBody>
      </p:sp>
      <p:sp>
        <p:nvSpPr>
          <p:cNvPr id="125" name="テキスト ボックス 124"/>
          <p:cNvSpPr txBox="1"/>
          <p:nvPr/>
        </p:nvSpPr>
        <p:spPr>
          <a:xfrm>
            <a:off x="482784" y="4737844"/>
            <a:ext cx="2736304" cy="646331"/>
          </a:xfrm>
          <a:prstGeom prst="rect">
            <a:avLst/>
          </a:prstGeom>
          <a:noFill/>
        </p:spPr>
        <p:txBody>
          <a:bodyPr wrap="square" rtlCol="0">
            <a:spAutoFit/>
          </a:bodyPr>
          <a:lstStyle/>
          <a:p>
            <a:pPr algn="ctr"/>
            <a:r>
              <a:rPr kumimoji="1" lang="ja-JP" altLang="en-US" dirty="0" smtClean="0"/>
              <a:t>歩容</a:t>
            </a:r>
            <a:r>
              <a:rPr lang="ja-JP" altLang="en-US" dirty="0" smtClean="0"/>
              <a:t>に関する専門知識</a:t>
            </a:r>
            <a:endParaRPr lang="en-US" altLang="ja-JP" dirty="0" smtClean="0"/>
          </a:p>
          <a:p>
            <a:pPr algn="ctr"/>
            <a:r>
              <a:rPr lang="ja-JP" altLang="en-US" dirty="0" smtClean="0"/>
              <a:t>を持っていない</a:t>
            </a:r>
            <a:endParaRPr kumimoji="1" lang="ja-JP" altLang="en-US" dirty="0"/>
          </a:p>
        </p:txBody>
      </p:sp>
      <p:sp>
        <p:nvSpPr>
          <p:cNvPr id="134" name="正方形/長方形 133"/>
          <p:cNvSpPr/>
          <p:nvPr/>
        </p:nvSpPr>
        <p:spPr>
          <a:xfrm>
            <a:off x="683567" y="5354082"/>
            <a:ext cx="2362817" cy="751913"/>
          </a:xfrm>
          <a:prstGeom prst="rect">
            <a:avLst/>
          </a:prstGeom>
          <a:solidFill>
            <a:schemeClr val="accent1"/>
          </a:soli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lIns="0" rIns="0" rtlCol="0" anchor="ctr"/>
          <a:lstStyle/>
          <a:p>
            <a:pPr algn="ctr"/>
            <a:r>
              <a:rPr lang="en-US" altLang="ja-JP" sz="2000" dirty="0" smtClean="0">
                <a:solidFill>
                  <a:schemeClr val="bg1"/>
                </a:solidFill>
              </a:rPr>
              <a:t>5. </a:t>
            </a:r>
            <a:r>
              <a:rPr lang="ja-JP" altLang="en-US" sz="2000" dirty="0" smtClean="0">
                <a:solidFill>
                  <a:schemeClr val="bg1"/>
                </a:solidFill>
              </a:rPr>
              <a:t>捜査方針の決定</a:t>
            </a:r>
            <a:endParaRPr lang="en-US" altLang="ja-JP" sz="2000" dirty="0" smtClean="0">
              <a:solidFill>
                <a:schemeClr val="bg1"/>
              </a:solidFill>
            </a:endParaRPr>
          </a:p>
          <a:p>
            <a:pPr algn="ctr"/>
            <a:r>
              <a:rPr kumimoji="1" lang="ja-JP" altLang="en-US" dirty="0" smtClean="0">
                <a:solidFill>
                  <a:schemeClr val="bg1"/>
                </a:solidFill>
              </a:rPr>
              <a:t>（容疑者の絞り込み）</a:t>
            </a:r>
            <a:endParaRPr kumimoji="1" lang="ja-JP" altLang="en-US" dirty="0">
              <a:solidFill>
                <a:schemeClr val="bg1"/>
              </a:solidFill>
            </a:endParaRPr>
          </a:p>
        </p:txBody>
      </p:sp>
      <p:pic>
        <p:nvPicPr>
          <p:cNvPr id="45" name="Picture 3"/>
          <p:cNvPicPr>
            <a:picLocks noChangeAspect="1" noChangeArrowheads="1"/>
          </p:cNvPicPr>
          <p:nvPr/>
        </p:nvPicPr>
        <p:blipFill>
          <a:blip r:embed="rId12" cstate="print"/>
          <a:srcRect t="9449" b="9449"/>
          <a:stretch>
            <a:fillRect/>
          </a:stretch>
        </p:blipFill>
        <p:spPr bwMode="auto">
          <a:xfrm>
            <a:off x="6459449" y="3815187"/>
            <a:ext cx="1208896" cy="1179467"/>
          </a:xfrm>
          <a:prstGeom prst="roundRect">
            <a:avLst>
              <a:gd name="adj" fmla="val 15752"/>
            </a:avLst>
          </a:prstGeom>
          <a:noFill/>
          <a:ln w="9525">
            <a:noFill/>
            <a:miter lim="800000"/>
            <a:headEnd/>
            <a:tailEnd/>
          </a:ln>
        </p:spPr>
      </p:pic>
      <p:sp>
        <p:nvSpPr>
          <p:cNvPr id="48" name="正方形/長方形 47"/>
          <p:cNvSpPr/>
          <p:nvPr/>
        </p:nvSpPr>
        <p:spPr>
          <a:xfrm>
            <a:off x="5570566" y="5084437"/>
            <a:ext cx="3005286" cy="432048"/>
          </a:xfrm>
          <a:prstGeom prst="rect">
            <a:avLst/>
          </a:prstGeom>
          <a:solidFill>
            <a:srgbClr val="FF0066"/>
          </a:soli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lIns="0" rIns="0" rtlCol="0" anchor="ctr"/>
          <a:lstStyle/>
          <a:p>
            <a:pPr algn="ctr"/>
            <a:r>
              <a:rPr lang="en-US" altLang="ja-JP" sz="2000" dirty="0" smtClean="0">
                <a:solidFill>
                  <a:schemeClr val="bg1"/>
                </a:solidFill>
              </a:rPr>
              <a:t>3. </a:t>
            </a:r>
            <a:r>
              <a:rPr lang="ja-JP" altLang="en-US" sz="2000" dirty="0" smtClean="0">
                <a:solidFill>
                  <a:schemeClr val="bg1"/>
                </a:solidFill>
              </a:rPr>
              <a:t>歩容に基づく人物鑑定</a:t>
            </a:r>
            <a:endParaRPr kumimoji="1" lang="ja-JP" altLang="en-US" sz="2000" dirty="0">
              <a:solidFill>
                <a:schemeClr val="bg1"/>
              </a:solidFill>
            </a:endParaRPr>
          </a:p>
        </p:txBody>
      </p:sp>
      <p:sp>
        <p:nvSpPr>
          <p:cNvPr id="41" name="テキスト ボックス 40"/>
          <p:cNvSpPr txBox="1"/>
          <p:nvPr/>
        </p:nvSpPr>
        <p:spPr>
          <a:xfrm>
            <a:off x="395536" y="1010120"/>
            <a:ext cx="2886100" cy="461665"/>
          </a:xfrm>
          <a:prstGeom prst="rect">
            <a:avLst/>
          </a:prstGeom>
          <a:noFill/>
        </p:spPr>
        <p:txBody>
          <a:bodyPr wrap="square" rtlCol="0">
            <a:spAutoFit/>
          </a:bodyPr>
          <a:lstStyle/>
          <a:p>
            <a:pPr algn="ctr"/>
            <a:r>
              <a:rPr kumimoji="1" lang="ja-JP" altLang="en-US" sz="2400" b="1" dirty="0" smtClean="0">
                <a:solidFill>
                  <a:schemeClr val="tx1">
                    <a:lumMod val="50000"/>
                    <a:lumOff val="50000"/>
                  </a:schemeClr>
                </a:solidFill>
              </a:rPr>
              <a:t>防犯カメラ</a:t>
            </a:r>
            <a:endParaRPr kumimoji="1" lang="ja-JP" altLang="en-US" sz="2400" b="1" dirty="0">
              <a:solidFill>
                <a:schemeClr val="tx1">
                  <a:lumMod val="50000"/>
                  <a:lumOff val="50000"/>
                </a:schemeClr>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p:bldP spid="68" grpId="0" animBg="1"/>
      <p:bldP spid="69" grpId="0"/>
      <p:bldP spid="70" grpId="0" animBg="1"/>
      <p:bldP spid="71" grpId="0"/>
      <p:bldP spid="113" grpId="0"/>
      <p:bldP spid="134" grpId="0" animBg="1"/>
      <p:bldP spid="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歩容に基づく犯罪捜査の流れ：現状</a:t>
            </a:r>
            <a:endParaRPr kumimoji="1" lang="ja-JP" altLang="en-US" dirty="0"/>
          </a:p>
        </p:txBody>
      </p:sp>
      <p:sp>
        <p:nvSpPr>
          <p:cNvPr id="4" name="スライド番号プレースホルダ 3"/>
          <p:cNvSpPr>
            <a:spLocks noGrp="1"/>
          </p:cNvSpPr>
          <p:nvPr>
            <p:ph type="sldNum" sz="quarter" idx="11"/>
          </p:nvPr>
        </p:nvSpPr>
        <p:spPr/>
        <p:txBody>
          <a:bodyPr/>
          <a:lstStyle/>
          <a:p>
            <a:fld id="{D2D8002D-B5B0-4BAC-B1F6-782DDCCE6D9C}" type="slidenum">
              <a:rPr kumimoji="1" lang="ja-JP" altLang="en-US" smtClean="0"/>
              <a:pPr/>
              <a:t>5</a:t>
            </a:fld>
            <a:endParaRPr kumimoji="1" lang="ja-JP" altLang="en-US"/>
          </a:p>
        </p:txBody>
      </p:sp>
      <p:sp>
        <p:nvSpPr>
          <p:cNvPr id="66" name="下矢印 65"/>
          <p:cNvSpPr/>
          <p:nvPr/>
        </p:nvSpPr>
        <p:spPr>
          <a:xfrm rot="16200000">
            <a:off x="3917074" y="2874120"/>
            <a:ext cx="1224136" cy="1921484"/>
          </a:xfrm>
          <a:prstGeom prst="downArrow">
            <a:avLst>
              <a:gd name="adj1" fmla="val 50000"/>
              <a:gd name="adj2" fmla="val 76455"/>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p:cNvSpPr txBox="1"/>
          <p:nvPr/>
        </p:nvSpPr>
        <p:spPr>
          <a:xfrm>
            <a:off x="3655648" y="3497215"/>
            <a:ext cx="1728192" cy="707886"/>
          </a:xfrm>
          <a:prstGeom prst="rect">
            <a:avLst/>
          </a:prstGeom>
          <a:noFill/>
        </p:spPr>
        <p:txBody>
          <a:bodyPr wrap="square" rtlCol="0">
            <a:spAutoFit/>
          </a:bodyPr>
          <a:lstStyle/>
          <a:p>
            <a:r>
              <a:rPr kumimoji="1" lang="en-US" altLang="ja-JP" sz="2000" dirty="0" smtClean="0"/>
              <a:t>2. </a:t>
            </a:r>
            <a:r>
              <a:rPr kumimoji="1" lang="ja-JP" altLang="en-US" sz="2000" dirty="0" smtClean="0"/>
              <a:t>人物鑑定</a:t>
            </a:r>
            <a:endParaRPr kumimoji="1" lang="en-US" altLang="ja-JP" sz="2000" dirty="0" smtClean="0"/>
          </a:p>
          <a:p>
            <a:r>
              <a:rPr lang="ja-JP" altLang="en-US" sz="2000" dirty="0" smtClean="0"/>
              <a:t>　　を</a:t>
            </a:r>
            <a:r>
              <a:rPr kumimoji="1" lang="ja-JP" altLang="en-US" sz="2000" dirty="0" smtClean="0"/>
              <a:t>依頼</a:t>
            </a:r>
            <a:endParaRPr kumimoji="1" lang="ja-JP" altLang="en-US" sz="2000" dirty="0"/>
          </a:p>
        </p:txBody>
      </p:sp>
      <p:sp>
        <p:nvSpPr>
          <p:cNvPr id="68" name="下矢印 67"/>
          <p:cNvSpPr/>
          <p:nvPr/>
        </p:nvSpPr>
        <p:spPr>
          <a:xfrm rot="5400000">
            <a:off x="3755016" y="3936100"/>
            <a:ext cx="1224136" cy="1934500"/>
          </a:xfrm>
          <a:prstGeom prst="downArrow">
            <a:avLst>
              <a:gd name="adj1" fmla="val 50000"/>
              <a:gd name="adj2" fmla="val 76455"/>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p:cNvSpPr txBox="1"/>
          <p:nvPr/>
        </p:nvSpPr>
        <p:spPr>
          <a:xfrm>
            <a:off x="3592354" y="4701382"/>
            <a:ext cx="2275790" cy="400110"/>
          </a:xfrm>
          <a:prstGeom prst="rect">
            <a:avLst/>
          </a:prstGeom>
          <a:noFill/>
        </p:spPr>
        <p:txBody>
          <a:bodyPr wrap="square" rtlCol="0">
            <a:spAutoFit/>
          </a:bodyPr>
          <a:lstStyle/>
          <a:p>
            <a:r>
              <a:rPr lang="en-US" altLang="ja-JP" sz="2000" dirty="0" smtClean="0"/>
              <a:t>4</a:t>
            </a:r>
            <a:r>
              <a:rPr kumimoji="1" lang="en-US" altLang="ja-JP" sz="2000" dirty="0" smtClean="0"/>
              <a:t>. </a:t>
            </a:r>
            <a:r>
              <a:rPr kumimoji="1" lang="ja-JP" altLang="en-US" sz="2000" dirty="0" smtClean="0"/>
              <a:t>結果を報告</a:t>
            </a:r>
            <a:endParaRPr kumimoji="1" lang="ja-JP" altLang="en-US" sz="2000" dirty="0"/>
          </a:p>
        </p:txBody>
      </p:sp>
      <p:sp>
        <p:nvSpPr>
          <p:cNvPr id="70" name="角丸四角形 69"/>
          <p:cNvSpPr/>
          <p:nvPr/>
        </p:nvSpPr>
        <p:spPr>
          <a:xfrm>
            <a:off x="5652120" y="3225676"/>
            <a:ext cx="2808312" cy="1872208"/>
          </a:xfrm>
          <a:prstGeom prst="roundRect">
            <a:avLst>
              <a:gd name="adj" fmla="val 11323"/>
            </a:avLst>
          </a:prstGeom>
          <a:solidFill>
            <a:srgbClr val="FF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p:cNvSpPr txBox="1"/>
          <p:nvPr/>
        </p:nvSpPr>
        <p:spPr>
          <a:xfrm>
            <a:off x="5497056" y="3283307"/>
            <a:ext cx="3168352" cy="461665"/>
          </a:xfrm>
          <a:prstGeom prst="rect">
            <a:avLst/>
          </a:prstGeom>
          <a:noFill/>
        </p:spPr>
        <p:txBody>
          <a:bodyPr wrap="square" rtlCol="0">
            <a:spAutoFit/>
          </a:bodyPr>
          <a:lstStyle/>
          <a:p>
            <a:pPr algn="ctr"/>
            <a:r>
              <a:rPr kumimoji="1" lang="ja-JP" altLang="en-US" sz="2400" b="1" dirty="0" smtClean="0">
                <a:solidFill>
                  <a:srgbClr val="FF0066"/>
                </a:solidFill>
              </a:rPr>
              <a:t>歩容認証の専門家</a:t>
            </a:r>
            <a:endParaRPr kumimoji="1" lang="ja-JP" altLang="en-US" sz="2400" b="1" dirty="0">
              <a:solidFill>
                <a:srgbClr val="FF0066"/>
              </a:solidFill>
            </a:endParaRPr>
          </a:p>
        </p:txBody>
      </p:sp>
      <p:sp>
        <p:nvSpPr>
          <p:cNvPr id="72" name="線吹き出し 1 (枠付き) 71"/>
          <p:cNvSpPr/>
          <p:nvPr/>
        </p:nvSpPr>
        <p:spPr>
          <a:xfrm>
            <a:off x="3995936" y="908720"/>
            <a:ext cx="4680520" cy="2100932"/>
          </a:xfrm>
          <a:prstGeom prst="borderCallout1">
            <a:avLst>
              <a:gd name="adj1" fmla="val 76700"/>
              <a:gd name="adj2" fmla="val -341"/>
              <a:gd name="adj3" fmla="val 97255"/>
              <a:gd name="adj4" fmla="val -32082"/>
            </a:avLst>
          </a:prstGeom>
          <a:solidFill>
            <a:schemeClr val="bg1"/>
          </a:solidFill>
          <a:ln w="19050">
            <a:solidFill>
              <a:schemeClr val="tx2">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46" name="テキスト ボックス 45"/>
          <p:cNvSpPr txBox="1"/>
          <p:nvPr/>
        </p:nvSpPr>
        <p:spPr>
          <a:xfrm>
            <a:off x="3897078" y="1049208"/>
            <a:ext cx="1944778" cy="646331"/>
          </a:xfrm>
          <a:prstGeom prst="rect">
            <a:avLst/>
          </a:prstGeom>
          <a:noFill/>
        </p:spPr>
        <p:txBody>
          <a:bodyPr wrap="square" rtlCol="0">
            <a:spAutoFit/>
          </a:bodyPr>
          <a:lstStyle/>
          <a:p>
            <a:pPr algn="ctr"/>
            <a:r>
              <a:rPr kumimoji="1" lang="ja-JP" altLang="en-US" dirty="0" smtClean="0"/>
              <a:t>犯行現場</a:t>
            </a:r>
            <a:endParaRPr kumimoji="1" lang="en-US" altLang="ja-JP" dirty="0" smtClean="0"/>
          </a:p>
          <a:p>
            <a:pPr algn="ctr"/>
            <a:r>
              <a:rPr lang="ja-JP" altLang="en-US" dirty="0" smtClean="0"/>
              <a:t>の防犯カメラ</a:t>
            </a:r>
            <a:endParaRPr kumimoji="1" lang="ja-JP" altLang="en-US" dirty="0"/>
          </a:p>
        </p:txBody>
      </p:sp>
      <p:pic>
        <p:nvPicPr>
          <p:cNvPr id="73" name="Picture 2" descr="C:\GVS_Storage\Gallery\Org\0170072\00000012.png"/>
          <p:cNvPicPr>
            <a:picLocks noChangeAspect="1" noChangeArrowheads="1"/>
          </p:cNvPicPr>
          <p:nvPr/>
        </p:nvPicPr>
        <p:blipFill>
          <a:blip r:embed="rId4" cstate="print">
            <a:lum bright="35000" contrast="50000"/>
          </a:blip>
          <a:srcRect l="17717" t="19685" r="23622" b="35433"/>
          <a:stretch>
            <a:fillRect/>
          </a:stretch>
        </p:blipFill>
        <p:spPr bwMode="auto">
          <a:xfrm>
            <a:off x="5652120" y="956581"/>
            <a:ext cx="1444688" cy="828935"/>
          </a:xfrm>
          <a:prstGeom prst="rect">
            <a:avLst/>
          </a:prstGeom>
          <a:noFill/>
        </p:spPr>
      </p:pic>
      <p:sp>
        <p:nvSpPr>
          <p:cNvPr id="74" name="正方形/長方形 73"/>
          <p:cNvSpPr/>
          <p:nvPr/>
        </p:nvSpPr>
        <p:spPr>
          <a:xfrm>
            <a:off x="6267425" y="1277803"/>
            <a:ext cx="182116" cy="300168"/>
          </a:xfrm>
          <a:prstGeom prst="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5" name="直線コネクタ 74"/>
          <p:cNvCxnSpPr>
            <a:stCxn id="74" idx="0"/>
          </p:cNvCxnSpPr>
          <p:nvPr/>
        </p:nvCxnSpPr>
        <p:spPr>
          <a:xfrm flipV="1">
            <a:off x="6358483" y="1027871"/>
            <a:ext cx="949821" cy="249932"/>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a:stCxn id="74" idx="2"/>
          </p:cNvCxnSpPr>
          <p:nvPr/>
        </p:nvCxnSpPr>
        <p:spPr>
          <a:xfrm>
            <a:off x="6358483" y="1577971"/>
            <a:ext cx="949821" cy="169980"/>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77" name="Picture 3" descr="C:\GVS_Storage\Gallery\ROI_Trim\0170072\00000012.Jpg"/>
          <p:cNvPicPr>
            <a:picLocks noChangeAspect="1" noChangeArrowheads="1"/>
          </p:cNvPicPr>
          <p:nvPr/>
        </p:nvPicPr>
        <p:blipFill>
          <a:blip r:embed="rId5" cstate="print">
            <a:lum bright="35000" contrast="50000"/>
          </a:blip>
          <a:srcRect l="22768" t="12062" r="13661" b="12062"/>
          <a:stretch>
            <a:fillRect/>
          </a:stretch>
        </p:blipFill>
        <p:spPr bwMode="auto">
          <a:xfrm>
            <a:off x="7308304" y="1015171"/>
            <a:ext cx="576064" cy="778691"/>
          </a:xfrm>
          <a:prstGeom prst="rect">
            <a:avLst/>
          </a:prstGeom>
          <a:noFill/>
          <a:ln w="38100">
            <a:solidFill>
              <a:srgbClr val="00B050"/>
            </a:solidFill>
          </a:ln>
        </p:spPr>
      </p:pic>
      <p:sp>
        <p:nvSpPr>
          <p:cNvPr id="78" name="テキスト ボックス 77"/>
          <p:cNvSpPr txBox="1"/>
          <p:nvPr/>
        </p:nvSpPr>
        <p:spPr>
          <a:xfrm>
            <a:off x="7767246" y="1218380"/>
            <a:ext cx="936104" cy="369332"/>
          </a:xfrm>
          <a:prstGeom prst="rect">
            <a:avLst/>
          </a:prstGeom>
          <a:noFill/>
        </p:spPr>
        <p:txBody>
          <a:bodyPr wrap="square" rtlCol="0">
            <a:spAutoFit/>
          </a:bodyPr>
          <a:lstStyle/>
          <a:p>
            <a:pPr algn="ctr"/>
            <a:r>
              <a:rPr kumimoji="1" lang="ja-JP" altLang="en-US" b="1" dirty="0" smtClean="0">
                <a:solidFill>
                  <a:srgbClr val="00B050"/>
                </a:solidFill>
              </a:rPr>
              <a:t>犯人</a:t>
            </a:r>
            <a:endParaRPr kumimoji="1" lang="ja-JP" altLang="en-US" b="1" dirty="0">
              <a:solidFill>
                <a:srgbClr val="00B050"/>
              </a:solidFill>
            </a:endParaRPr>
          </a:p>
        </p:txBody>
      </p:sp>
      <p:pic>
        <p:nvPicPr>
          <p:cNvPr id="81" name="Picture 5" descr="C:\GVS_Storage\Probe\ROI_Trim\0170071\00000021.Jpg"/>
          <p:cNvPicPr>
            <a:picLocks noChangeAspect="1" noChangeArrowheads="1"/>
          </p:cNvPicPr>
          <p:nvPr/>
        </p:nvPicPr>
        <p:blipFill>
          <a:blip r:embed="rId6" cstate="print">
            <a:lum bright="20000" contrast="30000"/>
          </a:blip>
          <a:srcRect l="11453" t="10215" r="17180" b="27240"/>
          <a:stretch>
            <a:fillRect/>
          </a:stretch>
        </p:blipFill>
        <p:spPr bwMode="auto">
          <a:xfrm>
            <a:off x="7308304" y="2145556"/>
            <a:ext cx="537403" cy="792088"/>
          </a:xfrm>
          <a:prstGeom prst="rect">
            <a:avLst/>
          </a:prstGeom>
          <a:noFill/>
          <a:ln w="38100">
            <a:solidFill>
              <a:srgbClr val="FFC000"/>
            </a:solidFill>
          </a:ln>
        </p:spPr>
      </p:pic>
      <p:pic>
        <p:nvPicPr>
          <p:cNvPr id="82" name="Picture 4" descr="C:\GVS_Storage\Probe\Org\0170071\00000021.png"/>
          <p:cNvPicPr>
            <a:picLocks noChangeAspect="1" noChangeArrowheads="1"/>
          </p:cNvPicPr>
          <p:nvPr/>
        </p:nvPicPr>
        <p:blipFill>
          <a:blip r:embed="rId7" cstate="print">
            <a:lum bright="20000" contrast="30000"/>
          </a:blip>
          <a:srcRect l="17717" t="15748" r="23622" b="39370"/>
          <a:stretch>
            <a:fillRect/>
          </a:stretch>
        </p:blipFill>
        <p:spPr bwMode="auto">
          <a:xfrm>
            <a:off x="5652120" y="2025923"/>
            <a:ext cx="1452980" cy="833735"/>
          </a:xfrm>
          <a:prstGeom prst="rect">
            <a:avLst/>
          </a:prstGeom>
          <a:noFill/>
        </p:spPr>
      </p:pic>
      <p:sp>
        <p:nvSpPr>
          <p:cNvPr id="83" name="正方形/長方形 82"/>
          <p:cNvSpPr/>
          <p:nvPr/>
        </p:nvSpPr>
        <p:spPr>
          <a:xfrm>
            <a:off x="6228184" y="2339355"/>
            <a:ext cx="216024" cy="288032"/>
          </a:xfrm>
          <a:prstGeom prst="rect">
            <a:avLst/>
          </a:pr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4" name="直線コネクタ 83"/>
          <p:cNvCxnSpPr/>
          <p:nvPr/>
        </p:nvCxnSpPr>
        <p:spPr>
          <a:xfrm flipV="1">
            <a:off x="6516216" y="2145556"/>
            <a:ext cx="792088" cy="168400"/>
          </a:xfrm>
          <a:prstGeom prst="line">
            <a:avLst/>
          </a:prstGeom>
          <a:ln w="190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6443646" y="2577604"/>
            <a:ext cx="864096" cy="360040"/>
          </a:xfrm>
          <a:prstGeom prst="line">
            <a:avLst/>
          </a:prstGeom>
          <a:ln w="19050">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86" name="テキスト ボックス 85"/>
          <p:cNvSpPr txBox="1"/>
          <p:nvPr/>
        </p:nvSpPr>
        <p:spPr>
          <a:xfrm>
            <a:off x="7830343" y="2321239"/>
            <a:ext cx="1003576" cy="369332"/>
          </a:xfrm>
          <a:prstGeom prst="rect">
            <a:avLst/>
          </a:prstGeom>
          <a:noFill/>
        </p:spPr>
        <p:txBody>
          <a:bodyPr wrap="square" rtlCol="0">
            <a:spAutoFit/>
          </a:bodyPr>
          <a:lstStyle/>
          <a:p>
            <a:r>
              <a:rPr kumimoji="1" lang="ja-JP" altLang="en-US" b="1" dirty="0" smtClean="0">
                <a:solidFill>
                  <a:srgbClr val="FFC000"/>
                </a:solidFill>
              </a:rPr>
              <a:t>容疑者</a:t>
            </a:r>
            <a:endParaRPr kumimoji="1" lang="ja-JP" altLang="en-US" b="1" dirty="0">
              <a:solidFill>
                <a:srgbClr val="FFC000"/>
              </a:solidFill>
            </a:endParaRPr>
          </a:p>
        </p:txBody>
      </p:sp>
      <p:sp>
        <p:nvSpPr>
          <p:cNvPr id="87" name="テキスト ボックス 86"/>
          <p:cNvSpPr txBox="1"/>
          <p:nvPr/>
        </p:nvSpPr>
        <p:spPr>
          <a:xfrm>
            <a:off x="3851920" y="2116817"/>
            <a:ext cx="1985896" cy="646331"/>
          </a:xfrm>
          <a:prstGeom prst="rect">
            <a:avLst/>
          </a:prstGeom>
          <a:noFill/>
        </p:spPr>
        <p:txBody>
          <a:bodyPr wrap="square" rtlCol="0">
            <a:spAutoFit/>
          </a:bodyPr>
          <a:lstStyle/>
          <a:p>
            <a:pPr algn="ctr"/>
            <a:r>
              <a:rPr kumimoji="1" lang="ja-JP" altLang="en-US" dirty="0" smtClean="0"/>
              <a:t>他の防犯カメラ</a:t>
            </a:r>
            <a:endParaRPr kumimoji="1" lang="en-US" altLang="ja-JP" dirty="0" smtClean="0"/>
          </a:p>
          <a:p>
            <a:pPr algn="ctr"/>
            <a:r>
              <a:rPr kumimoji="1" lang="ja-JP" altLang="en-US" dirty="0" smtClean="0"/>
              <a:t>や秘匿撮影</a:t>
            </a:r>
            <a:endParaRPr kumimoji="1" lang="ja-JP" altLang="en-US" dirty="0"/>
          </a:p>
        </p:txBody>
      </p:sp>
      <p:cxnSp>
        <p:nvCxnSpPr>
          <p:cNvPr id="93" name="直線コネクタ 92"/>
          <p:cNvCxnSpPr/>
          <p:nvPr/>
        </p:nvCxnSpPr>
        <p:spPr>
          <a:xfrm>
            <a:off x="4211960" y="1929532"/>
            <a:ext cx="4248472" cy="1"/>
          </a:xfrm>
          <a:prstGeom prst="line">
            <a:avLst/>
          </a:prstGeom>
          <a:ln>
            <a:solidFill>
              <a:schemeClr val="tx2">
                <a:lumMod val="40000"/>
                <a:lumOff val="60000"/>
              </a:schemeClr>
            </a:solidFill>
            <a:prstDash val="dashDot"/>
          </a:ln>
          <a:effectLst/>
        </p:spPr>
        <p:style>
          <a:lnRef idx="1">
            <a:schemeClr val="accent1"/>
          </a:lnRef>
          <a:fillRef idx="0">
            <a:schemeClr val="accent1"/>
          </a:fillRef>
          <a:effectRef idx="0">
            <a:schemeClr val="accent1"/>
          </a:effectRef>
          <a:fontRef idx="minor">
            <a:schemeClr val="tx1"/>
          </a:fontRef>
        </p:style>
      </p:cxnSp>
      <p:sp>
        <p:nvSpPr>
          <p:cNvPr id="115" name="角丸四角形 114"/>
          <p:cNvSpPr/>
          <p:nvPr/>
        </p:nvSpPr>
        <p:spPr>
          <a:xfrm>
            <a:off x="401315" y="3297684"/>
            <a:ext cx="2952329" cy="2088232"/>
          </a:xfrm>
          <a:prstGeom prst="roundRect">
            <a:avLst>
              <a:gd name="adj" fmla="val 11323"/>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6" name="Picture 5"/>
          <p:cNvPicPr>
            <a:picLocks noChangeAspect="1" noChangeArrowheads="1"/>
          </p:cNvPicPr>
          <p:nvPr/>
        </p:nvPicPr>
        <p:blipFill>
          <a:blip r:embed="rId8" cstate="print"/>
          <a:srcRect/>
          <a:stretch>
            <a:fillRect/>
          </a:stretch>
        </p:blipFill>
        <p:spPr bwMode="auto">
          <a:xfrm>
            <a:off x="607135" y="3745902"/>
            <a:ext cx="1158141" cy="995412"/>
          </a:xfrm>
          <a:prstGeom prst="rect">
            <a:avLst/>
          </a:prstGeom>
          <a:noFill/>
          <a:ln w="9525">
            <a:noFill/>
            <a:miter lim="800000"/>
            <a:headEnd/>
            <a:tailEnd/>
          </a:ln>
          <a:effectLst>
            <a:softEdge rad="12700"/>
          </a:effectLst>
        </p:spPr>
      </p:pic>
      <p:sp>
        <p:nvSpPr>
          <p:cNvPr id="117" name="テキスト ボックス 116"/>
          <p:cNvSpPr txBox="1"/>
          <p:nvPr/>
        </p:nvSpPr>
        <p:spPr>
          <a:xfrm>
            <a:off x="371088" y="3284237"/>
            <a:ext cx="2987824" cy="461665"/>
          </a:xfrm>
          <a:prstGeom prst="rect">
            <a:avLst/>
          </a:prstGeom>
          <a:noFill/>
        </p:spPr>
        <p:txBody>
          <a:bodyPr wrap="square" rtlCol="0">
            <a:spAutoFit/>
          </a:bodyPr>
          <a:lstStyle/>
          <a:p>
            <a:pPr algn="ctr"/>
            <a:r>
              <a:rPr lang="ja-JP" altLang="en-US" sz="2400" b="1" dirty="0" smtClean="0">
                <a:solidFill>
                  <a:schemeClr val="tx2"/>
                </a:solidFill>
              </a:rPr>
              <a:t>犯罪捜査員</a:t>
            </a:r>
            <a:endParaRPr kumimoji="1" lang="ja-JP" altLang="en-US" sz="2400" b="1" dirty="0">
              <a:solidFill>
                <a:schemeClr val="tx2"/>
              </a:solidFill>
            </a:endParaRPr>
          </a:p>
        </p:txBody>
      </p:sp>
      <p:pic>
        <p:nvPicPr>
          <p:cNvPr id="118" name="Picture 8"/>
          <p:cNvPicPr>
            <a:picLocks noChangeAspect="1" noChangeArrowheads="1"/>
          </p:cNvPicPr>
          <p:nvPr/>
        </p:nvPicPr>
        <p:blipFill>
          <a:blip r:embed="rId9" cstate="print">
            <a:lum bright="10000"/>
          </a:blip>
          <a:srcRect r="12598"/>
          <a:stretch>
            <a:fillRect/>
          </a:stretch>
        </p:blipFill>
        <p:spPr bwMode="auto">
          <a:xfrm>
            <a:off x="1927998" y="3745902"/>
            <a:ext cx="1256158" cy="995412"/>
          </a:xfrm>
          <a:prstGeom prst="rect">
            <a:avLst/>
          </a:prstGeom>
          <a:noFill/>
          <a:ln w="9525">
            <a:noFill/>
            <a:miter lim="800000"/>
            <a:headEnd/>
            <a:tailEnd/>
          </a:ln>
          <a:effectLst>
            <a:softEdge rad="12700"/>
          </a:effectLst>
        </p:spPr>
      </p:pic>
      <p:sp>
        <p:nvSpPr>
          <p:cNvPr id="119" name="角丸四角形 118"/>
          <p:cNvSpPr/>
          <p:nvPr/>
        </p:nvSpPr>
        <p:spPr>
          <a:xfrm>
            <a:off x="395536" y="993428"/>
            <a:ext cx="2893097" cy="1512168"/>
          </a:xfrm>
          <a:prstGeom prst="roundRect">
            <a:avLst>
              <a:gd name="adj" fmla="val 1132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1" name="Picture 9"/>
          <p:cNvPicPr>
            <a:picLocks noChangeAspect="1" noChangeArrowheads="1"/>
          </p:cNvPicPr>
          <p:nvPr/>
        </p:nvPicPr>
        <p:blipFill>
          <a:blip r:embed="rId10" cstate="print"/>
          <a:srcRect l="6299" r="6299"/>
          <a:stretch>
            <a:fillRect/>
          </a:stretch>
        </p:blipFill>
        <p:spPr bwMode="auto">
          <a:xfrm>
            <a:off x="530818" y="1425476"/>
            <a:ext cx="1233615" cy="938608"/>
          </a:xfrm>
          <a:prstGeom prst="rect">
            <a:avLst/>
          </a:prstGeom>
          <a:noFill/>
          <a:ln w="9525">
            <a:noFill/>
            <a:miter lim="800000"/>
            <a:headEnd/>
            <a:tailEnd/>
          </a:ln>
          <a:effectLst>
            <a:softEdge rad="31750"/>
          </a:effectLst>
        </p:spPr>
      </p:pic>
      <p:pic>
        <p:nvPicPr>
          <p:cNvPr id="122" name="Picture 7"/>
          <p:cNvPicPr>
            <a:picLocks noChangeAspect="1" noChangeArrowheads="1"/>
          </p:cNvPicPr>
          <p:nvPr/>
        </p:nvPicPr>
        <p:blipFill>
          <a:blip r:embed="rId11" cstate="print"/>
          <a:srcRect l="4535" t="15058" r="4535" b="18069"/>
          <a:stretch>
            <a:fillRect/>
          </a:stretch>
        </p:blipFill>
        <p:spPr bwMode="auto">
          <a:xfrm>
            <a:off x="1905078" y="1426286"/>
            <a:ext cx="1290035" cy="952513"/>
          </a:xfrm>
          <a:prstGeom prst="rect">
            <a:avLst/>
          </a:prstGeom>
          <a:noFill/>
          <a:ln w="9525">
            <a:noFill/>
            <a:miter lim="800000"/>
            <a:headEnd/>
            <a:tailEnd/>
          </a:ln>
          <a:effectLst>
            <a:softEdge rad="31750"/>
          </a:effectLst>
        </p:spPr>
      </p:pic>
      <p:sp>
        <p:nvSpPr>
          <p:cNvPr id="123" name="下矢印 122"/>
          <p:cNvSpPr/>
          <p:nvPr/>
        </p:nvSpPr>
        <p:spPr>
          <a:xfrm rot="10800000">
            <a:off x="1121396" y="2505596"/>
            <a:ext cx="1368152" cy="720080"/>
          </a:xfrm>
          <a:prstGeom prst="down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テキスト ボックス 123"/>
          <p:cNvSpPr txBox="1"/>
          <p:nvPr/>
        </p:nvSpPr>
        <p:spPr>
          <a:xfrm>
            <a:off x="554792" y="2744033"/>
            <a:ext cx="2520280" cy="400110"/>
          </a:xfrm>
          <a:prstGeom prst="rect">
            <a:avLst/>
          </a:prstGeom>
          <a:noFill/>
        </p:spPr>
        <p:txBody>
          <a:bodyPr wrap="square" rtlCol="0">
            <a:spAutoFit/>
          </a:bodyPr>
          <a:lstStyle/>
          <a:p>
            <a:pPr algn="ctr"/>
            <a:r>
              <a:rPr kumimoji="1" lang="en-US" altLang="ja-JP" sz="2000" dirty="0" smtClean="0"/>
              <a:t>1. </a:t>
            </a:r>
            <a:r>
              <a:rPr kumimoji="1" lang="ja-JP" altLang="en-US" sz="2000" dirty="0" smtClean="0"/>
              <a:t>映像獲得</a:t>
            </a:r>
            <a:endParaRPr kumimoji="1" lang="ja-JP" altLang="en-US" sz="2000" dirty="0"/>
          </a:p>
        </p:txBody>
      </p:sp>
      <p:sp>
        <p:nvSpPr>
          <p:cNvPr id="125" name="テキスト ボックス 124"/>
          <p:cNvSpPr txBox="1"/>
          <p:nvPr/>
        </p:nvSpPr>
        <p:spPr>
          <a:xfrm>
            <a:off x="482784" y="4737844"/>
            <a:ext cx="2736304" cy="646331"/>
          </a:xfrm>
          <a:prstGeom prst="rect">
            <a:avLst/>
          </a:prstGeom>
          <a:noFill/>
        </p:spPr>
        <p:txBody>
          <a:bodyPr wrap="square" rtlCol="0">
            <a:spAutoFit/>
          </a:bodyPr>
          <a:lstStyle/>
          <a:p>
            <a:pPr algn="ctr"/>
            <a:r>
              <a:rPr kumimoji="1" lang="ja-JP" altLang="en-US" dirty="0" smtClean="0"/>
              <a:t>歩容</a:t>
            </a:r>
            <a:r>
              <a:rPr lang="ja-JP" altLang="en-US" dirty="0" smtClean="0"/>
              <a:t>に関する専門知識</a:t>
            </a:r>
            <a:endParaRPr lang="en-US" altLang="ja-JP" dirty="0" smtClean="0"/>
          </a:p>
          <a:p>
            <a:pPr algn="ctr"/>
            <a:r>
              <a:rPr lang="ja-JP" altLang="en-US" dirty="0" smtClean="0"/>
              <a:t>を持っていない</a:t>
            </a:r>
            <a:endParaRPr kumimoji="1" lang="ja-JP" altLang="en-US" dirty="0"/>
          </a:p>
        </p:txBody>
      </p:sp>
      <p:sp>
        <p:nvSpPr>
          <p:cNvPr id="134" name="正方形/長方形 133"/>
          <p:cNvSpPr/>
          <p:nvPr/>
        </p:nvSpPr>
        <p:spPr>
          <a:xfrm>
            <a:off x="683567" y="5354082"/>
            <a:ext cx="2362817" cy="751913"/>
          </a:xfrm>
          <a:prstGeom prst="rect">
            <a:avLst/>
          </a:prstGeom>
          <a:solidFill>
            <a:schemeClr val="accent1"/>
          </a:soli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lIns="0" rIns="0" rtlCol="0" anchor="ctr"/>
          <a:lstStyle/>
          <a:p>
            <a:pPr algn="ctr"/>
            <a:r>
              <a:rPr lang="en-US" altLang="ja-JP" sz="2000" dirty="0" smtClean="0">
                <a:solidFill>
                  <a:schemeClr val="bg1"/>
                </a:solidFill>
              </a:rPr>
              <a:t>5. </a:t>
            </a:r>
            <a:r>
              <a:rPr lang="ja-JP" altLang="en-US" sz="2000" dirty="0" smtClean="0">
                <a:solidFill>
                  <a:schemeClr val="bg1"/>
                </a:solidFill>
              </a:rPr>
              <a:t>捜査方針の決定</a:t>
            </a:r>
            <a:endParaRPr lang="en-US" altLang="ja-JP" sz="2000" dirty="0" smtClean="0">
              <a:solidFill>
                <a:schemeClr val="bg1"/>
              </a:solidFill>
            </a:endParaRPr>
          </a:p>
          <a:p>
            <a:pPr algn="ctr"/>
            <a:r>
              <a:rPr kumimoji="1" lang="ja-JP" altLang="en-US" dirty="0" smtClean="0">
                <a:solidFill>
                  <a:schemeClr val="bg1"/>
                </a:solidFill>
              </a:rPr>
              <a:t>（容疑者の絞り込み）</a:t>
            </a:r>
            <a:endParaRPr kumimoji="1" lang="ja-JP" altLang="en-US" dirty="0">
              <a:solidFill>
                <a:schemeClr val="bg1"/>
              </a:solidFill>
            </a:endParaRPr>
          </a:p>
        </p:txBody>
      </p:sp>
      <p:pic>
        <p:nvPicPr>
          <p:cNvPr id="45" name="Picture 3"/>
          <p:cNvPicPr>
            <a:picLocks noChangeAspect="1" noChangeArrowheads="1"/>
          </p:cNvPicPr>
          <p:nvPr/>
        </p:nvPicPr>
        <p:blipFill>
          <a:blip r:embed="rId12" cstate="print"/>
          <a:srcRect t="9449" b="9449"/>
          <a:stretch>
            <a:fillRect/>
          </a:stretch>
        </p:blipFill>
        <p:spPr bwMode="auto">
          <a:xfrm>
            <a:off x="6459449" y="3815187"/>
            <a:ext cx="1208896" cy="1179467"/>
          </a:xfrm>
          <a:prstGeom prst="roundRect">
            <a:avLst>
              <a:gd name="adj" fmla="val 15752"/>
            </a:avLst>
          </a:prstGeom>
          <a:noFill/>
          <a:ln w="9525">
            <a:noFill/>
            <a:miter lim="800000"/>
            <a:headEnd/>
            <a:tailEnd/>
          </a:ln>
        </p:spPr>
      </p:pic>
      <p:sp>
        <p:nvSpPr>
          <p:cNvPr id="41" name="角丸四角形 40"/>
          <p:cNvSpPr/>
          <p:nvPr/>
        </p:nvSpPr>
        <p:spPr>
          <a:xfrm>
            <a:off x="3419872" y="3140967"/>
            <a:ext cx="5328593" cy="2547679"/>
          </a:xfrm>
          <a:prstGeom prst="roundRect">
            <a:avLst>
              <a:gd name="adj" fmla="val 9023"/>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3707904" y="5460721"/>
            <a:ext cx="1944216" cy="523220"/>
          </a:xfrm>
          <a:prstGeom prst="rect">
            <a:avLst/>
          </a:prstGeom>
          <a:solidFill>
            <a:schemeClr val="bg1"/>
          </a:solidFill>
        </p:spPr>
        <p:txBody>
          <a:bodyPr wrap="square" rtlCol="0">
            <a:spAutoFit/>
          </a:bodyPr>
          <a:lstStyle/>
          <a:p>
            <a:r>
              <a:rPr kumimoji="1" lang="ja-JP" altLang="en-US" sz="2800" b="1" i="1" dirty="0" smtClean="0">
                <a:effectLst>
                  <a:outerShdw blurRad="38100" dist="38100" dir="2700000" algn="tl">
                    <a:srgbClr val="000000">
                      <a:alpha val="43137"/>
                    </a:srgbClr>
                  </a:outerShdw>
                </a:effectLst>
              </a:rPr>
              <a:t>費用</a:t>
            </a:r>
            <a:r>
              <a:rPr lang="ja-JP" altLang="en-US" sz="2800" b="1" i="1" dirty="0" smtClean="0">
                <a:effectLst>
                  <a:outerShdw blurRad="38100" dist="38100" dir="2700000" algn="tl">
                    <a:srgbClr val="000000">
                      <a:alpha val="43137"/>
                    </a:srgbClr>
                  </a:outerShdw>
                </a:effectLst>
              </a:rPr>
              <a:t>と</a:t>
            </a:r>
            <a:r>
              <a:rPr kumimoji="1" lang="ja-JP" altLang="en-US" sz="2800" b="1" i="1" dirty="0" smtClean="0">
                <a:effectLst>
                  <a:outerShdw blurRad="38100" dist="38100" dir="2700000" algn="tl">
                    <a:srgbClr val="000000">
                      <a:alpha val="43137"/>
                    </a:srgbClr>
                  </a:outerShdw>
                </a:effectLst>
              </a:rPr>
              <a:t>時間</a:t>
            </a:r>
            <a:endParaRPr kumimoji="1" lang="ja-JP" altLang="en-US" sz="2800" b="1" i="1" dirty="0">
              <a:effectLst>
                <a:outerShdw blurRad="38100" dist="38100" dir="2700000" algn="tl">
                  <a:srgbClr val="000000">
                    <a:alpha val="43137"/>
                  </a:srgbClr>
                </a:outerShdw>
              </a:effectLst>
            </a:endParaRPr>
          </a:p>
        </p:txBody>
      </p:sp>
      <p:sp>
        <p:nvSpPr>
          <p:cNvPr id="43" name="右矢印 42"/>
          <p:cNvSpPr/>
          <p:nvPr/>
        </p:nvSpPr>
        <p:spPr>
          <a:xfrm rot="5400000">
            <a:off x="4482810" y="5572058"/>
            <a:ext cx="250387" cy="108012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1186206" y="6210418"/>
            <a:ext cx="7773510" cy="523220"/>
          </a:xfrm>
          <a:prstGeom prst="rect">
            <a:avLst/>
          </a:prstGeom>
          <a:noFill/>
        </p:spPr>
        <p:txBody>
          <a:bodyPr wrap="square" rtlCol="0">
            <a:spAutoFit/>
          </a:bodyPr>
          <a:lstStyle/>
          <a:p>
            <a:pPr algn="ctr"/>
            <a:r>
              <a:rPr kumimoji="1" lang="ja-JP" altLang="en-US" sz="2800" b="1" i="1" dirty="0" smtClean="0">
                <a:solidFill>
                  <a:srgbClr val="FF0066"/>
                </a:solidFill>
              </a:rPr>
              <a:t>捜査員が直接、即時に</a:t>
            </a:r>
            <a:r>
              <a:rPr lang="ja-JP" altLang="en-US" sz="2800" b="1" i="1" dirty="0" smtClean="0">
                <a:solidFill>
                  <a:srgbClr val="FF0066"/>
                </a:solidFill>
              </a:rPr>
              <a:t>結果を得る方が望ましい</a:t>
            </a:r>
            <a:endParaRPr kumimoji="1" lang="ja-JP" altLang="en-US" sz="2800" b="1" i="1" dirty="0">
              <a:solidFill>
                <a:srgbClr val="FF0066"/>
              </a:solidFill>
            </a:endParaRPr>
          </a:p>
        </p:txBody>
      </p:sp>
      <p:sp>
        <p:nvSpPr>
          <p:cNvPr id="47" name="テキスト ボックス 46"/>
          <p:cNvSpPr txBox="1"/>
          <p:nvPr/>
        </p:nvSpPr>
        <p:spPr>
          <a:xfrm>
            <a:off x="395536" y="1010120"/>
            <a:ext cx="2886100" cy="461665"/>
          </a:xfrm>
          <a:prstGeom prst="rect">
            <a:avLst/>
          </a:prstGeom>
          <a:noFill/>
        </p:spPr>
        <p:txBody>
          <a:bodyPr wrap="square" rtlCol="0">
            <a:spAutoFit/>
          </a:bodyPr>
          <a:lstStyle/>
          <a:p>
            <a:pPr algn="ctr"/>
            <a:r>
              <a:rPr kumimoji="1" lang="ja-JP" altLang="en-US" sz="2400" b="1" dirty="0" smtClean="0">
                <a:solidFill>
                  <a:schemeClr val="tx1">
                    <a:lumMod val="50000"/>
                    <a:lumOff val="50000"/>
                  </a:schemeClr>
                </a:solidFill>
              </a:rPr>
              <a:t>防犯カメラ</a:t>
            </a:r>
            <a:endParaRPr kumimoji="1" lang="ja-JP" altLang="en-US" sz="2400" b="1" dirty="0">
              <a:solidFill>
                <a:schemeClr val="tx1">
                  <a:lumMod val="50000"/>
                  <a:lumOff val="50000"/>
                </a:schemeClr>
              </a:solidFill>
            </a:endParaRPr>
          </a:p>
        </p:txBody>
      </p:sp>
      <p:sp>
        <p:nvSpPr>
          <p:cNvPr id="48" name="正方形/長方形 47"/>
          <p:cNvSpPr/>
          <p:nvPr/>
        </p:nvSpPr>
        <p:spPr>
          <a:xfrm>
            <a:off x="5570566" y="5084437"/>
            <a:ext cx="3005286" cy="432048"/>
          </a:xfrm>
          <a:prstGeom prst="rect">
            <a:avLst/>
          </a:prstGeom>
          <a:solidFill>
            <a:srgbClr val="FF0066"/>
          </a:soli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lIns="0" rIns="0" rtlCol="0" anchor="ctr"/>
          <a:lstStyle/>
          <a:p>
            <a:pPr algn="ctr"/>
            <a:r>
              <a:rPr lang="en-US" altLang="ja-JP" sz="2000" dirty="0" smtClean="0">
                <a:solidFill>
                  <a:schemeClr val="bg1"/>
                </a:solidFill>
              </a:rPr>
              <a:t>3. </a:t>
            </a:r>
            <a:r>
              <a:rPr lang="ja-JP" altLang="en-US" sz="2000" dirty="0" smtClean="0">
                <a:solidFill>
                  <a:schemeClr val="bg1"/>
                </a:solidFill>
              </a:rPr>
              <a:t>歩容に基づく人物鑑定</a:t>
            </a:r>
            <a:endParaRPr kumimoji="1" lang="ja-JP" altLang="en-US" sz="2000" dirty="0">
              <a:solidFill>
                <a:schemeClr val="bg1"/>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歩容に基づく人物鑑定システム</a:t>
            </a:r>
            <a:endParaRPr kumimoji="1" lang="ja-JP" altLang="en-US" dirty="0"/>
          </a:p>
        </p:txBody>
      </p:sp>
      <p:sp>
        <p:nvSpPr>
          <p:cNvPr id="4" name="スライド番号プレースホルダ 3"/>
          <p:cNvSpPr>
            <a:spLocks noGrp="1"/>
          </p:cNvSpPr>
          <p:nvPr>
            <p:ph type="sldNum" sz="quarter" idx="11"/>
          </p:nvPr>
        </p:nvSpPr>
        <p:spPr/>
        <p:txBody>
          <a:bodyPr/>
          <a:lstStyle/>
          <a:p>
            <a:fld id="{D2D8002D-B5B0-4BAC-B1F6-782DDCCE6D9C}" type="slidenum">
              <a:rPr kumimoji="1" lang="ja-JP" altLang="en-US" smtClean="0"/>
              <a:pPr/>
              <a:t>6</a:t>
            </a:fld>
            <a:endParaRPr kumimoji="1" lang="ja-JP" altLang="en-US"/>
          </a:p>
        </p:txBody>
      </p:sp>
      <p:sp>
        <p:nvSpPr>
          <p:cNvPr id="72" name="線吹き出し 1 (枠付き) 71"/>
          <p:cNvSpPr/>
          <p:nvPr/>
        </p:nvSpPr>
        <p:spPr>
          <a:xfrm>
            <a:off x="3995936" y="908720"/>
            <a:ext cx="4680520" cy="2100932"/>
          </a:xfrm>
          <a:prstGeom prst="borderCallout1">
            <a:avLst>
              <a:gd name="adj1" fmla="val 76700"/>
              <a:gd name="adj2" fmla="val -341"/>
              <a:gd name="adj3" fmla="val 97255"/>
              <a:gd name="adj4" fmla="val -32082"/>
            </a:avLst>
          </a:prstGeom>
          <a:solidFill>
            <a:schemeClr val="bg1"/>
          </a:solidFill>
          <a:ln w="19050">
            <a:solidFill>
              <a:schemeClr val="tx2">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46" name="テキスト ボックス 45"/>
          <p:cNvSpPr txBox="1"/>
          <p:nvPr/>
        </p:nvSpPr>
        <p:spPr>
          <a:xfrm>
            <a:off x="3897078" y="1049208"/>
            <a:ext cx="1944778" cy="646331"/>
          </a:xfrm>
          <a:prstGeom prst="rect">
            <a:avLst/>
          </a:prstGeom>
          <a:noFill/>
        </p:spPr>
        <p:txBody>
          <a:bodyPr wrap="square" rtlCol="0">
            <a:spAutoFit/>
          </a:bodyPr>
          <a:lstStyle/>
          <a:p>
            <a:pPr algn="ctr"/>
            <a:r>
              <a:rPr kumimoji="1" lang="ja-JP" altLang="en-US" dirty="0" smtClean="0"/>
              <a:t>犯行現場</a:t>
            </a:r>
            <a:endParaRPr kumimoji="1" lang="en-US" altLang="ja-JP" dirty="0" smtClean="0"/>
          </a:p>
          <a:p>
            <a:pPr algn="ctr"/>
            <a:r>
              <a:rPr lang="ja-JP" altLang="en-US" dirty="0" smtClean="0"/>
              <a:t>の防犯カメラ</a:t>
            </a:r>
            <a:endParaRPr kumimoji="1" lang="ja-JP" altLang="en-US" dirty="0"/>
          </a:p>
        </p:txBody>
      </p:sp>
      <p:pic>
        <p:nvPicPr>
          <p:cNvPr id="73" name="Picture 2" descr="C:\GVS_Storage\Gallery\Org\0170072\00000012.png"/>
          <p:cNvPicPr>
            <a:picLocks noChangeAspect="1" noChangeArrowheads="1"/>
          </p:cNvPicPr>
          <p:nvPr/>
        </p:nvPicPr>
        <p:blipFill>
          <a:blip r:embed="rId4" cstate="print">
            <a:lum bright="35000" contrast="50000"/>
          </a:blip>
          <a:srcRect l="17717" t="19685" r="23622" b="35433"/>
          <a:stretch>
            <a:fillRect/>
          </a:stretch>
        </p:blipFill>
        <p:spPr bwMode="auto">
          <a:xfrm>
            <a:off x="5652120" y="956581"/>
            <a:ext cx="1444688" cy="828935"/>
          </a:xfrm>
          <a:prstGeom prst="rect">
            <a:avLst/>
          </a:prstGeom>
          <a:noFill/>
        </p:spPr>
      </p:pic>
      <p:sp>
        <p:nvSpPr>
          <p:cNvPr id="74" name="正方形/長方形 73"/>
          <p:cNvSpPr/>
          <p:nvPr/>
        </p:nvSpPr>
        <p:spPr>
          <a:xfrm>
            <a:off x="6267425" y="1277803"/>
            <a:ext cx="182116" cy="300168"/>
          </a:xfrm>
          <a:prstGeom prst="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5" name="直線コネクタ 74"/>
          <p:cNvCxnSpPr>
            <a:stCxn id="74" idx="0"/>
          </p:cNvCxnSpPr>
          <p:nvPr/>
        </p:nvCxnSpPr>
        <p:spPr>
          <a:xfrm flipV="1">
            <a:off x="6358483" y="1027871"/>
            <a:ext cx="949821" cy="249932"/>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a:stCxn id="74" idx="2"/>
          </p:cNvCxnSpPr>
          <p:nvPr/>
        </p:nvCxnSpPr>
        <p:spPr>
          <a:xfrm>
            <a:off x="6358483" y="1577971"/>
            <a:ext cx="949821" cy="169980"/>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77" name="Picture 3" descr="C:\GVS_Storage\Gallery\ROI_Trim\0170072\00000012.Jpg"/>
          <p:cNvPicPr>
            <a:picLocks noChangeAspect="1" noChangeArrowheads="1"/>
          </p:cNvPicPr>
          <p:nvPr/>
        </p:nvPicPr>
        <p:blipFill>
          <a:blip r:embed="rId5" cstate="print">
            <a:lum bright="35000" contrast="50000"/>
          </a:blip>
          <a:srcRect l="22768" t="12062" r="13661" b="12062"/>
          <a:stretch>
            <a:fillRect/>
          </a:stretch>
        </p:blipFill>
        <p:spPr bwMode="auto">
          <a:xfrm>
            <a:off x="7308304" y="1015171"/>
            <a:ext cx="576064" cy="778691"/>
          </a:xfrm>
          <a:prstGeom prst="rect">
            <a:avLst/>
          </a:prstGeom>
          <a:noFill/>
          <a:ln w="38100">
            <a:solidFill>
              <a:srgbClr val="00B050"/>
            </a:solidFill>
          </a:ln>
        </p:spPr>
      </p:pic>
      <p:sp>
        <p:nvSpPr>
          <p:cNvPr id="78" name="テキスト ボックス 77"/>
          <p:cNvSpPr txBox="1"/>
          <p:nvPr/>
        </p:nvSpPr>
        <p:spPr>
          <a:xfrm>
            <a:off x="7767246" y="1218380"/>
            <a:ext cx="936104" cy="369332"/>
          </a:xfrm>
          <a:prstGeom prst="rect">
            <a:avLst/>
          </a:prstGeom>
          <a:noFill/>
        </p:spPr>
        <p:txBody>
          <a:bodyPr wrap="square" rtlCol="0">
            <a:spAutoFit/>
          </a:bodyPr>
          <a:lstStyle/>
          <a:p>
            <a:pPr algn="ctr"/>
            <a:r>
              <a:rPr kumimoji="1" lang="ja-JP" altLang="en-US" b="1" dirty="0" smtClean="0">
                <a:solidFill>
                  <a:srgbClr val="00B050"/>
                </a:solidFill>
              </a:rPr>
              <a:t>犯人</a:t>
            </a:r>
            <a:endParaRPr kumimoji="1" lang="ja-JP" altLang="en-US" b="1" dirty="0">
              <a:solidFill>
                <a:srgbClr val="00B050"/>
              </a:solidFill>
            </a:endParaRPr>
          </a:p>
        </p:txBody>
      </p:sp>
      <p:pic>
        <p:nvPicPr>
          <p:cNvPr id="81" name="Picture 5" descr="C:\GVS_Storage\Probe\ROI_Trim\0170071\00000021.Jpg"/>
          <p:cNvPicPr>
            <a:picLocks noChangeAspect="1" noChangeArrowheads="1"/>
          </p:cNvPicPr>
          <p:nvPr/>
        </p:nvPicPr>
        <p:blipFill>
          <a:blip r:embed="rId6" cstate="print">
            <a:lum bright="20000" contrast="30000"/>
          </a:blip>
          <a:srcRect l="11453" t="10215" r="17180" b="27240"/>
          <a:stretch>
            <a:fillRect/>
          </a:stretch>
        </p:blipFill>
        <p:spPr bwMode="auto">
          <a:xfrm>
            <a:off x="7308304" y="2145556"/>
            <a:ext cx="537403" cy="792088"/>
          </a:xfrm>
          <a:prstGeom prst="rect">
            <a:avLst/>
          </a:prstGeom>
          <a:noFill/>
          <a:ln w="38100">
            <a:solidFill>
              <a:srgbClr val="FFC000"/>
            </a:solidFill>
          </a:ln>
        </p:spPr>
      </p:pic>
      <p:pic>
        <p:nvPicPr>
          <p:cNvPr id="82" name="Picture 4" descr="C:\GVS_Storage\Probe\Org\0170071\00000021.png"/>
          <p:cNvPicPr>
            <a:picLocks noChangeAspect="1" noChangeArrowheads="1"/>
          </p:cNvPicPr>
          <p:nvPr/>
        </p:nvPicPr>
        <p:blipFill>
          <a:blip r:embed="rId7" cstate="print">
            <a:lum bright="20000" contrast="30000"/>
          </a:blip>
          <a:srcRect l="17717" t="15748" r="23622" b="39370"/>
          <a:stretch>
            <a:fillRect/>
          </a:stretch>
        </p:blipFill>
        <p:spPr bwMode="auto">
          <a:xfrm>
            <a:off x="5652120" y="2025923"/>
            <a:ext cx="1452980" cy="833735"/>
          </a:xfrm>
          <a:prstGeom prst="rect">
            <a:avLst/>
          </a:prstGeom>
          <a:noFill/>
        </p:spPr>
      </p:pic>
      <p:sp>
        <p:nvSpPr>
          <p:cNvPr id="83" name="正方形/長方形 82"/>
          <p:cNvSpPr/>
          <p:nvPr/>
        </p:nvSpPr>
        <p:spPr>
          <a:xfrm>
            <a:off x="6228184" y="2339355"/>
            <a:ext cx="216024" cy="288032"/>
          </a:xfrm>
          <a:prstGeom prst="rect">
            <a:avLst/>
          </a:pr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4" name="直線コネクタ 83"/>
          <p:cNvCxnSpPr/>
          <p:nvPr/>
        </p:nvCxnSpPr>
        <p:spPr>
          <a:xfrm flipV="1">
            <a:off x="6516216" y="2145556"/>
            <a:ext cx="792088" cy="168400"/>
          </a:xfrm>
          <a:prstGeom prst="line">
            <a:avLst/>
          </a:prstGeom>
          <a:ln w="190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6443646" y="2577604"/>
            <a:ext cx="864096" cy="360040"/>
          </a:xfrm>
          <a:prstGeom prst="line">
            <a:avLst/>
          </a:prstGeom>
          <a:ln w="19050">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86" name="テキスト ボックス 85"/>
          <p:cNvSpPr txBox="1"/>
          <p:nvPr/>
        </p:nvSpPr>
        <p:spPr>
          <a:xfrm>
            <a:off x="7830343" y="2321239"/>
            <a:ext cx="1003576" cy="369332"/>
          </a:xfrm>
          <a:prstGeom prst="rect">
            <a:avLst/>
          </a:prstGeom>
          <a:noFill/>
        </p:spPr>
        <p:txBody>
          <a:bodyPr wrap="square" rtlCol="0">
            <a:spAutoFit/>
          </a:bodyPr>
          <a:lstStyle/>
          <a:p>
            <a:r>
              <a:rPr kumimoji="1" lang="ja-JP" altLang="en-US" b="1" dirty="0" smtClean="0">
                <a:solidFill>
                  <a:srgbClr val="FFC000"/>
                </a:solidFill>
              </a:rPr>
              <a:t>容疑者</a:t>
            </a:r>
            <a:endParaRPr kumimoji="1" lang="ja-JP" altLang="en-US" b="1" dirty="0">
              <a:solidFill>
                <a:srgbClr val="FFC000"/>
              </a:solidFill>
            </a:endParaRPr>
          </a:p>
        </p:txBody>
      </p:sp>
      <p:sp>
        <p:nvSpPr>
          <p:cNvPr id="87" name="テキスト ボックス 86"/>
          <p:cNvSpPr txBox="1"/>
          <p:nvPr/>
        </p:nvSpPr>
        <p:spPr>
          <a:xfrm>
            <a:off x="3851920" y="2116817"/>
            <a:ext cx="1985896" cy="646331"/>
          </a:xfrm>
          <a:prstGeom prst="rect">
            <a:avLst/>
          </a:prstGeom>
          <a:noFill/>
        </p:spPr>
        <p:txBody>
          <a:bodyPr wrap="square" rtlCol="0">
            <a:spAutoFit/>
          </a:bodyPr>
          <a:lstStyle/>
          <a:p>
            <a:pPr algn="ctr"/>
            <a:r>
              <a:rPr kumimoji="1" lang="ja-JP" altLang="en-US" dirty="0" smtClean="0"/>
              <a:t>他の防犯カメラ</a:t>
            </a:r>
            <a:endParaRPr kumimoji="1" lang="en-US" altLang="ja-JP" dirty="0" smtClean="0"/>
          </a:p>
          <a:p>
            <a:pPr algn="ctr"/>
            <a:r>
              <a:rPr kumimoji="1" lang="ja-JP" altLang="en-US" dirty="0" smtClean="0"/>
              <a:t>や秘匿撮影</a:t>
            </a:r>
            <a:endParaRPr kumimoji="1" lang="ja-JP" altLang="en-US" dirty="0"/>
          </a:p>
        </p:txBody>
      </p:sp>
      <p:cxnSp>
        <p:nvCxnSpPr>
          <p:cNvPr id="93" name="直線コネクタ 92"/>
          <p:cNvCxnSpPr/>
          <p:nvPr/>
        </p:nvCxnSpPr>
        <p:spPr>
          <a:xfrm>
            <a:off x="4211960" y="1929532"/>
            <a:ext cx="4248472" cy="1"/>
          </a:xfrm>
          <a:prstGeom prst="line">
            <a:avLst/>
          </a:prstGeom>
          <a:ln>
            <a:solidFill>
              <a:schemeClr val="tx2">
                <a:lumMod val="40000"/>
                <a:lumOff val="60000"/>
              </a:schemeClr>
            </a:solidFill>
            <a:prstDash val="dashDot"/>
          </a:ln>
          <a:effectLst/>
        </p:spPr>
        <p:style>
          <a:lnRef idx="1">
            <a:schemeClr val="accent1"/>
          </a:lnRef>
          <a:fillRef idx="0">
            <a:schemeClr val="accent1"/>
          </a:fillRef>
          <a:effectRef idx="0">
            <a:schemeClr val="accent1"/>
          </a:effectRef>
          <a:fontRef idx="minor">
            <a:schemeClr val="tx1"/>
          </a:fontRef>
        </p:style>
      </p:cxnSp>
      <p:sp>
        <p:nvSpPr>
          <p:cNvPr id="115" name="角丸四角形 114"/>
          <p:cNvSpPr/>
          <p:nvPr/>
        </p:nvSpPr>
        <p:spPr>
          <a:xfrm>
            <a:off x="401315" y="3297684"/>
            <a:ext cx="2952329" cy="2088232"/>
          </a:xfrm>
          <a:prstGeom prst="roundRect">
            <a:avLst>
              <a:gd name="adj" fmla="val 11323"/>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6" name="Picture 5"/>
          <p:cNvPicPr>
            <a:picLocks noChangeAspect="1" noChangeArrowheads="1"/>
          </p:cNvPicPr>
          <p:nvPr/>
        </p:nvPicPr>
        <p:blipFill>
          <a:blip r:embed="rId8" cstate="print"/>
          <a:srcRect/>
          <a:stretch>
            <a:fillRect/>
          </a:stretch>
        </p:blipFill>
        <p:spPr bwMode="auto">
          <a:xfrm>
            <a:off x="607135" y="3745902"/>
            <a:ext cx="1158141" cy="995412"/>
          </a:xfrm>
          <a:prstGeom prst="rect">
            <a:avLst/>
          </a:prstGeom>
          <a:noFill/>
          <a:ln w="9525">
            <a:noFill/>
            <a:miter lim="800000"/>
            <a:headEnd/>
            <a:tailEnd/>
          </a:ln>
          <a:effectLst>
            <a:softEdge rad="12700"/>
          </a:effectLst>
        </p:spPr>
      </p:pic>
      <p:sp>
        <p:nvSpPr>
          <p:cNvPr id="117" name="テキスト ボックス 116"/>
          <p:cNvSpPr txBox="1"/>
          <p:nvPr/>
        </p:nvSpPr>
        <p:spPr>
          <a:xfrm>
            <a:off x="371088" y="3284984"/>
            <a:ext cx="2987824" cy="461665"/>
          </a:xfrm>
          <a:prstGeom prst="rect">
            <a:avLst/>
          </a:prstGeom>
          <a:noFill/>
        </p:spPr>
        <p:txBody>
          <a:bodyPr wrap="square" rtlCol="0">
            <a:spAutoFit/>
          </a:bodyPr>
          <a:lstStyle/>
          <a:p>
            <a:pPr algn="ctr"/>
            <a:r>
              <a:rPr lang="ja-JP" altLang="en-US" sz="2400" b="1" dirty="0" smtClean="0">
                <a:solidFill>
                  <a:schemeClr val="tx2"/>
                </a:solidFill>
              </a:rPr>
              <a:t>犯罪捜査員</a:t>
            </a:r>
            <a:endParaRPr kumimoji="1" lang="ja-JP" altLang="en-US" sz="2400" b="1" dirty="0">
              <a:solidFill>
                <a:schemeClr val="tx2"/>
              </a:solidFill>
            </a:endParaRPr>
          </a:p>
        </p:txBody>
      </p:sp>
      <p:pic>
        <p:nvPicPr>
          <p:cNvPr id="118" name="Picture 8"/>
          <p:cNvPicPr>
            <a:picLocks noChangeAspect="1" noChangeArrowheads="1"/>
          </p:cNvPicPr>
          <p:nvPr/>
        </p:nvPicPr>
        <p:blipFill>
          <a:blip r:embed="rId9" cstate="print">
            <a:lum bright="10000"/>
          </a:blip>
          <a:srcRect r="12598"/>
          <a:stretch>
            <a:fillRect/>
          </a:stretch>
        </p:blipFill>
        <p:spPr bwMode="auto">
          <a:xfrm>
            <a:off x="1927998" y="3745902"/>
            <a:ext cx="1256158" cy="995412"/>
          </a:xfrm>
          <a:prstGeom prst="rect">
            <a:avLst/>
          </a:prstGeom>
          <a:noFill/>
          <a:ln w="9525">
            <a:noFill/>
            <a:miter lim="800000"/>
            <a:headEnd/>
            <a:tailEnd/>
          </a:ln>
          <a:effectLst>
            <a:softEdge rad="12700"/>
          </a:effectLst>
        </p:spPr>
      </p:pic>
      <p:sp>
        <p:nvSpPr>
          <p:cNvPr id="119" name="角丸四角形 118"/>
          <p:cNvSpPr/>
          <p:nvPr/>
        </p:nvSpPr>
        <p:spPr>
          <a:xfrm>
            <a:off x="395536" y="993428"/>
            <a:ext cx="2893097" cy="1512168"/>
          </a:xfrm>
          <a:prstGeom prst="roundRect">
            <a:avLst>
              <a:gd name="adj" fmla="val 1132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テキスト ボックス 119"/>
          <p:cNvSpPr txBox="1"/>
          <p:nvPr/>
        </p:nvSpPr>
        <p:spPr>
          <a:xfrm>
            <a:off x="395536" y="1010120"/>
            <a:ext cx="2886100" cy="461665"/>
          </a:xfrm>
          <a:prstGeom prst="rect">
            <a:avLst/>
          </a:prstGeom>
          <a:noFill/>
        </p:spPr>
        <p:txBody>
          <a:bodyPr wrap="square" rtlCol="0">
            <a:spAutoFit/>
          </a:bodyPr>
          <a:lstStyle/>
          <a:p>
            <a:pPr algn="ctr"/>
            <a:r>
              <a:rPr kumimoji="1" lang="ja-JP" altLang="en-US" sz="2400" b="1" dirty="0" smtClean="0">
                <a:solidFill>
                  <a:schemeClr val="tx1">
                    <a:lumMod val="50000"/>
                    <a:lumOff val="50000"/>
                  </a:schemeClr>
                </a:solidFill>
              </a:rPr>
              <a:t>防犯カメラ</a:t>
            </a:r>
            <a:endParaRPr kumimoji="1" lang="ja-JP" altLang="en-US" sz="2400" b="1" dirty="0">
              <a:solidFill>
                <a:schemeClr val="tx1">
                  <a:lumMod val="50000"/>
                  <a:lumOff val="50000"/>
                </a:schemeClr>
              </a:solidFill>
            </a:endParaRPr>
          </a:p>
        </p:txBody>
      </p:sp>
      <p:pic>
        <p:nvPicPr>
          <p:cNvPr id="121" name="Picture 9"/>
          <p:cNvPicPr>
            <a:picLocks noChangeAspect="1" noChangeArrowheads="1"/>
          </p:cNvPicPr>
          <p:nvPr/>
        </p:nvPicPr>
        <p:blipFill>
          <a:blip r:embed="rId10" cstate="print"/>
          <a:srcRect l="6299" r="6299"/>
          <a:stretch>
            <a:fillRect/>
          </a:stretch>
        </p:blipFill>
        <p:spPr bwMode="auto">
          <a:xfrm>
            <a:off x="530818" y="1425476"/>
            <a:ext cx="1233615" cy="938608"/>
          </a:xfrm>
          <a:prstGeom prst="rect">
            <a:avLst/>
          </a:prstGeom>
          <a:noFill/>
          <a:ln w="9525">
            <a:noFill/>
            <a:miter lim="800000"/>
            <a:headEnd/>
            <a:tailEnd/>
          </a:ln>
          <a:effectLst>
            <a:softEdge rad="31750"/>
          </a:effectLst>
        </p:spPr>
      </p:pic>
      <p:pic>
        <p:nvPicPr>
          <p:cNvPr id="122" name="Picture 7"/>
          <p:cNvPicPr>
            <a:picLocks noChangeAspect="1" noChangeArrowheads="1"/>
          </p:cNvPicPr>
          <p:nvPr/>
        </p:nvPicPr>
        <p:blipFill>
          <a:blip r:embed="rId11" cstate="print"/>
          <a:srcRect l="4535" t="15058" r="4535" b="18069"/>
          <a:stretch>
            <a:fillRect/>
          </a:stretch>
        </p:blipFill>
        <p:spPr bwMode="auto">
          <a:xfrm>
            <a:off x="1905078" y="1426286"/>
            <a:ext cx="1290035" cy="952513"/>
          </a:xfrm>
          <a:prstGeom prst="rect">
            <a:avLst/>
          </a:prstGeom>
          <a:noFill/>
          <a:ln w="9525">
            <a:noFill/>
            <a:miter lim="800000"/>
            <a:headEnd/>
            <a:tailEnd/>
          </a:ln>
          <a:effectLst>
            <a:softEdge rad="31750"/>
          </a:effectLst>
        </p:spPr>
      </p:pic>
      <p:sp>
        <p:nvSpPr>
          <p:cNvPr id="123" name="下矢印 122"/>
          <p:cNvSpPr/>
          <p:nvPr/>
        </p:nvSpPr>
        <p:spPr>
          <a:xfrm rot="10800000">
            <a:off x="1121396" y="2505596"/>
            <a:ext cx="1368152" cy="720080"/>
          </a:xfrm>
          <a:prstGeom prst="down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テキスト ボックス 123"/>
          <p:cNvSpPr txBox="1"/>
          <p:nvPr/>
        </p:nvSpPr>
        <p:spPr>
          <a:xfrm>
            <a:off x="554792" y="2744033"/>
            <a:ext cx="2520280" cy="400110"/>
          </a:xfrm>
          <a:prstGeom prst="rect">
            <a:avLst/>
          </a:prstGeom>
          <a:noFill/>
        </p:spPr>
        <p:txBody>
          <a:bodyPr wrap="square" rtlCol="0">
            <a:spAutoFit/>
          </a:bodyPr>
          <a:lstStyle/>
          <a:p>
            <a:pPr algn="ctr"/>
            <a:r>
              <a:rPr kumimoji="1" lang="en-US" altLang="ja-JP" sz="2000" dirty="0" smtClean="0"/>
              <a:t>1. </a:t>
            </a:r>
            <a:r>
              <a:rPr kumimoji="1" lang="ja-JP" altLang="en-US" sz="2000" dirty="0" smtClean="0"/>
              <a:t>映像獲得</a:t>
            </a:r>
            <a:endParaRPr kumimoji="1" lang="ja-JP" altLang="en-US" sz="2000" dirty="0"/>
          </a:p>
        </p:txBody>
      </p:sp>
      <p:sp>
        <p:nvSpPr>
          <p:cNvPr id="125" name="テキスト ボックス 124"/>
          <p:cNvSpPr txBox="1"/>
          <p:nvPr/>
        </p:nvSpPr>
        <p:spPr>
          <a:xfrm>
            <a:off x="482784" y="4737844"/>
            <a:ext cx="2736304" cy="646331"/>
          </a:xfrm>
          <a:prstGeom prst="rect">
            <a:avLst/>
          </a:prstGeom>
          <a:noFill/>
        </p:spPr>
        <p:txBody>
          <a:bodyPr wrap="square" rtlCol="0">
            <a:spAutoFit/>
          </a:bodyPr>
          <a:lstStyle/>
          <a:p>
            <a:pPr algn="ctr"/>
            <a:r>
              <a:rPr kumimoji="1" lang="ja-JP" altLang="en-US" dirty="0" smtClean="0"/>
              <a:t>歩容</a:t>
            </a:r>
            <a:r>
              <a:rPr lang="ja-JP" altLang="en-US" dirty="0" smtClean="0"/>
              <a:t>に関する専門知識</a:t>
            </a:r>
            <a:endParaRPr lang="en-US" altLang="ja-JP" dirty="0" smtClean="0"/>
          </a:p>
          <a:p>
            <a:pPr algn="ctr"/>
            <a:r>
              <a:rPr lang="ja-JP" altLang="en-US" dirty="0" smtClean="0"/>
              <a:t>を持っていない</a:t>
            </a:r>
            <a:endParaRPr kumimoji="1" lang="ja-JP" altLang="en-US" dirty="0"/>
          </a:p>
        </p:txBody>
      </p:sp>
      <p:sp>
        <p:nvSpPr>
          <p:cNvPr id="134" name="正方形/長方形 133"/>
          <p:cNvSpPr/>
          <p:nvPr/>
        </p:nvSpPr>
        <p:spPr>
          <a:xfrm>
            <a:off x="683567" y="5354082"/>
            <a:ext cx="2362817" cy="751913"/>
          </a:xfrm>
          <a:prstGeom prst="rect">
            <a:avLst/>
          </a:prstGeom>
          <a:solidFill>
            <a:schemeClr val="accent1"/>
          </a:soli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lIns="0" rIns="0" rtlCol="0" anchor="ctr"/>
          <a:lstStyle/>
          <a:p>
            <a:pPr algn="ctr"/>
            <a:r>
              <a:rPr lang="en-US" altLang="ja-JP" sz="2000" dirty="0" smtClean="0">
                <a:solidFill>
                  <a:schemeClr val="bg1"/>
                </a:solidFill>
              </a:rPr>
              <a:t>3. </a:t>
            </a:r>
            <a:r>
              <a:rPr lang="ja-JP" altLang="en-US" sz="2000" dirty="0" smtClean="0">
                <a:solidFill>
                  <a:schemeClr val="bg1"/>
                </a:solidFill>
              </a:rPr>
              <a:t>捜査方針の決定</a:t>
            </a:r>
            <a:endParaRPr lang="en-US" altLang="ja-JP" sz="2000" dirty="0" smtClean="0">
              <a:solidFill>
                <a:schemeClr val="bg1"/>
              </a:solidFill>
            </a:endParaRPr>
          </a:p>
          <a:p>
            <a:pPr algn="ctr"/>
            <a:r>
              <a:rPr kumimoji="1" lang="ja-JP" altLang="en-US" dirty="0" smtClean="0">
                <a:solidFill>
                  <a:schemeClr val="bg1"/>
                </a:solidFill>
              </a:rPr>
              <a:t>（容疑者の絞り込み）</a:t>
            </a:r>
            <a:endParaRPr kumimoji="1" lang="ja-JP" altLang="en-US" dirty="0">
              <a:solidFill>
                <a:schemeClr val="bg1"/>
              </a:solidFill>
            </a:endParaRPr>
          </a:p>
        </p:txBody>
      </p:sp>
      <p:sp>
        <p:nvSpPr>
          <p:cNvPr id="47" name="角丸四角形 46"/>
          <p:cNvSpPr/>
          <p:nvPr/>
        </p:nvSpPr>
        <p:spPr>
          <a:xfrm>
            <a:off x="3941322" y="3356992"/>
            <a:ext cx="4735133" cy="2160240"/>
          </a:xfrm>
          <a:prstGeom prst="roundRect">
            <a:avLst>
              <a:gd name="adj" fmla="val 11323"/>
            </a:avLst>
          </a:prstGeom>
          <a:solidFill>
            <a:srgbClr val="FFEBFF"/>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0" name="Picture 2"/>
          <p:cNvPicPr>
            <a:picLocks noChangeAspect="1" noChangeArrowheads="1"/>
          </p:cNvPicPr>
          <p:nvPr/>
        </p:nvPicPr>
        <p:blipFill>
          <a:blip r:embed="rId12" cstate="print"/>
          <a:srcRect/>
          <a:stretch>
            <a:fillRect/>
          </a:stretch>
        </p:blipFill>
        <p:spPr bwMode="auto">
          <a:xfrm>
            <a:off x="4554927" y="4193107"/>
            <a:ext cx="1241209" cy="977532"/>
          </a:xfrm>
          <a:prstGeom prst="rect">
            <a:avLst/>
          </a:prstGeom>
          <a:noFill/>
          <a:ln w="9525">
            <a:noFill/>
            <a:miter lim="800000"/>
            <a:headEnd/>
            <a:tailEnd/>
          </a:ln>
        </p:spPr>
      </p:pic>
      <p:sp>
        <p:nvSpPr>
          <p:cNvPr id="51" name="テキスト ボックス 50"/>
          <p:cNvSpPr txBox="1"/>
          <p:nvPr/>
        </p:nvSpPr>
        <p:spPr>
          <a:xfrm>
            <a:off x="3942148" y="3658471"/>
            <a:ext cx="4752528" cy="461665"/>
          </a:xfrm>
          <a:prstGeom prst="rect">
            <a:avLst/>
          </a:prstGeom>
          <a:noFill/>
        </p:spPr>
        <p:txBody>
          <a:bodyPr wrap="square" rtlCol="0">
            <a:spAutoFit/>
          </a:bodyPr>
          <a:lstStyle/>
          <a:p>
            <a:pPr algn="ctr"/>
            <a:r>
              <a:rPr kumimoji="1" lang="ja-JP" altLang="en-US" sz="2400" b="1" dirty="0" smtClean="0">
                <a:solidFill>
                  <a:srgbClr val="FF0066"/>
                </a:solidFill>
                <a:effectLst>
                  <a:outerShdw blurRad="38100" dist="38100" dir="2700000" algn="tl">
                    <a:srgbClr val="000000">
                      <a:alpha val="43137"/>
                    </a:srgbClr>
                  </a:outerShdw>
                </a:effectLst>
              </a:rPr>
              <a:t>歩容に基づく人物鑑定システム</a:t>
            </a:r>
            <a:endParaRPr kumimoji="1" lang="ja-JP" altLang="en-US" sz="2400" b="1" dirty="0">
              <a:solidFill>
                <a:srgbClr val="FF0066"/>
              </a:solidFill>
              <a:effectLst>
                <a:outerShdw blurRad="38100" dist="38100" dir="2700000" algn="tl">
                  <a:srgbClr val="000000">
                    <a:alpha val="43137"/>
                  </a:srgbClr>
                </a:outerShdw>
              </a:effectLst>
            </a:endParaRPr>
          </a:p>
        </p:txBody>
      </p:sp>
      <p:cxnSp>
        <p:nvCxnSpPr>
          <p:cNvPr id="52" name="直線矢印コネクタ 51"/>
          <p:cNvCxnSpPr/>
          <p:nvPr/>
        </p:nvCxnSpPr>
        <p:spPr>
          <a:xfrm>
            <a:off x="3244189" y="4365103"/>
            <a:ext cx="1224136" cy="1"/>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flipH="1">
            <a:off x="3203848" y="4522567"/>
            <a:ext cx="1224136" cy="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3059832" y="4554234"/>
            <a:ext cx="1574357" cy="461665"/>
          </a:xfrm>
          <a:prstGeom prst="rect">
            <a:avLst/>
          </a:prstGeom>
          <a:noFill/>
          <a:ln>
            <a:noFill/>
          </a:ln>
        </p:spPr>
        <p:txBody>
          <a:bodyPr wrap="square" rtlCol="0">
            <a:spAutoFit/>
          </a:bodyPr>
          <a:lstStyle/>
          <a:p>
            <a:pPr algn="ctr"/>
            <a:r>
              <a:rPr kumimoji="1" lang="ja-JP" altLang="en-US" sz="2400" i="1" dirty="0" smtClean="0">
                <a:solidFill>
                  <a:schemeClr val="accent1"/>
                </a:solidFill>
              </a:rPr>
              <a:t>直接利用</a:t>
            </a:r>
            <a:endParaRPr kumimoji="1" lang="ja-JP" altLang="en-US" sz="2400" i="1" dirty="0">
              <a:solidFill>
                <a:schemeClr val="accent1"/>
              </a:solidFill>
            </a:endParaRPr>
          </a:p>
        </p:txBody>
      </p:sp>
      <p:sp>
        <p:nvSpPr>
          <p:cNvPr id="55" name="テキスト ボックス 54"/>
          <p:cNvSpPr txBox="1"/>
          <p:nvPr/>
        </p:nvSpPr>
        <p:spPr>
          <a:xfrm>
            <a:off x="5814356" y="4278396"/>
            <a:ext cx="2808312" cy="707886"/>
          </a:xfrm>
          <a:prstGeom prst="rect">
            <a:avLst/>
          </a:prstGeom>
          <a:noFill/>
        </p:spPr>
        <p:txBody>
          <a:bodyPr wrap="square" rtlCol="0">
            <a:spAutoFit/>
          </a:bodyPr>
          <a:lstStyle/>
          <a:p>
            <a:pPr>
              <a:buFont typeface="Wingdings" pitchFamily="2" charset="2"/>
              <a:buChar char="Ø"/>
            </a:pPr>
            <a:r>
              <a:rPr lang="ja-JP" altLang="en-US" sz="2000" dirty="0" smtClean="0">
                <a:solidFill>
                  <a:srgbClr val="FF0066"/>
                </a:solidFill>
              </a:rPr>
              <a:t>非専門家向けの設計</a:t>
            </a:r>
            <a:endParaRPr lang="en-US" altLang="ja-JP" sz="2000" dirty="0" smtClean="0">
              <a:solidFill>
                <a:srgbClr val="FF0066"/>
              </a:solidFill>
            </a:endParaRPr>
          </a:p>
          <a:p>
            <a:pPr>
              <a:buFont typeface="Wingdings" pitchFamily="2" charset="2"/>
              <a:buChar char="Ø"/>
            </a:pPr>
            <a:r>
              <a:rPr lang="ja-JP" altLang="en-US" sz="2000" dirty="0" smtClean="0">
                <a:solidFill>
                  <a:srgbClr val="FF0066"/>
                </a:solidFill>
              </a:rPr>
              <a:t>専門家と同様の解析</a:t>
            </a:r>
            <a:endParaRPr kumimoji="1" lang="ja-JP" altLang="en-US" sz="2000" dirty="0">
              <a:solidFill>
                <a:srgbClr val="FF0066"/>
              </a:solidFill>
            </a:endParaRPr>
          </a:p>
        </p:txBody>
      </p:sp>
      <p:sp>
        <p:nvSpPr>
          <p:cNvPr id="56" name="正方形/長方形 55"/>
          <p:cNvSpPr/>
          <p:nvPr/>
        </p:nvSpPr>
        <p:spPr>
          <a:xfrm>
            <a:off x="4756357" y="5287761"/>
            <a:ext cx="3240360" cy="432048"/>
          </a:xfrm>
          <a:prstGeom prst="rect">
            <a:avLst/>
          </a:prstGeom>
          <a:solidFill>
            <a:srgbClr val="FF0066"/>
          </a:soli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lIns="0" rIns="0" rtlCol="0" anchor="ctr"/>
          <a:lstStyle/>
          <a:p>
            <a:pPr algn="ctr"/>
            <a:r>
              <a:rPr lang="en-US" altLang="ja-JP" sz="2000" dirty="0" smtClean="0">
                <a:solidFill>
                  <a:schemeClr val="bg1"/>
                </a:solidFill>
              </a:rPr>
              <a:t>2. </a:t>
            </a:r>
            <a:r>
              <a:rPr lang="ja-JP" altLang="en-US" sz="2000" dirty="0" smtClean="0">
                <a:solidFill>
                  <a:schemeClr val="bg1"/>
                </a:solidFill>
              </a:rPr>
              <a:t>歩容に基づく人物鑑定</a:t>
            </a:r>
            <a:endParaRPr kumimoji="1" lang="ja-JP" altLang="en-US" sz="2000" dirty="0">
              <a:solidFill>
                <a:schemeClr val="bg1"/>
              </a:solidFill>
            </a:endParaRPr>
          </a:p>
        </p:txBody>
      </p:sp>
      <p:sp>
        <p:nvSpPr>
          <p:cNvPr id="64" name="テキスト ボックス 63"/>
          <p:cNvSpPr txBox="1"/>
          <p:nvPr/>
        </p:nvSpPr>
        <p:spPr>
          <a:xfrm>
            <a:off x="3590782" y="3158083"/>
            <a:ext cx="1224136" cy="414933"/>
          </a:xfrm>
          <a:prstGeom prst="roundRect">
            <a:avLst>
              <a:gd name="adj" fmla="val 44775"/>
            </a:avLst>
          </a:prstGeom>
          <a:solidFill>
            <a:srgbClr val="FF0066"/>
          </a:solidFill>
        </p:spPr>
        <p:txBody>
          <a:bodyPr wrap="square" lIns="36000" tIns="0" rIns="36000" bIns="0" rtlCol="0">
            <a:spAutoFit/>
            <a:scene3d>
              <a:camera prst="orthographicFront"/>
              <a:lightRig rig="soft" dir="t">
                <a:rot lat="0" lon="0" rev="10800000"/>
              </a:lightRig>
            </a:scene3d>
            <a:sp3d>
              <a:bevelT w="27940" h="12700"/>
              <a:contourClr>
                <a:srgbClr val="DDDDDD"/>
              </a:contourClr>
            </a:sp3d>
          </a:bodyPr>
          <a:lstStyle/>
          <a:p>
            <a:pPr algn="ctr"/>
            <a:r>
              <a:rPr kumimoji="1" lang="ja-JP" altLang="en-US" sz="2000" b="1" spc="150" dirty="0" smtClean="0">
                <a:ln w="11430"/>
                <a:solidFill>
                  <a:srgbClr val="F8F8F8"/>
                </a:solidFill>
                <a:effectLst>
                  <a:outerShdw blurRad="25400" algn="tl" rotWithShape="0">
                    <a:srgbClr val="000000">
                      <a:alpha val="43000"/>
                    </a:srgbClr>
                  </a:outerShdw>
                </a:effectLst>
              </a:rPr>
              <a:t>世界初</a:t>
            </a:r>
            <a:endParaRPr kumimoji="1" lang="ja-JP" altLang="en-US" sz="2000" b="1" spc="150" dirty="0">
              <a:ln w="11430"/>
              <a:solidFill>
                <a:srgbClr val="F8F8F8"/>
              </a:solidFill>
              <a:effectLst>
                <a:outerShdw blurRad="25400" algn="tl" rotWithShape="0">
                  <a:srgbClr val="000000">
                    <a:alpha val="43000"/>
                  </a:srgbClr>
                </a:outerShdw>
              </a:effectLs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システムのコンセプト</a:t>
            </a:r>
            <a:endParaRPr kumimoji="1" lang="ja-JP" altLang="en-US" dirty="0"/>
          </a:p>
        </p:txBody>
      </p:sp>
      <p:sp>
        <p:nvSpPr>
          <p:cNvPr id="4" name="スライド番号プレースホルダ 3"/>
          <p:cNvSpPr>
            <a:spLocks noGrp="1"/>
          </p:cNvSpPr>
          <p:nvPr>
            <p:ph type="sldNum" sz="quarter" idx="11"/>
          </p:nvPr>
        </p:nvSpPr>
        <p:spPr/>
        <p:txBody>
          <a:bodyPr/>
          <a:lstStyle/>
          <a:p>
            <a:fld id="{D2D8002D-B5B0-4BAC-B1F6-782DDCCE6D9C}" type="slidenum">
              <a:rPr kumimoji="1" lang="ja-JP" altLang="en-US" smtClean="0"/>
              <a:pPr/>
              <a:t>7</a:t>
            </a:fld>
            <a:endParaRPr kumimoji="1" lang="ja-JP" altLang="en-US"/>
          </a:p>
        </p:txBody>
      </p:sp>
      <p:sp>
        <p:nvSpPr>
          <p:cNvPr id="5" name="正方形/長方形 4"/>
          <p:cNvSpPr/>
          <p:nvPr/>
        </p:nvSpPr>
        <p:spPr>
          <a:xfrm>
            <a:off x="6362675" y="1443186"/>
            <a:ext cx="2123728" cy="1757090"/>
          </a:xfrm>
          <a:prstGeom prst="rect">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6395400" y="1533174"/>
            <a:ext cx="2051720" cy="400110"/>
          </a:xfrm>
          <a:prstGeom prst="rect">
            <a:avLst/>
          </a:prstGeom>
          <a:noFill/>
        </p:spPr>
        <p:txBody>
          <a:bodyPr wrap="square" lIns="36000" rIns="36000" rtlCol="0">
            <a:spAutoFit/>
          </a:bodyPr>
          <a:lstStyle/>
          <a:p>
            <a:pPr algn="ctr"/>
            <a:r>
              <a:rPr lang="ja-JP" altLang="en-US" sz="2000" b="1" dirty="0" smtClean="0">
                <a:solidFill>
                  <a:srgbClr val="FF0066"/>
                </a:solidFill>
              </a:rPr>
              <a:t>鑑定結果</a:t>
            </a:r>
            <a:endParaRPr lang="en-US" altLang="ja-JP" sz="2000" b="1" dirty="0" smtClean="0">
              <a:solidFill>
                <a:srgbClr val="FF0066"/>
              </a:solidFill>
            </a:endParaRPr>
          </a:p>
        </p:txBody>
      </p:sp>
      <p:sp>
        <p:nvSpPr>
          <p:cNvPr id="7" name="テキスト ボックス 6"/>
          <p:cNvSpPr txBox="1"/>
          <p:nvPr/>
        </p:nvSpPr>
        <p:spPr>
          <a:xfrm>
            <a:off x="3487623" y="1357179"/>
            <a:ext cx="1872207" cy="1629458"/>
          </a:xfrm>
          <a:prstGeom prst="parallelogram">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000" rIns="0" bIns="36000" rtlCol="0">
            <a:spAutoFit/>
          </a:bodyPr>
          <a:lstStyle/>
          <a:p>
            <a:pPr algn="ctr"/>
            <a:endParaRPr lang="en-US" altLang="ja-JP" dirty="0" smtClean="0">
              <a:solidFill>
                <a:schemeClr val="bg1"/>
              </a:solidFill>
            </a:endParaRPr>
          </a:p>
          <a:p>
            <a:pPr algn="ctr"/>
            <a:r>
              <a:rPr lang="ja-JP" altLang="en-US" sz="2400" dirty="0" smtClean="0">
                <a:solidFill>
                  <a:schemeClr val="bg1"/>
                </a:solidFill>
              </a:rPr>
              <a:t>歩容認証</a:t>
            </a:r>
            <a:endParaRPr lang="en-US" altLang="ja-JP" sz="2400" dirty="0" smtClean="0">
              <a:solidFill>
                <a:schemeClr val="bg1"/>
              </a:solidFill>
            </a:endParaRPr>
          </a:p>
          <a:p>
            <a:pPr algn="ctr"/>
            <a:r>
              <a:rPr lang="ja-JP" altLang="en-US" sz="2400" dirty="0" smtClean="0">
                <a:solidFill>
                  <a:schemeClr val="bg1"/>
                </a:solidFill>
              </a:rPr>
              <a:t>システム</a:t>
            </a:r>
            <a:endParaRPr lang="en-US" altLang="ja-JP" sz="2400" dirty="0" smtClean="0">
              <a:solidFill>
                <a:schemeClr val="bg1"/>
              </a:solidFill>
            </a:endParaRPr>
          </a:p>
          <a:p>
            <a:pPr algn="ctr"/>
            <a:endParaRPr lang="en-US" altLang="ja-JP" dirty="0" smtClean="0">
              <a:solidFill>
                <a:schemeClr val="bg1"/>
              </a:solidFill>
            </a:endParaRPr>
          </a:p>
        </p:txBody>
      </p:sp>
      <p:sp>
        <p:nvSpPr>
          <p:cNvPr id="9" name="テキスト ボックス 8"/>
          <p:cNvSpPr txBox="1"/>
          <p:nvPr/>
        </p:nvSpPr>
        <p:spPr>
          <a:xfrm>
            <a:off x="698082" y="1441804"/>
            <a:ext cx="1694284" cy="369332"/>
          </a:xfrm>
          <a:prstGeom prst="rect">
            <a:avLst/>
          </a:prstGeom>
          <a:noFill/>
        </p:spPr>
        <p:txBody>
          <a:bodyPr wrap="square" rtlCol="0">
            <a:spAutoFit/>
          </a:bodyPr>
          <a:lstStyle/>
          <a:p>
            <a:pPr algn="ctr"/>
            <a:r>
              <a:rPr kumimoji="1" lang="ja-JP" altLang="en-US" b="1" dirty="0" smtClean="0">
                <a:solidFill>
                  <a:srgbClr val="FFC000"/>
                </a:solidFill>
              </a:rPr>
              <a:t>犯行現場映像</a:t>
            </a:r>
            <a:endParaRPr kumimoji="1" lang="ja-JP" altLang="en-US" b="1" dirty="0">
              <a:solidFill>
                <a:srgbClr val="FFC000"/>
              </a:solidFill>
            </a:endParaRPr>
          </a:p>
        </p:txBody>
      </p:sp>
      <p:cxnSp>
        <p:nvCxnSpPr>
          <p:cNvPr id="10" name="直線矢印コネクタ 9"/>
          <p:cNvCxnSpPr/>
          <p:nvPr/>
        </p:nvCxnSpPr>
        <p:spPr>
          <a:xfrm>
            <a:off x="3150829" y="1608738"/>
            <a:ext cx="33159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1" name="000600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cstate="print"/>
          <a:stretch>
            <a:fillRect/>
          </a:stretch>
        </p:blipFill>
        <p:spPr>
          <a:xfrm>
            <a:off x="1304626" y="2852936"/>
            <a:ext cx="864096" cy="864096"/>
          </a:xfrm>
          <a:prstGeom prst="rect">
            <a:avLst/>
          </a:prstGeom>
          <a:ln w="19050">
            <a:noFill/>
          </a:ln>
        </p:spPr>
      </p:pic>
      <p:pic>
        <p:nvPicPr>
          <p:cNvPr id="12" name="Picture 3"/>
          <p:cNvPicPr>
            <a:picLocks noChangeAspect="1" noChangeArrowheads="1"/>
          </p:cNvPicPr>
          <p:nvPr/>
        </p:nvPicPr>
        <p:blipFill>
          <a:blip r:embed="rId11" cstate="print"/>
          <a:srcRect/>
          <a:stretch>
            <a:fillRect/>
          </a:stretch>
        </p:blipFill>
        <p:spPr bwMode="auto">
          <a:xfrm>
            <a:off x="829398" y="1791562"/>
            <a:ext cx="1368152" cy="912101"/>
          </a:xfrm>
          <a:prstGeom prst="rect">
            <a:avLst/>
          </a:prstGeom>
          <a:noFill/>
          <a:ln w="9525">
            <a:noFill/>
            <a:miter lim="800000"/>
            <a:headEnd/>
            <a:tailEnd/>
          </a:ln>
        </p:spPr>
      </p:pic>
      <p:sp>
        <p:nvSpPr>
          <p:cNvPr id="13" name="正方形/長方形 12"/>
          <p:cNvSpPr/>
          <p:nvPr/>
        </p:nvSpPr>
        <p:spPr>
          <a:xfrm>
            <a:off x="1485090" y="2087214"/>
            <a:ext cx="288032" cy="360040"/>
          </a:xfrm>
          <a:prstGeom prst="rect">
            <a:avLst/>
          </a:pr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p:nvCxnSpPr>
        <p:spPr>
          <a:xfrm>
            <a:off x="1778202" y="2445272"/>
            <a:ext cx="360040" cy="407664"/>
          </a:xfrm>
          <a:prstGeom prst="line">
            <a:avLst/>
          </a:prstGeom>
          <a:ln w="190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a:off x="1346154" y="2492896"/>
            <a:ext cx="144016" cy="360040"/>
          </a:xfrm>
          <a:prstGeom prst="line">
            <a:avLst/>
          </a:prstGeom>
          <a:ln w="19050">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724370" y="3068960"/>
            <a:ext cx="648072" cy="369332"/>
          </a:xfrm>
          <a:prstGeom prst="rect">
            <a:avLst/>
          </a:prstGeom>
          <a:noFill/>
        </p:spPr>
        <p:txBody>
          <a:bodyPr wrap="square" rtlCol="0">
            <a:spAutoFit/>
          </a:bodyPr>
          <a:lstStyle/>
          <a:p>
            <a:pPr algn="ctr"/>
            <a:r>
              <a:rPr kumimoji="1" lang="ja-JP" altLang="en-US" b="1" dirty="0" smtClean="0">
                <a:solidFill>
                  <a:srgbClr val="FFC000"/>
                </a:solidFill>
              </a:rPr>
              <a:t>犯人</a:t>
            </a:r>
            <a:endParaRPr kumimoji="1" lang="ja-JP" altLang="en-US" b="1" dirty="0">
              <a:solidFill>
                <a:srgbClr val="FFC000"/>
              </a:solidFill>
            </a:endParaRPr>
          </a:p>
        </p:txBody>
      </p:sp>
      <p:sp>
        <p:nvSpPr>
          <p:cNvPr id="17" name="角丸四角形 16"/>
          <p:cNvSpPr/>
          <p:nvPr/>
        </p:nvSpPr>
        <p:spPr>
          <a:xfrm>
            <a:off x="2736304" y="980728"/>
            <a:ext cx="3213750" cy="3456384"/>
          </a:xfrm>
          <a:prstGeom prst="roundRect">
            <a:avLst>
              <a:gd name="adj" fmla="val 12349"/>
            </a:avLst>
          </a:prstGeom>
          <a:solidFill>
            <a:schemeClr val="tx2">
              <a:lumMod val="20000"/>
              <a:lumOff val="80000"/>
            </a:schemeClr>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柱 17"/>
          <p:cNvSpPr/>
          <p:nvPr/>
        </p:nvSpPr>
        <p:spPr>
          <a:xfrm>
            <a:off x="2880320" y="2521058"/>
            <a:ext cx="2925718" cy="1772038"/>
          </a:xfrm>
          <a:prstGeom prst="can">
            <a:avLst>
              <a:gd name="adj" fmla="val 12675"/>
            </a:avLst>
          </a:prstGeom>
          <a:solidFill>
            <a:srgbClr val="333399"/>
          </a:solidFill>
          <a:ln>
            <a:solidFill>
              <a:srgbClr val="333399"/>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pic>
        <p:nvPicPr>
          <p:cNvPr id="19" name="0660008.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cstate="print"/>
          <a:stretch>
            <a:fillRect/>
          </a:stretch>
        </p:blipFill>
        <p:spPr>
          <a:xfrm>
            <a:off x="3096344" y="3477251"/>
            <a:ext cx="668215" cy="668215"/>
          </a:xfrm>
          <a:prstGeom prst="rect">
            <a:avLst/>
          </a:prstGeom>
          <a:ln w="38100">
            <a:solidFill>
              <a:schemeClr val="bg1"/>
            </a:solidFill>
          </a:ln>
        </p:spPr>
      </p:pic>
      <p:pic>
        <p:nvPicPr>
          <p:cNvPr id="20" name="0340003.av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3" cstate="print"/>
          <a:stretch>
            <a:fillRect/>
          </a:stretch>
        </p:blipFill>
        <p:spPr>
          <a:xfrm>
            <a:off x="4968552" y="3459835"/>
            <a:ext cx="668215" cy="668215"/>
          </a:xfrm>
          <a:prstGeom prst="rect">
            <a:avLst/>
          </a:prstGeom>
          <a:ln w="38100">
            <a:solidFill>
              <a:schemeClr val="bg1"/>
            </a:solidFill>
          </a:ln>
        </p:spPr>
      </p:pic>
      <p:pic>
        <p:nvPicPr>
          <p:cNvPr id="21" name="0006001.avi">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4" cstate="print"/>
          <a:stretch>
            <a:fillRect/>
          </a:stretch>
        </p:blipFill>
        <p:spPr>
          <a:xfrm>
            <a:off x="3888432" y="3473483"/>
            <a:ext cx="675597" cy="675597"/>
          </a:xfrm>
          <a:prstGeom prst="rect">
            <a:avLst/>
          </a:prstGeom>
          <a:ln w="38100">
            <a:solidFill>
              <a:schemeClr val="bg1"/>
            </a:solidFill>
          </a:ln>
        </p:spPr>
      </p:pic>
      <p:sp>
        <p:nvSpPr>
          <p:cNvPr id="22" name="テキスト ボックス 21"/>
          <p:cNvSpPr txBox="1"/>
          <p:nvPr/>
        </p:nvSpPr>
        <p:spPr>
          <a:xfrm>
            <a:off x="4522856" y="3477251"/>
            <a:ext cx="720080" cy="523220"/>
          </a:xfrm>
          <a:prstGeom prst="rect">
            <a:avLst/>
          </a:prstGeom>
          <a:noFill/>
        </p:spPr>
        <p:txBody>
          <a:bodyPr wrap="square" rtlCol="0">
            <a:spAutoFit/>
          </a:bodyPr>
          <a:lstStyle/>
          <a:p>
            <a:r>
              <a:rPr kumimoji="1" lang="en-US" altLang="ja-JP" sz="2800" dirty="0" smtClean="0">
                <a:solidFill>
                  <a:schemeClr val="bg1"/>
                </a:solidFill>
              </a:rPr>
              <a:t>…</a:t>
            </a:r>
            <a:endParaRPr kumimoji="1" lang="ja-JP" altLang="en-US" sz="2800" dirty="0">
              <a:solidFill>
                <a:schemeClr val="bg1"/>
              </a:solidFill>
            </a:endParaRPr>
          </a:p>
        </p:txBody>
      </p:sp>
      <p:sp>
        <p:nvSpPr>
          <p:cNvPr id="23" name="テキスト ボックス 22"/>
          <p:cNvSpPr txBox="1"/>
          <p:nvPr/>
        </p:nvSpPr>
        <p:spPr>
          <a:xfrm>
            <a:off x="2906291" y="2780928"/>
            <a:ext cx="2880320" cy="646331"/>
          </a:xfrm>
          <a:prstGeom prst="rect">
            <a:avLst/>
          </a:prstGeom>
          <a:noFill/>
        </p:spPr>
        <p:txBody>
          <a:bodyPr wrap="square" rtlCol="0">
            <a:spAutoFit/>
          </a:bodyPr>
          <a:lstStyle/>
          <a:p>
            <a:pPr algn="ctr"/>
            <a:r>
              <a:rPr lang="ja-JP" altLang="en-US" sz="2000" dirty="0" smtClean="0">
                <a:solidFill>
                  <a:schemeClr val="bg1"/>
                </a:solidFill>
              </a:rPr>
              <a:t>登録者データベース</a:t>
            </a:r>
            <a:endParaRPr lang="en-US" altLang="ja-JP" sz="2000" dirty="0" smtClean="0">
              <a:solidFill>
                <a:schemeClr val="bg1"/>
              </a:solidFill>
            </a:endParaRPr>
          </a:p>
          <a:p>
            <a:pPr algn="ctr"/>
            <a:r>
              <a:rPr lang="ja-JP" altLang="en-US" sz="1600" dirty="0" smtClean="0">
                <a:solidFill>
                  <a:schemeClr val="bg1"/>
                </a:solidFill>
              </a:rPr>
              <a:t>（容疑者や前科者）</a:t>
            </a:r>
            <a:endParaRPr kumimoji="1" lang="ja-JP" altLang="en-US" sz="1600" dirty="0">
              <a:solidFill>
                <a:schemeClr val="bg1"/>
              </a:solidFill>
            </a:endParaRPr>
          </a:p>
        </p:txBody>
      </p:sp>
      <p:sp>
        <p:nvSpPr>
          <p:cNvPr id="24" name="角丸四角形 23"/>
          <p:cNvSpPr/>
          <p:nvPr/>
        </p:nvSpPr>
        <p:spPr>
          <a:xfrm>
            <a:off x="3088784" y="1556792"/>
            <a:ext cx="2592288" cy="667562"/>
          </a:xfrm>
          <a:prstGeom prst="roundRect">
            <a:avLst>
              <a:gd name="adj" fmla="val 0"/>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chemeClr val="bg1"/>
                </a:solidFill>
              </a:rPr>
              <a:t>歩容特徴</a:t>
            </a:r>
            <a:endParaRPr lang="en-US" altLang="ja-JP" sz="2000" dirty="0" smtClean="0">
              <a:solidFill>
                <a:schemeClr val="bg1"/>
              </a:solidFill>
            </a:endParaRPr>
          </a:p>
          <a:p>
            <a:pPr algn="ctr"/>
            <a:r>
              <a:rPr lang="ja-JP" altLang="en-US" sz="2000" dirty="0" smtClean="0">
                <a:solidFill>
                  <a:schemeClr val="bg1"/>
                </a:solidFill>
              </a:rPr>
              <a:t>照合</a:t>
            </a:r>
            <a:r>
              <a:rPr kumimoji="1" lang="ja-JP" altLang="en-US" sz="2000" dirty="0" smtClean="0">
                <a:solidFill>
                  <a:schemeClr val="bg1"/>
                </a:solidFill>
              </a:rPr>
              <a:t>エンジン</a:t>
            </a:r>
            <a:endParaRPr kumimoji="1" lang="ja-JP" altLang="en-US" sz="2000" dirty="0">
              <a:solidFill>
                <a:schemeClr val="bg1"/>
              </a:solidFill>
            </a:endParaRPr>
          </a:p>
        </p:txBody>
      </p:sp>
      <p:cxnSp>
        <p:nvCxnSpPr>
          <p:cNvPr id="25" name="直線矢印コネクタ 24"/>
          <p:cNvCxnSpPr/>
          <p:nvPr/>
        </p:nvCxnSpPr>
        <p:spPr>
          <a:xfrm>
            <a:off x="2421285" y="1844824"/>
            <a:ext cx="67702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4118104" y="2247612"/>
            <a:ext cx="0" cy="40381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flipV="1">
            <a:off x="4550152" y="2224354"/>
            <a:ext cx="4192" cy="42707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stCxn id="24" idx="3"/>
          </p:cNvCxnSpPr>
          <p:nvPr/>
        </p:nvCxnSpPr>
        <p:spPr>
          <a:xfrm>
            <a:off x="5681072" y="1890573"/>
            <a:ext cx="68160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683568" y="1424528"/>
            <a:ext cx="1716440" cy="2364512"/>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2823582" y="1042169"/>
            <a:ext cx="3039194" cy="461665"/>
          </a:xfrm>
          <a:prstGeom prst="rect">
            <a:avLst/>
          </a:prstGeom>
          <a:noFill/>
        </p:spPr>
        <p:txBody>
          <a:bodyPr wrap="square" rtlCol="0" anchor="ctr">
            <a:spAutoFit/>
          </a:bodyPr>
          <a:lstStyle/>
          <a:p>
            <a:pPr algn="ctr"/>
            <a:r>
              <a:rPr lang="ja-JP" altLang="en-US" sz="2400" b="1" dirty="0" smtClean="0">
                <a:solidFill>
                  <a:srgbClr val="333399"/>
                </a:solidFill>
              </a:rPr>
              <a:t>鑑定システム</a:t>
            </a:r>
            <a:endParaRPr kumimoji="1" lang="ja-JP" altLang="en-US" sz="2400" b="1" dirty="0">
              <a:solidFill>
                <a:srgbClr val="333399"/>
              </a:solidFill>
            </a:endParaRPr>
          </a:p>
        </p:txBody>
      </p:sp>
      <p:sp>
        <p:nvSpPr>
          <p:cNvPr id="49" name="メモ 48"/>
          <p:cNvSpPr/>
          <p:nvPr/>
        </p:nvSpPr>
        <p:spPr>
          <a:xfrm>
            <a:off x="570724" y="4656634"/>
            <a:ext cx="8321756" cy="2084734"/>
          </a:xfrm>
          <a:prstGeom prst="foldedCorner">
            <a:avLst>
              <a:gd name="adj" fmla="val 21341"/>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itchFamily="2" charset="2"/>
              <a:buChar char="u"/>
            </a:pPr>
            <a:endParaRPr kumimoji="1" lang="en-US" altLang="ja-JP" sz="2000" dirty="0" smtClean="0">
              <a:solidFill>
                <a:schemeClr val="tx1"/>
              </a:solidFill>
            </a:endParaRPr>
          </a:p>
          <a:p>
            <a:pPr marL="342900" indent="-342900">
              <a:buFont typeface="Wingdings" pitchFamily="2" charset="2"/>
              <a:buChar char="u"/>
            </a:pPr>
            <a:r>
              <a:rPr kumimoji="1" lang="ja-JP" altLang="en-US" sz="2000" dirty="0" smtClean="0">
                <a:solidFill>
                  <a:schemeClr val="tx1"/>
                </a:solidFill>
              </a:rPr>
              <a:t>“犯罪捜査</a:t>
            </a:r>
            <a:r>
              <a:rPr lang="ja-JP" altLang="en-US" sz="2000" dirty="0">
                <a:solidFill>
                  <a:schemeClr val="tx1"/>
                </a:solidFill>
              </a:rPr>
              <a:t>応用</a:t>
            </a:r>
            <a:r>
              <a:rPr kumimoji="1" lang="ja-JP" altLang="en-US" sz="2000" dirty="0" smtClean="0">
                <a:solidFill>
                  <a:schemeClr val="tx1"/>
                </a:solidFill>
              </a:rPr>
              <a:t>”</a:t>
            </a:r>
            <a:r>
              <a:rPr kumimoji="1" lang="en-US" altLang="ja-JP" sz="2000" dirty="0" smtClean="0">
                <a:solidFill>
                  <a:schemeClr val="tx1"/>
                </a:solidFill>
              </a:rPr>
              <a:t>: </a:t>
            </a:r>
            <a:r>
              <a:rPr kumimoji="1" lang="ja-JP" altLang="en-US" sz="2000" dirty="0" smtClean="0">
                <a:solidFill>
                  <a:schemeClr val="tx1"/>
                </a:solidFill>
              </a:rPr>
              <a:t>結果の妥当性が保証されていなければならない</a:t>
            </a:r>
            <a:endParaRPr kumimoji="1" lang="en-US" altLang="ja-JP" sz="2000" dirty="0" smtClean="0">
              <a:solidFill>
                <a:schemeClr val="tx1"/>
              </a:solidFill>
            </a:endParaRPr>
          </a:p>
          <a:p>
            <a:pPr marL="800100" lvl="1" indent="-342900">
              <a:buFont typeface="Wingdings" pitchFamily="2" charset="2"/>
              <a:buChar char="Ø"/>
            </a:pPr>
            <a:endParaRPr lang="en-US" altLang="ja-JP" sz="500" dirty="0" smtClean="0">
              <a:solidFill>
                <a:schemeClr val="tx1"/>
              </a:solidFill>
            </a:endParaRPr>
          </a:p>
          <a:p>
            <a:pPr marL="800100" lvl="1" indent="-342900">
              <a:buFont typeface="Wingdings" pitchFamily="2" charset="2"/>
              <a:buChar char="Ø"/>
            </a:pPr>
            <a:r>
              <a:rPr lang="ja-JP" altLang="en-US" dirty="0" smtClean="0">
                <a:solidFill>
                  <a:schemeClr val="tx1"/>
                </a:solidFill>
              </a:rPr>
              <a:t>処理の途中結果をユーザが逐次確認する必要</a:t>
            </a:r>
            <a:r>
              <a:rPr lang="en-US" altLang="ja-JP" sz="1600" dirty="0" smtClean="0">
                <a:solidFill>
                  <a:schemeClr val="tx1"/>
                </a:solidFill>
              </a:rPr>
              <a:t> </a:t>
            </a:r>
            <a:r>
              <a:rPr lang="ja-JP" altLang="en-US" sz="1600" dirty="0" smtClean="0">
                <a:solidFill>
                  <a:schemeClr val="tx1"/>
                </a:solidFill>
              </a:rPr>
              <a:t>（対象の検出・追跡，領域分割）</a:t>
            </a:r>
            <a:endParaRPr kumimoji="1" lang="en-US" altLang="ja-JP" dirty="0" smtClean="0">
              <a:solidFill>
                <a:schemeClr val="tx1"/>
              </a:solidFill>
            </a:endParaRPr>
          </a:p>
          <a:p>
            <a:pPr algn="ctr"/>
            <a:endParaRPr kumimoji="1" lang="en-US" altLang="ja-JP" sz="1050" dirty="0" smtClean="0"/>
          </a:p>
          <a:p>
            <a:pPr marL="342900" indent="-342900">
              <a:buFont typeface="Wingdings" pitchFamily="2" charset="2"/>
              <a:buChar char="u"/>
            </a:pPr>
            <a:r>
              <a:rPr lang="ja-JP" altLang="en-US" sz="2000" dirty="0" smtClean="0">
                <a:solidFill>
                  <a:schemeClr val="tx1"/>
                </a:solidFill>
              </a:rPr>
              <a:t>非専門家による利用 </a:t>
            </a:r>
            <a:r>
              <a:rPr lang="en-US" altLang="ja-JP" sz="2000" dirty="0" smtClean="0">
                <a:solidFill>
                  <a:schemeClr val="tx1"/>
                </a:solidFill>
              </a:rPr>
              <a:t>: </a:t>
            </a:r>
            <a:r>
              <a:rPr lang="ja-JP" altLang="en-US" sz="2000" dirty="0" smtClean="0">
                <a:solidFill>
                  <a:schemeClr val="tx1"/>
                </a:solidFill>
              </a:rPr>
              <a:t>複雑な操作は望ましくない</a:t>
            </a:r>
            <a:endParaRPr lang="en-US" altLang="ja-JP" sz="2000" dirty="0" smtClean="0">
              <a:solidFill>
                <a:schemeClr val="tx1"/>
              </a:solidFill>
            </a:endParaRPr>
          </a:p>
          <a:p>
            <a:pPr algn="ctr"/>
            <a:endParaRPr kumimoji="1" lang="en-US" altLang="ja-JP" dirty="0" smtClean="0"/>
          </a:p>
        </p:txBody>
      </p:sp>
      <p:pic>
        <p:nvPicPr>
          <p:cNvPr id="34" name="000600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cstate="print"/>
          <a:stretch>
            <a:fillRect/>
          </a:stretch>
        </p:blipFill>
        <p:spPr>
          <a:xfrm>
            <a:off x="6500788" y="2046404"/>
            <a:ext cx="699116" cy="699116"/>
          </a:xfrm>
          <a:prstGeom prst="rect">
            <a:avLst/>
          </a:prstGeom>
          <a:ln w="19050">
            <a:noFill/>
          </a:ln>
        </p:spPr>
      </p:pic>
      <p:pic>
        <p:nvPicPr>
          <p:cNvPr id="35" name="0660008.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cstate="print"/>
          <a:stretch>
            <a:fillRect/>
          </a:stretch>
        </p:blipFill>
        <p:spPr>
          <a:xfrm>
            <a:off x="7678159" y="2033864"/>
            <a:ext cx="711656" cy="711656"/>
          </a:xfrm>
          <a:prstGeom prst="rect">
            <a:avLst/>
          </a:prstGeom>
          <a:ln w="38100">
            <a:solidFill>
              <a:schemeClr val="bg1"/>
            </a:solidFill>
          </a:ln>
        </p:spPr>
      </p:pic>
      <p:sp>
        <p:nvSpPr>
          <p:cNvPr id="33" name="左右矢印 32"/>
          <p:cNvSpPr/>
          <p:nvPr/>
        </p:nvSpPr>
        <p:spPr>
          <a:xfrm>
            <a:off x="7226075" y="2268249"/>
            <a:ext cx="422327" cy="288032"/>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6591359" y="2757596"/>
            <a:ext cx="1750801" cy="369332"/>
          </a:xfrm>
          <a:prstGeom prst="rect">
            <a:avLst/>
          </a:prstGeom>
          <a:noFill/>
        </p:spPr>
        <p:txBody>
          <a:bodyPr wrap="square" lIns="36000" rIns="36000" rtlCol="0">
            <a:spAutoFit/>
          </a:bodyPr>
          <a:lstStyle/>
          <a:p>
            <a:pPr algn="ctr"/>
            <a:r>
              <a:rPr lang="ja-JP" altLang="en-US" i="1" dirty="0" smtClean="0"/>
              <a:t>同一人物 ？</a:t>
            </a:r>
            <a:endParaRPr lang="en-US" altLang="ja-JP" i="1" dirty="0" smtClean="0"/>
          </a:p>
        </p:txBody>
      </p:sp>
      <p:sp>
        <p:nvSpPr>
          <p:cNvPr id="46" name="テキスト ボックス 45"/>
          <p:cNvSpPr txBox="1"/>
          <p:nvPr/>
        </p:nvSpPr>
        <p:spPr>
          <a:xfrm>
            <a:off x="844520" y="1043444"/>
            <a:ext cx="1368152" cy="369332"/>
          </a:xfrm>
          <a:prstGeom prst="rect">
            <a:avLst/>
          </a:prstGeom>
          <a:noFill/>
        </p:spPr>
        <p:txBody>
          <a:bodyPr wrap="square" rtlCol="0" anchor="ctr">
            <a:spAutoFit/>
          </a:bodyPr>
          <a:lstStyle/>
          <a:p>
            <a:pPr algn="ctr"/>
            <a:r>
              <a:rPr kumimoji="1" lang="ja-JP" altLang="en-US" i="1" dirty="0" smtClean="0"/>
              <a:t>入力</a:t>
            </a:r>
            <a:endParaRPr kumimoji="1" lang="ja-JP" altLang="en-US" i="1" dirty="0"/>
          </a:p>
        </p:txBody>
      </p:sp>
      <p:sp>
        <p:nvSpPr>
          <p:cNvPr id="47" name="テキスト ボックス 46"/>
          <p:cNvSpPr txBox="1"/>
          <p:nvPr/>
        </p:nvSpPr>
        <p:spPr>
          <a:xfrm>
            <a:off x="6737184" y="1043444"/>
            <a:ext cx="1368152" cy="369332"/>
          </a:xfrm>
          <a:prstGeom prst="rect">
            <a:avLst/>
          </a:prstGeom>
          <a:noFill/>
        </p:spPr>
        <p:txBody>
          <a:bodyPr wrap="square" rtlCol="0" anchor="ctr">
            <a:spAutoFit/>
          </a:bodyPr>
          <a:lstStyle/>
          <a:p>
            <a:pPr algn="ctr"/>
            <a:r>
              <a:rPr kumimoji="1" lang="ja-JP" altLang="en-US" i="1" dirty="0" smtClean="0"/>
              <a:t>出力</a:t>
            </a:r>
            <a:endParaRPr kumimoji="1" lang="ja-JP" altLang="en-US" i="1" dirty="0"/>
          </a:p>
        </p:txBody>
      </p:sp>
      <p:sp>
        <p:nvSpPr>
          <p:cNvPr id="50" name="テキスト ボックス 49"/>
          <p:cNvSpPr txBox="1"/>
          <p:nvPr/>
        </p:nvSpPr>
        <p:spPr>
          <a:xfrm>
            <a:off x="1220901" y="6112858"/>
            <a:ext cx="5077838" cy="461665"/>
          </a:xfrm>
          <a:prstGeom prst="rect">
            <a:avLst/>
          </a:prstGeom>
          <a:noFill/>
        </p:spPr>
        <p:txBody>
          <a:bodyPr wrap="square" rtlCol="0">
            <a:spAutoFit/>
          </a:bodyPr>
          <a:lstStyle/>
          <a:p>
            <a:r>
              <a:rPr kumimoji="1" lang="ja-JP" altLang="en-US" sz="2400" b="1" i="1" dirty="0" smtClean="0">
                <a:solidFill>
                  <a:srgbClr val="FF0000"/>
                </a:solidFill>
              </a:rPr>
              <a:t>ＧＵＩによるインタラクティブな鑑定処理</a:t>
            </a:r>
            <a:endParaRPr kumimoji="1" lang="ja-JP" altLang="en-US" sz="2400" b="1" i="1" dirty="0">
              <a:solidFill>
                <a:srgbClr val="FF0000"/>
              </a:solidFill>
            </a:endParaRPr>
          </a:p>
        </p:txBody>
      </p:sp>
      <p:sp>
        <p:nvSpPr>
          <p:cNvPr id="51" name="右矢印 50"/>
          <p:cNvSpPr/>
          <p:nvPr/>
        </p:nvSpPr>
        <p:spPr>
          <a:xfrm>
            <a:off x="886905" y="6207697"/>
            <a:ext cx="324036" cy="2719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52" name="角丸四角形 51"/>
          <p:cNvSpPr/>
          <p:nvPr/>
        </p:nvSpPr>
        <p:spPr>
          <a:xfrm>
            <a:off x="774565" y="4466869"/>
            <a:ext cx="2069243" cy="379530"/>
          </a:xfrm>
          <a:prstGeom prst="roundRec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i="1" dirty="0" smtClean="0">
                <a:solidFill>
                  <a:schemeClr val="bg1"/>
                </a:solidFill>
              </a:rPr>
              <a:t>システムの特徴</a:t>
            </a:r>
            <a:endParaRPr kumimoji="1" lang="ja-JP" altLang="en-US" sz="2000" i="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0" fill="hold"/>
                                        <p:tgtEl>
                                          <p:spTgt spid="19"/>
                                        </p:tgtEl>
                                      </p:cBhvr>
                                    </p:cmd>
                                  </p:childTnLst>
                                </p:cTn>
                              </p:par>
                              <p:par>
                                <p:cTn id="7" presetID="1" presetClass="mediacall" presetSubtype="0" fill="hold" nodeType="withEffect">
                                  <p:stCondLst>
                                    <p:cond delay="0"/>
                                  </p:stCondLst>
                                  <p:childTnLst>
                                    <p:cmd type="call" cmd="playFrom(0.0)">
                                      <p:cBhvr>
                                        <p:cTn id="8" dur="5333" fill="hold"/>
                                        <p:tgtEl>
                                          <p:spTgt spid="11"/>
                                        </p:tgtEl>
                                      </p:cBhvr>
                                    </p:cmd>
                                  </p:childTnLst>
                                </p:cTn>
                              </p:par>
                              <p:par>
                                <p:cTn id="9" presetID="1" presetClass="mediacall" presetSubtype="0" fill="hold" nodeType="withEffect">
                                  <p:stCondLst>
                                    <p:cond delay="0"/>
                                  </p:stCondLst>
                                  <p:childTnLst>
                                    <p:cmd type="call" cmd="playFrom(0.0)">
                                      <p:cBhvr>
                                        <p:cTn id="10" dur="5733" fill="hold"/>
                                        <p:tgtEl>
                                          <p:spTgt spid="21"/>
                                        </p:tgtEl>
                                      </p:cBhvr>
                                    </p:cmd>
                                  </p:childTnLst>
                                </p:cTn>
                              </p:par>
                              <p:par>
                                <p:cTn id="11" presetID="1" presetClass="mediacall" presetSubtype="0" fill="hold" nodeType="withEffect">
                                  <p:stCondLst>
                                    <p:cond delay="0"/>
                                  </p:stCondLst>
                                  <p:childTnLst>
                                    <p:cmd type="call" cmd="playFrom(0.0)">
                                      <p:cBhvr>
                                        <p:cTn id="12" dur="5733" fill="hold"/>
                                        <p:tgtEl>
                                          <p:spTgt spid="20"/>
                                        </p:tgtEl>
                                      </p:cBhvr>
                                    </p:cmd>
                                  </p:childTnLst>
                                </p:cTn>
                              </p:par>
                            </p:childTnLst>
                          </p:cTn>
                        </p:par>
                        <p:par>
                          <p:cTn id="13" fill="hold">
                            <p:stCondLst>
                              <p:cond delay="6200"/>
                            </p:stCondLst>
                            <p:childTnLst>
                              <p:par>
                                <p:cTn id="14" presetID="1" presetClass="mediacall" presetSubtype="0" fill="hold" nodeType="afterEffect">
                                  <p:stCondLst>
                                    <p:cond delay="0"/>
                                  </p:stCondLst>
                                  <p:childTnLst>
                                    <p:cmd type="call" cmd="playFrom(0.0)">
                                      <p:cBhvr>
                                        <p:cTn id="15" dur="6200" fill="hold"/>
                                        <p:tgtEl>
                                          <p:spTgt spid="35"/>
                                        </p:tgtEl>
                                      </p:cBhvr>
                                    </p:cmd>
                                  </p:childTnLst>
                                </p:cTn>
                              </p:par>
                              <p:par>
                                <p:cTn id="16" presetID="1" presetClass="mediacall" presetSubtype="0" fill="hold" nodeType="withEffect">
                                  <p:stCondLst>
                                    <p:cond delay="0"/>
                                  </p:stCondLst>
                                  <p:childTnLst>
                                    <p:cmd type="call" cmd="playFrom(0.0)">
                                      <p:cBhvr>
                                        <p:cTn id="17" dur="5333" fill="hold"/>
                                        <p:tgtEl>
                                          <p:spTgt spid="34"/>
                                        </p:tgtEl>
                                      </p:cBhvr>
                                    </p:cmd>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9"/>
                                        </p:tgtEl>
                                      </p:cBhvr>
                                    </p:cmd>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11"/>
                                        </p:tgtEl>
                                      </p:cBhvr>
                                    </p:cmd>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21"/>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21"/>
                                        </p:tgtEl>
                                      </p:cBhvr>
                                    </p:cmd>
                                  </p:childTnLst>
                                </p:cTn>
                              </p:par>
                            </p:childTnLst>
                          </p:cTn>
                        </p:par>
                      </p:childTnLst>
                    </p:cTn>
                  </p:par>
                </p:childTnLst>
              </p:cTn>
              <p:nextCondLst>
                <p:cond evt="onClick" delay="0">
                  <p:tgtEl>
                    <p:spTgt spid="21"/>
                  </p:tgtEl>
                </p:cond>
              </p:nextCondLst>
            </p:seq>
            <p:seq concurrent="1" nextAc="seek">
              <p:cTn id="43" restart="whenNotActive" fill="hold" evtFilter="cancelBubble" nodeType="interactiveSeq">
                <p:stCondLst>
                  <p:cond evt="onClick" delay="0">
                    <p:tgtEl>
                      <p:spTgt spid="20"/>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20"/>
                                        </p:tgtEl>
                                      </p:cBhvr>
                                    </p:cmd>
                                  </p:childTnLst>
                                </p:cTn>
                              </p:par>
                            </p:childTnLst>
                          </p:cTn>
                        </p:par>
                      </p:childTnLst>
                    </p:cTn>
                  </p:par>
                </p:childTnLst>
              </p:cTn>
              <p:nextCondLst>
                <p:cond evt="onClick" delay="0">
                  <p:tgtEl>
                    <p:spTgt spid="20"/>
                  </p:tgtEl>
                </p:cond>
              </p:nextCondLst>
            </p:seq>
            <p:video>
              <p:cMediaNode vol="80000">
                <p:cTn id="48" repeatCount="indefinite" fill="hold" display="0">
                  <p:stCondLst>
                    <p:cond delay="indefinite"/>
                  </p:stCondLst>
                </p:cTn>
                <p:tgtEl>
                  <p:spTgt spid="19"/>
                </p:tgtEl>
              </p:cMediaNode>
            </p:video>
            <p:video>
              <p:cMediaNode vol="80000">
                <p:cTn id="49" repeatCount="indefinite" fill="hold" display="0">
                  <p:stCondLst>
                    <p:cond delay="indefinite"/>
                  </p:stCondLst>
                </p:cTn>
                <p:tgtEl>
                  <p:spTgt spid="11"/>
                </p:tgtEl>
              </p:cMediaNode>
            </p:video>
            <p:video>
              <p:cMediaNode vol="80000">
                <p:cTn id="50" repeatCount="indefinite" fill="hold" display="0">
                  <p:stCondLst>
                    <p:cond delay="indefinite"/>
                  </p:stCondLst>
                </p:cTn>
                <p:tgtEl>
                  <p:spTgt spid="21"/>
                </p:tgtEl>
              </p:cMediaNode>
            </p:video>
            <p:video>
              <p:cMediaNode vol="80000">
                <p:cTn id="51" repeatCount="indefinite" fill="hold" display="0">
                  <p:stCondLst>
                    <p:cond delay="indefinite"/>
                  </p:stCondLst>
                </p:cTn>
                <p:tgtEl>
                  <p:spTgt spid="20"/>
                </p:tgtEl>
              </p:cMediaNode>
            </p:video>
            <p:seq concurrent="1" nextAc="seek">
              <p:cTn id="52" restart="whenNotActive" fill="hold" evtFilter="cancelBubble" nodeType="interactiveSeq">
                <p:stCondLst>
                  <p:cond evt="onClick" delay="0">
                    <p:tgtEl>
                      <p:spTgt spid="35"/>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35"/>
                                        </p:tgtEl>
                                      </p:cBhvr>
                                    </p:cmd>
                                  </p:childTnLst>
                                </p:cTn>
                              </p:par>
                            </p:childTnLst>
                          </p:cTn>
                        </p:par>
                      </p:childTnLst>
                    </p:cTn>
                  </p:par>
                </p:childTnLst>
              </p:cTn>
              <p:nextCondLst>
                <p:cond evt="onClick" delay="0">
                  <p:tgtEl>
                    <p:spTgt spid="35"/>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34"/>
                                        </p:tgtEl>
                                      </p:cBhvr>
                                    </p:cmd>
                                  </p:childTnLst>
                                </p:cTn>
                              </p:par>
                            </p:childTnLst>
                          </p:cTn>
                        </p:par>
                      </p:childTnLst>
                    </p:cTn>
                  </p:par>
                </p:childTnLst>
              </p:cTn>
              <p:nextCondLst>
                <p:cond evt="onClick" delay="0">
                  <p:tgtEl>
                    <p:spTgt spid="34"/>
                  </p:tgtEl>
                </p:cond>
              </p:nextCondLst>
            </p:seq>
            <p:video>
              <p:cMediaNode vol="80000">
                <p:cTn id="62" repeatCount="indefinite" fill="hold" display="0">
                  <p:stCondLst>
                    <p:cond delay="indefinite"/>
                  </p:stCondLst>
                </p:cTn>
                <p:tgtEl>
                  <p:spTgt spid="35"/>
                </p:tgtEl>
              </p:cMediaNode>
            </p:video>
            <p:video>
              <p:cMediaNode vol="80000">
                <p:cTn id="63" repeatCount="indefinite" fill="hold" display="0">
                  <p:stCondLst>
                    <p:cond delay="indefinite"/>
                  </p:stCondLst>
                </p:cTn>
                <p:tgtEl>
                  <p:spTgt spid="34"/>
                </p:tgtEl>
              </p:cMediaNode>
            </p:video>
          </p:childTnLst>
        </p:cTn>
      </p:par>
    </p:tnLst>
    <p:bldLst>
      <p:bldP spid="49" grpId="0" animBg="1"/>
      <p:bldP spid="50" grpId="0"/>
      <p:bldP spid="51" grpId="0" animBg="1"/>
      <p:bldP spid="5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D2D8002D-B5B0-4BAC-B1F6-782DDCCE6D9C}" type="slidenum">
              <a:rPr kumimoji="1" lang="ja-JP" altLang="en-US" smtClean="0"/>
              <a:pPr/>
              <a:t>8</a:t>
            </a:fld>
            <a:endParaRPr kumimoji="1" lang="ja-JP" altLang="en-US"/>
          </a:p>
        </p:txBody>
      </p:sp>
      <p:sp>
        <p:nvSpPr>
          <p:cNvPr id="3" name="テキスト ボックス 2"/>
          <p:cNvSpPr txBox="1"/>
          <p:nvPr/>
        </p:nvSpPr>
        <p:spPr>
          <a:xfrm>
            <a:off x="179512" y="2996952"/>
            <a:ext cx="8496944" cy="646331"/>
          </a:xfrm>
          <a:prstGeom prst="rect">
            <a:avLst/>
          </a:prstGeom>
          <a:noFill/>
        </p:spPr>
        <p:txBody>
          <a:bodyPr wrap="square" rtlCol="0">
            <a:spAutoFit/>
          </a:bodyPr>
          <a:lstStyle/>
          <a:p>
            <a:pPr algn="ctr"/>
            <a:r>
              <a:rPr lang="ja-JP" altLang="en-US" sz="3600" dirty="0" smtClean="0"/>
              <a:t>歩容に基づく人物鑑定処理の枠組み</a:t>
            </a:r>
            <a:endParaRPr kumimoji="1" lang="ja-JP" altLang="en-US" sz="36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歩容に基づく人物鑑定処理の枠組み</a:t>
            </a:r>
            <a:endParaRPr kumimoji="1" lang="ja-JP" altLang="en-US" dirty="0"/>
          </a:p>
        </p:txBody>
      </p:sp>
      <p:sp>
        <p:nvSpPr>
          <p:cNvPr id="35" name="コンテンツ プレースホルダー 34"/>
          <p:cNvSpPr>
            <a:spLocks noGrp="1"/>
          </p:cNvSpPr>
          <p:nvPr>
            <p:ph sz="quarter" idx="1"/>
          </p:nvPr>
        </p:nvSpPr>
        <p:spPr/>
        <p:txBody>
          <a:bodyPr/>
          <a:lstStyle/>
          <a:p>
            <a:r>
              <a:rPr lang="en-US" altLang="ja-JP" dirty="0"/>
              <a:t>Gait Energy Image (GEI) </a:t>
            </a:r>
            <a:r>
              <a:rPr lang="en-US" altLang="ja-JP" sz="1400" dirty="0"/>
              <a:t>[Han and </a:t>
            </a:r>
            <a:r>
              <a:rPr lang="en-US" altLang="ja-JP" sz="1400" dirty="0" err="1"/>
              <a:t>Bhanu</a:t>
            </a:r>
            <a:r>
              <a:rPr lang="en-US" altLang="ja-JP" sz="1400" dirty="0"/>
              <a:t> 2006]</a:t>
            </a:r>
            <a:r>
              <a:rPr lang="en-US" altLang="ja-JP" dirty="0"/>
              <a:t> </a:t>
            </a:r>
            <a:r>
              <a:rPr lang="ja-JP" altLang="en-US" dirty="0"/>
              <a:t>に</a:t>
            </a:r>
            <a:r>
              <a:rPr lang="ja-JP" altLang="en-US" dirty="0" smtClean="0"/>
              <a:t>基づく照合</a:t>
            </a:r>
            <a:endParaRPr kumimoji="1" lang="ja-JP" altLang="en-US" dirty="0"/>
          </a:p>
        </p:txBody>
      </p:sp>
      <p:sp>
        <p:nvSpPr>
          <p:cNvPr id="3" name="スライド番号プレースホルダー 2"/>
          <p:cNvSpPr>
            <a:spLocks noGrp="1"/>
          </p:cNvSpPr>
          <p:nvPr>
            <p:ph type="sldNum" sz="quarter" idx="15"/>
          </p:nvPr>
        </p:nvSpPr>
        <p:spPr/>
        <p:txBody>
          <a:bodyPr/>
          <a:lstStyle/>
          <a:p>
            <a:fld id="{D2D8002D-B5B0-4BAC-B1F6-782DDCCE6D9C}" type="slidenum">
              <a:rPr kumimoji="1" lang="ja-JP" altLang="en-US" smtClean="0"/>
              <a:pPr/>
              <a:t>9</a:t>
            </a:fld>
            <a:endParaRPr kumimoji="1" lang="ja-JP" altLang="en-US"/>
          </a:p>
        </p:txBody>
      </p:sp>
      <p:sp>
        <p:nvSpPr>
          <p:cNvPr id="4" name="正方形/長方形 3"/>
          <p:cNvSpPr/>
          <p:nvPr/>
        </p:nvSpPr>
        <p:spPr>
          <a:xfrm>
            <a:off x="179512" y="1771528"/>
            <a:ext cx="4628980" cy="1929702"/>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159664" y="4077634"/>
            <a:ext cx="7220648" cy="19297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153634" y="1770250"/>
            <a:ext cx="1875805" cy="369332"/>
          </a:xfrm>
          <a:prstGeom prst="rect">
            <a:avLst/>
          </a:prstGeom>
          <a:noFill/>
        </p:spPr>
        <p:txBody>
          <a:bodyPr wrap="square" rtlCol="0">
            <a:spAutoFit/>
          </a:bodyPr>
          <a:lstStyle/>
          <a:p>
            <a:pPr algn="ctr"/>
            <a:r>
              <a:rPr kumimoji="1" lang="ja-JP" altLang="en-US" b="1" dirty="0" smtClean="0">
                <a:solidFill>
                  <a:srgbClr val="00B050"/>
                </a:solidFill>
              </a:rPr>
              <a:t>プローブ</a:t>
            </a:r>
            <a:r>
              <a:rPr lang="ja-JP" altLang="en-US" b="1" dirty="0" smtClean="0">
                <a:solidFill>
                  <a:srgbClr val="00B050"/>
                </a:solidFill>
              </a:rPr>
              <a:t>（犯人）</a:t>
            </a:r>
            <a:endParaRPr kumimoji="1" lang="en-US" altLang="ja-JP" b="1" dirty="0" smtClean="0">
              <a:solidFill>
                <a:srgbClr val="00B050"/>
              </a:solidFill>
            </a:endParaRPr>
          </a:p>
        </p:txBody>
      </p:sp>
      <p:sp>
        <p:nvSpPr>
          <p:cNvPr id="7" name="テキスト ボックス 6"/>
          <p:cNvSpPr txBox="1"/>
          <p:nvPr/>
        </p:nvSpPr>
        <p:spPr>
          <a:xfrm>
            <a:off x="35496" y="4139788"/>
            <a:ext cx="2088231" cy="369332"/>
          </a:xfrm>
          <a:prstGeom prst="rect">
            <a:avLst/>
          </a:prstGeom>
          <a:noFill/>
        </p:spPr>
        <p:txBody>
          <a:bodyPr wrap="square" rtlCol="0">
            <a:spAutoFit/>
          </a:bodyPr>
          <a:lstStyle/>
          <a:p>
            <a:pPr algn="ctr"/>
            <a:r>
              <a:rPr kumimoji="1" lang="ja-JP" altLang="en-US" b="1" dirty="0" smtClean="0">
                <a:solidFill>
                  <a:schemeClr val="accent1"/>
                </a:solidFill>
              </a:rPr>
              <a:t>ギャラリ（容疑者）</a:t>
            </a:r>
            <a:endParaRPr kumimoji="1" lang="ja-JP" altLang="en-US" b="1" dirty="0">
              <a:solidFill>
                <a:schemeClr val="accent1"/>
              </a:solidFill>
            </a:endParaRPr>
          </a:p>
        </p:txBody>
      </p:sp>
      <p:pic>
        <p:nvPicPr>
          <p:cNvPr id="10" name="Picture 1" descr="F:\DATA\20121228_AntiCrime\GEI_Sample\00000013.png"/>
          <p:cNvPicPr>
            <a:picLocks noChangeAspect="1" noChangeArrowheads="1"/>
          </p:cNvPicPr>
          <p:nvPr/>
        </p:nvPicPr>
        <p:blipFill>
          <a:blip r:embed="rId10" cstate="print"/>
          <a:srcRect/>
          <a:stretch>
            <a:fillRect/>
          </a:stretch>
        </p:blipFill>
        <p:spPr bwMode="auto">
          <a:xfrm>
            <a:off x="3469368" y="2130180"/>
            <a:ext cx="864096" cy="1256867"/>
          </a:xfrm>
          <a:prstGeom prst="rect">
            <a:avLst/>
          </a:prstGeom>
          <a:noFill/>
        </p:spPr>
      </p:pic>
      <p:pic>
        <p:nvPicPr>
          <p:cNvPr id="11" name="Picture 2" descr="F:\DATA\20121228_AntiCrime\GEI_Sample\00000030.png"/>
          <p:cNvPicPr>
            <a:picLocks noChangeAspect="1" noChangeArrowheads="1"/>
          </p:cNvPicPr>
          <p:nvPr/>
        </p:nvPicPr>
        <p:blipFill>
          <a:blip r:embed="rId11" cstate="print"/>
          <a:srcRect/>
          <a:stretch>
            <a:fillRect/>
          </a:stretch>
        </p:blipFill>
        <p:spPr bwMode="auto">
          <a:xfrm>
            <a:off x="3469368" y="4438926"/>
            <a:ext cx="864096" cy="1256867"/>
          </a:xfrm>
          <a:prstGeom prst="rect">
            <a:avLst/>
          </a:prstGeom>
          <a:noFill/>
        </p:spPr>
      </p:pic>
      <p:pic>
        <p:nvPicPr>
          <p:cNvPr id="12" name="Picture 3" descr="F:\DATA\20121228_AntiCrime\GEI_Sample\Feature_G_0002001.png"/>
          <p:cNvPicPr>
            <a:picLocks noChangeAspect="1" noChangeArrowheads="1"/>
          </p:cNvPicPr>
          <p:nvPr/>
        </p:nvPicPr>
        <p:blipFill>
          <a:blip r:embed="rId12" cstate="print"/>
          <a:srcRect/>
          <a:stretch>
            <a:fillRect/>
          </a:stretch>
        </p:blipFill>
        <p:spPr bwMode="auto">
          <a:xfrm>
            <a:off x="6372200" y="4438926"/>
            <a:ext cx="864096" cy="1256867"/>
          </a:xfrm>
          <a:prstGeom prst="rect">
            <a:avLst/>
          </a:prstGeom>
          <a:noFill/>
        </p:spPr>
      </p:pic>
      <p:sp>
        <p:nvSpPr>
          <p:cNvPr id="15" name="テキスト ボックス 14"/>
          <p:cNvSpPr txBox="1"/>
          <p:nvPr/>
        </p:nvSpPr>
        <p:spPr>
          <a:xfrm>
            <a:off x="1626188" y="3384732"/>
            <a:ext cx="1800200" cy="338554"/>
          </a:xfrm>
          <a:prstGeom prst="rect">
            <a:avLst/>
          </a:prstGeom>
          <a:noFill/>
        </p:spPr>
        <p:txBody>
          <a:bodyPr wrap="square" rtlCol="0">
            <a:spAutoFit/>
          </a:bodyPr>
          <a:lstStyle/>
          <a:p>
            <a:pPr algn="ctr"/>
            <a:r>
              <a:rPr lang="ja-JP" altLang="en-US" sz="1600" dirty="0" smtClean="0"/>
              <a:t>正規化シルエット</a:t>
            </a:r>
            <a:endParaRPr kumimoji="1" lang="ja-JP" altLang="en-US" sz="1600" dirty="0"/>
          </a:p>
        </p:txBody>
      </p:sp>
      <p:sp>
        <p:nvSpPr>
          <p:cNvPr id="16" name="テキスト ボックス 15"/>
          <p:cNvSpPr txBox="1"/>
          <p:nvPr/>
        </p:nvSpPr>
        <p:spPr>
          <a:xfrm>
            <a:off x="3122391" y="3370218"/>
            <a:ext cx="1800200" cy="338554"/>
          </a:xfrm>
          <a:prstGeom prst="rect">
            <a:avLst/>
          </a:prstGeom>
          <a:noFill/>
        </p:spPr>
        <p:txBody>
          <a:bodyPr wrap="square" rtlCol="0">
            <a:spAutoFit/>
          </a:bodyPr>
          <a:lstStyle/>
          <a:p>
            <a:pPr algn="ctr"/>
            <a:r>
              <a:rPr lang="ja-JP" altLang="en-US" sz="1600" dirty="0" smtClean="0"/>
              <a:t>歩容特徴</a:t>
            </a:r>
            <a:r>
              <a:rPr lang="en-US" altLang="ja-JP" sz="1600" dirty="0" smtClean="0"/>
              <a:t>(GEI)</a:t>
            </a:r>
            <a:endParaRPr kumimoji="1" lang="ja-JP" altLang="en-US" sz="1600" dirty="0"/>
          </a:p>
        </p:txBody>
      </p:sp>
      <p:sp>
        <p:nvSpPr>
          <p:cNvPr id="17" name="右矢印 16"/>
          <p:cNvSpPr/>
          <p:nvPr/>
        </p:nvSpPr>
        <p:spPr>
          <a:xfrm>
            <a:off x="1712148" y="4739658"/>
            <a:ext cx="360040" cy="648072"/>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右矢印 17"/>
          <p:cNvSpPr/>
          <p:nvPr/>
        </p:nvSpPr>
        <p:spPr>
          <a:xfrm>
            <a:off x="1712148" y="2405086"/>
            <a:ext cx="360040" cy="64807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右矢印 18"/>
          <p:cNvSpPr/>
          <p:nvPr/>
        </p:nvSpPr>
        <p:spPr>
          <a:xfrm>
            <a:off x="3008292" y="4739658"/>
            <a:ext cx="360040" cy="648072"/>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右矢印 19"/>
          <p:cNvSpPr/>
          <p:nvPr/>
        </p:nvSpPr>
        <p:spPr>
          <a:xfrm>
            <a:off x="3008292" y="2405086"/>
            <a:ext cx="360040" cy="64807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1625626" y="5682734"/>
            <a:ext cx="1800200" cy="338554"/>
          </a:xfrm>
          <a:prstGeom prst="rect">
            <a:avLst/>
          </a:prstGeom>
          <a:noFill/>
        </p:spPr>
        <p:txBody>
          <a:bodyPr wrap="square" rtlCol="0">
            <a:spAutoFit/>
          </a:bodyPr>
          <a:lstStyle/>
          <a:p>
            <a:pPr algn="ctr"/>
            <a:r>
              <a:rPr lang="ja-JP" altLang="en-US" sz="1600" dirty="0" smtClean="0"/>
              <a:t>正規化シルエット</a:t>
            </a:r>
            <a:endParaRPr kumimoji="1" lang="ja-JP" altLang="en-US" sz="1600" dirty="0"/>
          </a:p>
        </p:txBody>
      </p:sp>
      <p:sp>
        <p:nvSpPr>
          <p:cNvPr id="22" name="テキスト ボックス 21"/>
          <p:cNvSpPr txBox="1"/>
          <p:nvPr/>
        </p:nvSpPr>
        <p:spPr>
          <a:xfrm>
            <a:off x="3121829" y="5668220"/>
            <a:ext cx="1800200" cy="338554"/>
          </a:xfrm>
          <a:prstGeom prst="rect">
            <a:avLst/>
          </a:prstGeom>
          <a:noFill/>
        </p:spPr>
        <p:txBody>
          <a:bodyPr wrap="square" rtlCol="0">
            <a:spAutoFit/>
          </a:bodyPr>
          <a:lstStyle/>
          <a:p>
            <a:pPr algn="ctr"/>
            <a:r>
              <a:rPr lang="ja-JP" altLang="en-US" sz="1600" dirty="0" smtClean="0"/>
              <a:t>歩容特徴</a:t>
            </a:r>
            <a:r>
              <a:rPr lang="en-US" altLang="ja-JP" sz="1600" dirty="0" smtClean="0"/>
              <a:t>(GEI)</a:t>
            </a:r>
            <a:endParaRPr kumimoji="1" lang="ja-JP" altLang="en-US" sz="1600" dirty="0"/>
          </a:p>
        </p:txBody>
      </p:sp>
      <p:sp>
        <p:nvSpPr>
          <p:cNvPr id="23" name="正方形/長方形 22"/>
          <p:cNvSpPr/>
          <p:nvPr/>
        </p:nvSpPr>
        <p:spPr>
          <a:xfrm>
            <a:off x="4860032" y="4665836"/>
            <a:ext cx="1008112" cy="774146"/>
          </a:xfrm>
          <a:prstGeom prst="rect">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600" dirty="0" smtClean="0"/>
              <a:t>方向変換</a:t>
            </a:r>
            <a:endParaRPr lang="en-US" altLang="ja-JP" sz="1600" dirty="0" smtClean="0"/>
          </a:p>
          <a:p>
            <a:pPr algn="ctr"/>
            <a:r>
              <a:rPr lang="ja-JP" altLang="en-US" sz="1600" dirty="0" smtClean="0"/>
              <a:t>モデル</a:t>
            </a:r>
            <a:endParaRPr lang="en-US" altLang="ja-JP" sz="1600" dirty="0" smtClean="0"/>
          </a:p>
        </p:txBody>
      </p:sp>
      <p:sp>
        <p:nvSpPr>
          <p:cNvPr id="24" name="右矢印 23"/>
          <p:cNvSpPr/>
          <p:nvPr/>
        </p:nvSpPr>
        <p:spPr>
          <a:xfrm>
            <a:off x="4448452" y="4752721"/>
            <a:ext cx="360040" cy="648072"/>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右矢印 24"/>
          <p:cNvSpPr/>
          <p:nvPr/>
        </p:nvSpPr>
        <p:spPr>
          <a:xfrm>
            <a:off x="5940152" y="4739658"/>
            <a:ext cx="360040" cy="648072"/>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角丸四角形 25"/>
          <p:cNvSpPr/>
          <p:nvPr/>
        </p:nvSpPr>
        <p:spPr>
          <a:xfrm>
            <a:off x="6063700" y="2245026"/>
            <a:ext cx="1316612" cy="1020812"/>
          </a:xfrm>
          <a:prstGeom prst="roundRect">
            <a:avLst>
              <a:gd name="adj" fmla="val 9568"/>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5947149" y="2375179"/>
            <a:ext cx="1512168" cy="707886"/>
          </a:xfrm>
          <a:prstGeom prst="rect">
            <a:avLst/>
          </a:prstGeom>
          <a:noFill/>
        </p:spPr>
        <p:txBody>
          <a:bodyPr wrap="square" rtlCol="0">
            <a:spAutoFit/>
          </a:bodyPr>
          <a:lstStyle/>
          <a:p>
            <a:pPr algn="ctr"/>
            <a:r>
              <a:rPr lang="ja-JP" altLang="en-US" sz="2400" b="1" dirty="0" smtClean="0"/>
              <a:t>照合</a:t>
            </a:r>
            <a:endParaRPr lang="en-US" altLang="ja-JP" sz="2400" b="1" dirty="0" smtClean="0"/>
          </a:p>
          <a:p>
            <a:pPr algn="ctr"/>
            <a:r>
              <a:rPr lang="ja-JP" altLang="en-US" sz="1600" b="1" dirty="0" smtClean="0"/>
              <a:t>（距離</a:t>
            </a:r>
            <a:r>
              <a:rPr kumimoji="1" lang="ja-JP" altLang="en-US" sz="1600" b="1" dirty="0" smtClean="0"/>
              <a:t>計算）</a:t>
            </a:r>
            <a:endParaRPr kumimoji="1" lang="en-US" altLang="ja-JP" sz="1600" b="1" dirty="0" smtClean="0"/>
          </a:p>
        </p:txBody>
      </p:sp>
      <p:sp>
        <p:nvSpPr>
          <p:cNvPr id="29" name="テキスト ボックス 28"/>
          <p:cNvSpPr txBox="1"/>
          <p:nvPr/>
        </p:nvSpPr>
        <p:spPr>
          <a:xfrm>
            <a:off x="4533523" y="5426919"/>
            <a:ext cx="1800200" cy="276999"/>
          </a:xfrm>
          <a:prstGeom prst="rect">
            <a:avLst/>
          </a:prstGeom>
          <a:noFill/>
        </p:spPr>
        <p:txBody>
          <a:bodyPr wrap="square" rtlCol="0">
            <a:spAutoFit/>
          </a:bodyPr>
          <a:lstStyle/>
          <a:p>
            <a:pPr algn="ctr"/>
            <a:r>
              <a:rPr kumimoji="1" lang="en-US" altLang="ja-JP" sz="1200" dirty="0" smtClean="0"/>
              <a:t>[</a:t>
            </a:r>
            <a:r>
              <a:rPr kumimoji="1" lang="en-US" altLang="ja-JP" sz="1200" dirty="0" err="1" smtClean="0"/>
              <a:t>Makiahara</a:t>
            </a:r>
            <a:r>
              <a:rPr kumimoji="1" lang="en-US" altLang="ja-JP" sz="1200" dirty="0" smtClean="0"/>
              <a:t> et al. 2006]</a:t>
            </a:r>
            <a:endParaRPr kumimoji="1" lang="ja-JP" altLang="en-US" sz="1200" dirty="0"/>
          </a:p>
        </p:txBody>
      </p:sp>
      <p:cxnSp>
        <p:nvCxnSpPr>
          <p:cNvPr id="30" name="直線矢印コネクタ 29"/>
          <p:cNvCxnSpPr/>
          <p:nvPr/>
        </p:nvCxnSpPr>
        <p:spPr>
          <a:xfrm flipV="1">
            <a:off x="6769631" y="3256313"/>
            <a:ext cx="0" cy="117308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a:off x="4355976" y="2715174"/>
            <a:ext cx="1728192"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メモ 31"/>
          <p:cNvSpPr/>
          <p:nvPr/>
        </p:nvSpPr>
        <p:spPr>
          <a:xfrm>
            <a:off x="7812360" y="2245026"/>
            <a:ext cx="1224136" cy="1020812"/>
          </a:xfrm>
          <a:prstGeom prst="foldedCorner">
            <a:avLst/>
          </a:prstGeom>
          <a:solidFill>
            <a:srgbClr val="FFCCFF"/>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7799660" y="2427142"/>
            <a:ext cx="1224136" cy="707886"/>
          </a:xfrm>
          <a:prstGeom prst="rect">
            <a:avLst/>
          </a:prstGeom>
          <a:noFill/>
        </p:spPr>
        <p:txBody>
          <a:bodyPr wrap="square" rtlCol="0">
            <a:spAutoFit/>
          </a:bodyPr>
          <a:lstStyle/>
          <a:p>
            <a:pPr algn="ctr"/>
            <a:r>
              <a:rPr lang="ja-JP" altLang="en-US" sz="2000" b="1" dirty="0" smtClean="0"/>
              <a:t>本人確率</a:t>
            </a:r>
            <a:endParaRPr lang="en-US" altLang="ja-JP" sz="2000" b="1" dirty="0" smtClean="0"/>
          </a:p>
          <a:p>
            <a:pPr algn="ctr"/>
            <a:r>
              <a:rPr lang="en-US" altLang="ja-JP" sz="2000" b="1" dirty="0" smtClean="0"/>
              <a:t>99.8%</a:t>
            </a:r>
          </a:p>
        </p:txBody>
      </p:sp>
      <p:sp>
        <p:nvSpPr>
          <p:cNvPr id="34" name="右矢印 33"/>
          <p:cNvSpPr/>
          <p:nvPr/>
        </p:nvSpPr>
        <p:spPr>
          <a:xfrm>
            <a:off x="7452320" y="2355134"/>
            <a:ext cx="288032" cy="792088"/>
          </a:xfrm>
          <a:prstGeom prst="rightArrow">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2" name="GSV_000200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cstate="print"/>
          <a:stretch>
            <a:fillRect/>
          </a:stretch>
        </p:blipFill>
        <p:spPr>
          <a:xfrm>
            <a:off x="2142199" y="2110990"/>
            <a:ext cx="786317" cy="1258108"/>
          </a:xfrm>
          <a:prstGeom prst="rect">
            <a:avLst/>
          </a:prstGeom>
        </p:spPr>
      </p:pic>
      <p:pic>
        <p:nvPicPr>
          <p:cNvPr id="43" name="GSV_0002001.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cstate="print"/>
          <a:stretch>
            <a:fillRect/>
          </a:stretch>
        </p:blipFill>
        <p:spPr>
          <a:xfrm>
            <a:off x="2143589" y="4449620"/>
            <a:ext cx="797627" cy="1276203"/>
          </a:xfrm>
          <a:prstGeom prst="rect">
            <a:avLst/>
          </a:prstGeom>
        </p:spPr>
      </p:pic>
      <p:pic>
        <p:nvPicPr>
          <p:cNvPr id="44" name="Org_0002000.av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5" cstate="print"/>
          <a:stretch>
            <a:fillRect/>
          </a:stretch>
        </p:blipFill>
        <p:spPr>
          <a:xfrm>
            <a:off x="323528" y="2119918"/>
            <a:ext cx="1262519" cy="1262519"/>
          </a:xfrm>
          <a:prstGeom prst="rect">
            <a:avLst/>
          </a:prstGeom>
        </p:spPr>
      </p:pic>
      <p:pic>
        <p:nvPicPr>
          <p:cNvPr id="45" name="Org_0002001.avi">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6" cstate="print"/>
          <a:stretch>
            <a:fillRect/>
          </a:stretch>
        </p:blipFill>
        <p:spPr>
          <a:xfrm>
            <a:off x="384054" y="4478147"/>
            <a:ext cx="1216144" cy="1216144"/>
          </a:xfrm>
          <a:prstGeom prst="rect">
            <a:avLst/>
          </a:prstGeom>
        </p:spPr>
      </p:pic>
    </p:spTree>
    <p:extLst>
      <p:ext uri="{BB962C8B-B14F-4D97-AF65-F5344CB8AC3E}">
        <p14:creationId xmlns:p14="http://schemas.microsoft.com/office/powerpoint/2010/main" val="102356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6" fill="hold"/>
                                        <p:tgtEl>
                                          <p:spTgt spid="42"/>
                                        </p:tgtEl>
                                      </p:cBhvr>
                                    </p:cmd>
                                  </p:childTnLst>
                                </p:cTn>
                              </p:par>
                              <p:par>
                                <p:cTn id="7" presetID="1" presetClass="mediacall" presetSubtype="0" fill="hold" nodeType="withEffect">
                                  <p:stCondLst>
                                    <p:cond delay="0"/>
                                  </p:stCondLst>
                                  <p:childTnLst>
                                    <p:cmd type="call" cmd="playFrom(0.0)">
                                      <p:cBhvr>
                                        <p:cTn id="8" dur="4400" fill="hold"/>
                                        <p:tgtEl>
                                          <p:spTgt spid="43"/>
                                        </p:tgtEl>
                                      </p:cBhvr>
                                    </p:cmd>
                                  </p:childTnLst>
                                </p:cTn>
                              </p:par>
                              <p:par>
                                <p:cTn id="9" presetID="1" presetClass="mediacall" presetSubtype="0" fill="hold" nodeType="withEffect">
                                  <p:stCondLst>
                                    <p:cond delay="0"/>
                                  </p:stCondLst>
                                  <p:childTnLst>
                                    <p:cmd type="call" cmd="playFrom(0.0)">
                                      <p:cBhvr>
                                        <p:cTn id="10" dur="5400" fill="hold"/>
                                        <p:tgtEl>
                                          <p:spTgt spid="44"/>
                                        </p:tgtEl>
                                      </p:cBhvr>
                                    </p:cmd>
                                  </p:childTnLst>
                                </p:cTn>
                              </p:par>
                              <p:par>
                                <p:cTn id="11" presetID="1" presetClass="mediacall" presetSubtype="0" fill="hold" nodeType="withEffect">
                                  <p:stCondLst>
                                    <p:cond delay="0"/>
                                  </p:stCondLst>
                                  <p:childTnLst>
                                    <p:cmd type="call" cmd="playFrom(0.0)">
                                      <p:cBhvr>
                                        <p:cTn id="12" dur="4333"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2"/>
                                        </p:tgtEl>
                                      </p:cBhvr>
                                    </p:cmd>
                                  </p:childTnLst>
                                </p:cTn>
                              </p:par>
                            </p:childTnLst>
                          </p:cTn>
                        </p:par>
                      </p:childTnLst>
                    </p:cTn>
                  </p:par>
                </p:childTnLst>
              </p:cTn>
              <p:nextCondLst>
                <p:cond evt="onClick" delay="0">
                  <p:tgtEl>
                    <p:spTgt spid="42"/>
                  </p:tgtEl>
                </p:cond>
              </p:nextCondLst>
            </p:seq>
            <p:seq concurrent="1" nextAc="seek">
              <p:cTn id="18" restart="whenNotActive" fill="hold" evtFilter="cancelBubble" nodeType="interactiveSeq">
                <p:stCondLst>
                  <p:cond evt="onClick" delay="0">
                    <p:tgtEl>
                      <p:spTgt spid="4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3"/>
                                        </p:tgtEl>
                                      </p:cBhvr>
                                    </p:cmd>
                                  </p:childTnLst>
                                </p:cTn>
                              </p:par>
                            </p:childTnLst>
                          </p:cTn>
                        </p:par>
                      </p:childTnLst>
                    </p:cTn>
                  </p:par>
                </p:childTnLst>
              </p:cTn>
              <p:nextCondLst>
                <p:cond evt="onClick" delay="0">
                  <p:tgtEl>
                    <p:spTgt spid="43"/>
                  </p:tgtEl>
                </p:cond>
              </p:nextCondLst>
            </p:seq>
            <p:seq concurrent="1" nextAc="seek">
              <p:cTn id="23" restart="whenNotActive" fill="hold" evtFilter="cancelBubble" nodeType="interactiveSeq">
                <p:stCondLst>
                  <p:cond evt="onClick" delay="0">
                    <p:tgtEl>
                      <p:spTgt spid="4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44"/>
                                        </p:tgtEl>
                                      </p:cBhvr>
                                    </p:cmd>
                                  </p:childTnLst>
                                </p:cTn>
                              </p:par>
                            </p:childTnLst>
                          </p:cTn>
                        </p:par>
                      </p:childTnLst>
                    </p:cTn>
                  </p:par>
                </p:childTnLst>
              </p:cTn>
              <p:nextCondLst>
                <p:cond evt="onClick" delay="0">
                  <p:tgtEl>
                    <p:spTgt spid="44"/>
                  </p:tgtEl>
                </p:cond>
              </p:nextCondLst>
            </p:seq>
            <p:seq concurrent="1" nextAc="seek">
              <p:cTn id="28" restart="whenNotActive" fill="hold" evtFilter="cancelBubble" nodeType="interactiveSeq">
                <p:stCondLst>
                  <p:cond evt="onClick" delay="0">
                    <p:tgtEl>
                      <p:spTgt spid="45"/>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45"/>
                                        </p:tgtEl>
                                      </p:cBhvr>
                                    </p:cmd>
                                  </p:childTnLst>
                                </p:cTn>
                              </p:par>
                            </p:childTnLst>
                          </p:cTn>
                        </p:par>
                      </p:childTnLst>
                    </p:cTn>
                  </p:par>
                </p:childTnLst>
              </p:cTn>
              <p:nextCondLst>
                <p:cond evt="onClick" delay="0">
                  <p:tgtEl>
                    <p:spTgt spid="45"/>
                  </p:tgtEl>
                </p:cond>
              </p:nextCondLst>
            </p:seq>
            <p:video>
              <p:cMediaNode>
                <p:cTn id="33" repeatCount="indefinite" fill="hold" display="0">
                  <p:stCondLst>
                    <p:cond delay="indefinite"/>
                  </p:stCondLst>
                  <p:endCondLst>
                    <p:cond evt="onNext" delay="0">
                      <p:tgtEl>
                        <p:sldTgt/>
                      </p:tgtEl>
                    </p:cond>
                    <p:cond evt="onPrev" delay="0">
                      <p:tgtEl>
                        <p:sldTgt/>
                      </p:tgtEl>
                    </p:cond>
                  </p:endCondLst>
                </p:cTn>
                <p:tgtEl>
                  <p:spTgt spid="42"/>
                </p:tgtEl>
              </p:cMediaNode>
            </p:video>
            <p:video>
              <p:cMediaNode>
                <p:cTn id="34" repeatCount="indefinite" fill="hold" display="0">
                  <p:stCondLst>
                    <p:cond delay="indefinite"/>
                  </p:stCondLst>
                  <p:endCondLst>
                    <p:cond evt="onNext" delay="0">
                      <p:tgtEl>
                        <p:sldTgt/>
                      </p:tgtEl>
                    </p:cond>
                    <p:cond evt="onPrev" delay="0">
                      <p:tgtEl>
                        <p:sldTgt/>
                      </p:tgtEl>
                    </p:cond>
                  </p:endCondLst>
                </p:cTn>
                <p:tgtEl>
                  <p:spTgt spid="43"/>
                </p:tgtEl>
              </p:cMediaNode>
            </p:video>
            <p:video>
              <p:cMediaNode>
                <p:cTn id="35" repeatCount="indefinite" fill="hold" display="0">
                  <p:stCondLst>
                    <p:cond delay="indefinite"/>
                  </p:stCondLst>
                  <p:endCondLst>
                    <p:cond evt="onNext" delay="0">
                      <p:tgtEl>
                        <p:sldTgt/>
                      </p:tgtEl>
                    </p:cond>
                    <p:cond evt="onPrev" delay="0">
                      <p:tgtEl>
                        <p:sldTgt/>
                      </p:tgtEl>
                    </p:cond>
                  </p:endCondLst>
                </p:cTn>
                <p:tgtEl>
                  <p:spTgt spid="44"/>
                </p:tgtEl>
              </p:cMediaNode>
            </p:video>
            <p:video>
              <p:cMediaNode>
                <p:cTn id="36" repeatCount="indefinite" fill="hold" display="0">
                  <p:stCondLst>
                    <p:cond delay="indefinite"/>
                  </p:stCondLst>
                  <p:endCondLst>
                    <p:cond evt="onNext" delay="0">
                      <p:tgtEl>
                        <p:sldTgt/>
                      </p:tgtEl>
                    </p:cond>
                    <p:cond evt="onPrev" delay="0">
                      <p:tgtEl>
                        <p:sldTgt/>
                      </p:tgtEl>
                    </p:cond>
                  </p:endCondLst>
                </p:cTn>
                <p:tgtEl>
                  <p:spTgt spid="45"/>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7"/>
</p:tagLst>
</file>

<file path=ppt/tags/tag2.xml><?xml version="1.0" encoding="utf-8"?>
<p:tagLst xmlns:a="http://schemas.openxmlformats.org/drawingml/2006/main" xmlns:r="http://schemas.openxmlformats.org/officeDocument/2006/relationships" xmlns:p="http://schemas.openxmlformats.org/presentationml/2006/main">
  <p:tag name="TIMING" val="|9.7"/>
</p:tagLst>
</file>

<file path=ppt/tags/tag3.xml><?xml version="1.0" encoding="utf-8"?>
<p:tagLst xmlns:a="http://schemas.openxmlformats.org/drawingml/2006/main" xmlns:r="http://schemas.openxmlformats.org/officeDocument/2006/relationships" xmlns:p="http://schemas.openxmlformats.org/presentationml/2006/main">
  <p:tag name="TIMING" val="|23|15.7"/>
</p:tagLst>
</file>

<file path=ppt/tags/tag4.xml><?xml version="1.0" encoding="utf-8"?>
<p:tagLst xmlns:a="http://schemas.openxmlformats.org/drawingml/2006/main" xmlns:r="http://schemas.openxmlformats.org/officeDocument/2006/relationships" xmlns:p="http://schemas.openxmlformats.org/presentationml/2006/main">
  <p:tag name="TIMING" val="|23|15.7"/>
</p:tagLst>
</file>

<file path=ppt/tags/tag5.xml><?xml version="1.0" encoding="utf-8"?>
<p:tagLst xmlns:a="http://schemas.openxmlformats.org/drawingml/2006/main" xmlns:r="http://schemas.openxmlformats.org/officeDocument/2006/relationships" xmlns:p="http://schemas.openxmlformats.org/presentationml/2006/main">
  <p:tag name="TIMING" val="|23|15.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スパイス">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スパイス">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29340</TotalTime>
  <Words>1191</Words>
  <Application>Microsoft Office PowerPoint</Application>
  <PresentationFormat>画面に合わせる (4:3)</PresentationFormat>
  <Paragraphs>426</Paragraphs>
  <Slides>26</Slides>
  <Notes>7</Notes>
  <HiddenSlides>0</HiddenSlides>
  <MMClips>17</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26</vt:i4>
      </vt:variant>
    </vt:vector>
  </HeadingPairs>
  <TitlesOfParts>
    <vt:vector size="28" baseType="lpstr">
      <vt:lpstr>スパイス</vt:lpstr>
      <vt:lpstr>数式</vt:lpstr>
      <vt:lpstr>犯罪捜査支援のための 歩容に基づく人物鑑定システム </vt:lpstr>
      <vt:lpstr>背景</vt:lpstr>
      <vt:lpstr>背景</vt:lpstr>
      <vt:lpstr>歩容に基づく犯罪捜査の流れ：現状</vt:lpstr>
      <vt:lpstr>歩容に基づく犯罪捜査の流れ：現状</vt:lpstr>
      <vt:lpstr>歩容に基づく人物鑑定システム</vt:lpstr>
      <vt:lpstr>システムのコンセプト</vt:lpstr>
      <vt:lpstr>PowerPoint プレゼンテーション</vt:lpstr>
      <vt:lpstr>歩容に基づく人物鑑定処理の枠組み</vt:lpstr>
      <vt:lpstr>鑑定処理の出力</vt:lpstr>
      <vt:lpstr>状況の設定</vt:lpstr>
      <vt:lpstr>PowerPoint プレゼンテーション</vt:lpstr>
      <vt:lpstr>システムの全体像</vt:lpstr>
      <vt:lpstr>システムのGUI</vt:lpstr>
      <vt:lpstr>登録ダイアログ</vt:lpstr>
      <vt:lpstr>シルエット作成ダイアログ</vt:lpstr>
      <vt:lpstr>シルエット作成ダイアログ</vt:lpstr>
      <vt:lpstr>個別鑑定ダイアログ</vt:lpstr>
      <vt:lpstr>個別鑑定ダイアログ</vt:lpstr>
      <vt:lpstr>一括鑑定ダイアログ</vt:lpstr>
      <vt:lpstr>模擬鑑定実験（個別鑑定）</vt:lpstr>
      <vt:lpstr>模擬鑑定用データセット</vt:lpstr>
      <vt:lpstr>模擬鑑定の結果 (1/2)</vt:lpstr>
      <vt:lpstr>模擬鑑定の結果 (2/2)</vt:lpstr>
      <vt:lpstr>模擬鑑定結果のまとめ</vt:lpstr>
      <vt:lpstr>まとめと今後の課題</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iwama</dc:creator>
  <cp:lastModifiedBy>Saya</cp:lastModifiedBy>
  <cp:revision>1088</cp:revision>
  <dcterms:created xsi:type="dcterms:W3CDTF">2011-11-07T22:55:53Z</dcterms:created>
  <dcterms:modified xsi:type="dcterms:W3CDTF">2013-10-19T14:29:43Z</dcterms:modified>
  <cp:contentStatus>最終版</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