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Default Extension="m1v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ppt/tags/tag10.xml" ContentType="application/vnd.openxmlformats-officedocument.presentationml.tags+xml"/>
  <Override PartName="/ppt/notesSlides/notesSlide21.xml" ContentType="application/vnd.openxmlformats-officedocument.presentationml.notesSlide+xml"/>
  <Override PartName="/ppt/tags/tag1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2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714" r:id="rId3"/>
    <p:sldId id="735" r:id="rId4"/>
    <p:sldId id="709" r:id="rId5"/>
    <p:sldId id="710" r:id="rId6"/>
    <p:sldId id="657" r:id="rId7"/>
    <p:sldId id="727" r:id="rId8"/>
    <p:sldId id="725" r:id="rId9"/>
    <p:sldId id="691" r:id="rId10"/>
    <p:sldId id="723" r:id="rId11"/>
    <p:sldId id="719" r:id="rId12"/>
    <p:sldId id="738" r:id="rId13"/>
    <p:sldId id="729" r:id="rId14"/>
    <p:sldId id="682" r:id="rId15"/>
    <p:sldId id="737" r:id="rId16"/>
    <p:sldId id="683" r:id="rId17"/>
    <p:sldId id="684" r:id="rId18"/>
    <p:sldId id="724" r:id="rId19"/>
    <p:sldId id="730" r:id="rId20"/>
    <p:sldId id="705" r:id="rId21"/>
    <p:sldId id="706" r:id="rId22"/>
    <p:sldId id="704" r:id="rId23"/>
    <p:sldId id="707" r:id="rId24"/>
    <p:sldId id="736" r:id="rId25"/>
    <p:sldId id="708" r:id="rId26"/>
    <p:sldId id="731" r:id="rId27"/>
    <p:sldId id="713" r:id="rId28"/>
  </p:sldIdLst>
  <p:sldSz cx="9144000" cy="6858000" type="screen4x3"/>
  <p:notesSz cx="6796088" cy="992505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CCFF"/>
    <a:srgbClr val="333399"/>
    <a:srgbClr val="FFEBFF"/>
    <a:srgbClr val="0000CC"/>
    <a:srgbClr val="FF5050"/>
    <a:srgbClr val="FF6699"/>
    <a:srgbClr val="FFFF99"/>
    <a:srgbClr val="FFFFCC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3" autoAdjust="0"/>
    <p:restoredTop sz="83536" autoAdjust="0"/>
  </p:normalViewPr>
  <p:slideViewPr>
    <p:cSldViewPr>
      <p:cViewPr varScale="1">
        <p:scale>
          <a:sx n="108" d="100"/>
          <a:sy n="108" d="100"/>
        </p:scale>
        <p:origin x="-162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712" cy="496809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48789" y="0"/>
            <a:ext cx="2945712" cy="496809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A156D0B9-49AB-4D0F-A94F-070EA03461A1}" type="datetimeFigureOut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26655"/>
            <a:ext cx="2945712" cy="496808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48789" y="9426655"/>
            <a:ext cx="2945712" cy="496808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F126533A-7993-4BB4-BFD5-8125EDA0B34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6966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4971" cy="496253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49546" y="2"/>
            <a:ext cx="2944971" cy="496253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r">
              <a:defRPr sz="1200"/>
            </a:lvl1pPr>
          </a:lstStyle>
          <a:p>
            <a:fld id="{4B0E6E42-D676-44EC-97E4-8408039D9427}" type="datetimeFigureOut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2" rIns="91422" bIns="45712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9609" y="4714401"/>
            <a:ext cx="5436870" cy="4466273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2" y="9427075"/>
            <a:ext cx="2944971" cy="496253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49546" y="9427075"/>
            <a:ext cx="2944971" cy="496253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r">
              <a:defRPr sz="1200"/>
            </a:lvl1pPr>
          </a:lstStyle>
          <a:p>
            <a:fld id="{3FDAC45A-4B8E-4995-9079-0098CF05C45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1373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17">
              <a:defRPr/>
            </a:pPr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AC45A-4B8E-4995-9079-0098CF05C45F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28" name="日付プレースホル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0781114-EFAB-4967-94D6-9CF56D78A23B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正方形/長方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正方形/長方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線コネクタ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線コネクタ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コネクタ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線コネクタ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正方形/長方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円/楕円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円/楕円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円/楕円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円/楕円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円/楕円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93815-2D9B-4F75-BDBD-E0CC75044A70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EF1A-21D5-4480-974E-23B2F2DEA678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8" name="コンテンツ プレースホルダ 7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467600" cy="5421216"/>
          </a:xfrm>
        </p:spPr>
        <p:txBody>
          <a:bodyPr/>
          <a:lstStyle/>
          <a:p>
            <a:pPr lvl="0" eaLnBrk="1" latinLnBrk="0" hangingPunct="1"/>
            <a:r>
              <a:rPr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kumimoji="0" lang="en-US" dirty="0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1F51B36-37D3-42AB-8EF4-3652397CF613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5"/>
          </p:nvPr>
        </p:nvSpPr>
        <p:spPr>
          <a:xfrm>
            <a:off x="-36512" y="6305386"/>
            <a:ext cx="609600" cy="521208"/>
          </a:xfrm>
        </p:spPr>
        <p:txBody>
          <a:bodyPr rtlCol="0"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9198C8D-D836-4992-94B2-347E25D70116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正方形/長方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コネクタ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コネクタ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コネクタ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コネクタ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正方形/長方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円/楕円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円/楕円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円/楕円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円/楕円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円/楕円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コネクタ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03751-9422-434B-A97F-AAD8B2E6AF4B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9" name="コンテンツ プレースホル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7D71-7848-409E-A763-4EBF2EFC2CD8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3" name="コンテンツ プレースホル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2" name="テキスト プレースホル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14" name="テキスト プレースホル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74908E1-949E-4875-9C04-9CF9355C27FD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23785-E75E-4FAC-A16C-91CA9E2324BF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コネクタ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8" name="直線コネクタ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コネクタ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円/楕円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コンテンツ プレースホル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21" name="日付プレースホル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AA637A4-A0C0-423E-B15A-905EA91B0130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22" name="スライド番号プレースホル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23" name="フッター プレースホル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円/楕円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10" name="直線コネクタ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正方形/長方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コネクタ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コネクタ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コネクタ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付プレースホル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AB8942E-182B-4744-90B0-F960598DAF19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21" name="フッター プレースホル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タイトル プレースホルダ 2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67600" cy="64807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7467600" cy="542121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2 </a:t>
            </a:r>
            <a:r>
              <a:rPr kumimoji="0" lang="ja-JP" altLang="en-US" dirty="0" smtClean="0"/>
              <a:t>レベル</a:t>
            </a:r>
          </a:p>
          <a:p>
            <a:pPr lvl="2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3 </a:t>
            </a:r>
            <a:r>
              <a:rPr kumimoji="0" lang="ja-JP" altLang="en-US" dirty="0" smtClean="0"/>
              <a:t>レベル</a:t>
            </a:r>
          </a:p>
          <a:p>
            <a:pPr lvl="3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4 </a:t>
            </a:r>
            <a:r>
              <a:rPr kumimoji="0" lang="ja-JP" altLang="en-US" dirty="0" smtClean="0"/>
              <a:t>レベル</a:t>
            </a:r>
          </a:p>
          <a:p>
            <a:pPr lvl="4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5 </a:t>
            </a:r>
            <a:r>
              <a:rPr kumimoji="0" lang="ja-JP" altLang="en-US" dirty="0" smtClean="0"/>
              <a:t>レベル</a:t>
            </a:r>
            <a:endParaRPr kumimoji="0" lang="en-US" dirty="0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BD02874-A0D7-41FF-A750-CF1AB00E8385}" type="datetime1">
              <a:rPr kumimoji="1" lang="ja-JP" altLang="en-US" smtClean="0"/>
              <a:pPr/>
              <a:t>2012/10/3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直線コネクタ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円/楕円 11"/>
          <p:cNvSpPr/>
          <p:nvPr/>
        </p:nvSpPr>
        <p:spPr>
          <a:xfrm>
            <a:off x="-9080" y="6286336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4"/>
          </p:nvPr>
        </p:nvSpPr>
        <p:spPr>
          <a:xfrm>
            <a:off x="-36512" y="6305386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1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1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15.jpeg"/><Relationship Id="rId5" Type="http://schemas.openxmlformats.org/officeDocument/2006/relationships/image" Target="../media/image43.png"/><Relationship Id="rId10" Type="http://schemas.openxmlformats.org/officeDocument/2006/relationships/image" Target="../media/image14.jpeg"/><Relationship Id="rId4" Type="http://schemas.openxmlformats.org/officeDocument/2006/relationships/image" Target="../media/image42.jpe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36.jpeg"/><Relationship Id="rId5" Type="http://schemas.openxmlformats.org/officeDocument/2006/relationships/image" Target="../media/image47.png"/><Relationship Id="rId10" Type="http://schemas.openxmlformats.org/officeDocument/2006/relationships/image" Target="../media/image35.jpeg"/><Relationship Id="rId4" Type="http://schemas.openxmlformats.org/officeDocument/2006/relationships/image" Target="../media/image46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g"/><Relationship Id="rId2" Type="http://schemas.microsoft.com/office/2007/relationships/media" Target="../media/media4.mpg"/><Relationship Id="rId1" Type="http://schemas.openxmlformats.org/officeDocument/2006/relationships/tags" Target="../tags/tag7.xml"/><Relationship Id="rId6" Type="http://schemas.openxmlformats.org/officeDocument/2006/relationships/image" Target="../media/image55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g"/><Relationship Id="rId1" Type="http://schemas.microsoft.com/office/2007/relationships/media" Target="../media/media5.mp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g"/><Relationship Id="rId2" Type="http://schemas.microsoft.com/office/2007/relationships/media" Target="../media/media6.mpg"/><Relationship Id="rId1" Type="http://schemas.openxmlformats.org/officeDocument/2006/relationships/tags" Target="../tags/tag8.xml"/><Relationship Id="rId6" Type="http://schemas.openxmlformats.org/officeDocument/2006/relationships/image" Target="../media/image57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mpg"/><Relationship Id="rId1" Type="http://schemas.microsoft.com/office/2007/relationships/media" Target="../media/media7.mp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62.jpeg"/><Relationship Id="rId3" Type="http://schemas.openxmlformats.org/officeDocument/2006/relationships/video" Target="../media/media8.m1v"/><Relationship Id="rId7" Type="http://schemas.openxmlformats.org/officeDocument/2006/relationships/video" Target="../media/media10.m1v"/><Relationship Id="rId12" Type="http://schemas.openxmlformats.org/officeDocument/2006/relationships/image" Target="../media/image61.png"/><Relationship Id="rId2" Type="http://schemas.microsoft.com/office/2007/relationships/media" Target="../media/media8.m1v"/><Relationship Id="rId1" Type="http://schemas.openxmlformats.org/officeDocument/2006/relationships/tags" Target="../tags/tag9.xml"/><Relationship Id="rId6" Type="http://schemas.microsoft.com/office/2007/relationships/media" Target="../media/media10.m1v"/><Relationship Id="rId11" Type="http://schemas.openxmlformats.org/officeDocument/2006/relationships/image" Target="../media/image60.png"/><Relationship Id="rId5" Type="http://schemas.openxmlformats.org/officeDocument/2006/relationships/video" Target="../media/media9.m1v"/><Relationship Id="rId15" Type="http://schemas.openxmlformats.org/officeDocument/2006/relationships/image" Target="../media/image64.jpeg"/><Relationship Id="rId10" Type="http://schemas.openxmlformats.org/officeDocument/2006/relationships/image" Target="../media/image59.png"/><Relationship Id="rId4" Type="http://schemas.microsoft.com/office/2007/relationships/media" Target="../media/media9.m1v"/><Relationship Id="rId9" Type="http://schemas.openxmlformats.org/officeDocument/2006/relationships/notesSlide" Target="../notesSlides/notesSlide20.xml"/><Relationship Id="rId1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media" Target="../media/media14.m1v"/><Relationship Id="rId13" Type="http://schemas.openxmlformats.org/officeDocument/2006/relationships/image" Target="../media/image66.png"/><Relationship Id="rId18" Type="http://schemas.openxmlformats.org/officeDocument/2006/relationships/image" Target="../media/image70.jpeg"/><Relationship Id="rId3" Type="http://schemas.openxmlformats.org/officeDocument/2006/relationships/video" Target="../media/media11.m1v"/><Relationship Id="rId7" Type="http://schemas.openxmlformats.org/officeDocument/2006/relationships/video" Target="../media/media13.m1v"/><Relationship Id="rId12" Type="http://schemas.openxmlformats.org/officeDocument/2006/relationships/image" Target="../media/image65.png"/><Relationship Id="rId17" Type="http://schemas.openxmlformats.org/officeDocument/2006/relationships/image" Target="../media/image15.jpeg"/><Relationship Id="rId2" Type="http://schemas.microsoft.com/office/2007/relationships/media" Target="../media/media11.m1v"/><Relationship Id="rId16" Type="http://schemas.openxmlformats.org/officeDocument/2006/relationships/image" Target="../media/image69.jpeg"/><Relationship Id="rId1" Type="http://schemas.openxmlformats.org/officeDocument/2006/relationships/tags" Target="../tags/tag10.xml"/><Relationship Id="rId6" Type="http://schemas.microsoft.com/office/2007/relationships/media" Target="../media/media13.m1v"/><Relationship Id="rId11" Type="http://schemas.openxmlformats.org/officeDocument/2006/relationships/notesSlide" Target="../notesSlides/notesSlide21.xml"/><Relationship Id="rId5" Type="http://schemas.openxmlformats.org/officeDocument/2006/relationships/video" Target="../media/media12.m1v"/><Relationship Id="rId15" Type="http://schemas.openxmlformats.org/officeDocument/2006/relationships/image" Target="../media/image68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71.jpeg"/><Relationship Id="rId4" Type="http://schemas.microsoft.com/office/2007/relationships/media" Target="../media/media12.m1v"/><Relationship Id="rId9" Type="http://schemas.openxmlformats.org/officeDocument/2006/relationships/video" Target="../media/media14.m1v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70.jpeg"/><Relationship Id="rId4" Type="http://schemas.openxmlformats.org/officeDocument/2006/relationships/image" Target="../media/image62.jpeg"/><Relationship Id="rId9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5" Type="http://schemas.openxmlformats.org/officeDocument/2006/relationships/image" Target="../media/image74.png"/><Relationship Id="rId10" Type="http://schemas.openxmlformats.org/officeDocument/2006/relationships/image" Target="../media/image79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video" Target="../media/media1.m1v"/><Relationship Id="rId1" Type="http://schemas.microsoft.com/office/2007/relationships/media" Target="../media/media1.m1v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3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3.avi"/><Relationship Id="rId7" Type="http://schemas.openxmlformats.org/officeDocument/2006/relationships/image" Target="../media/image26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avi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38.jpeg"/><Relationship Id="rId18" Type="http://schemas.openxmlformats.org/officeDocument/2006/relationships/oleObject" Target="../embeddings/oleObject4.bin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3.w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7.jpeg"/><Relationship Id="rId17" Type="http://schemas.openxmlformats.org/officeDocument/2006/relationships/image" Target="../media/image31.wmf"/><Relationship Id="rId2" Type="http://schemas.openxmlformats.org/officeDocument/2006/relationships/tags" Target="../tags/tag5.xml"/><Relationship Id="rId16" Type="http://schemas.openxmlformats.org/officeDocument/2006/relationships/oleObject" Target="../embeddings/oleObject3.bin"/><Relationship Id="rId20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wmf"/><Relationship Id="rId11" Type="http://schemas.openxmlformats.org/officeDocument/2006/relationships/image" Target="../media/image36.jpe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40.png"/><Relationship Id="rId10" Type="http://schemas.openxmlformats.org/officeDocument/2006/relationships/image" Target="../media/image35.jpeg"/><Relationship Id="rId19" Type="http://schemas.openxmlformats.org/officeDocument/2006/relationships/image" Target="../media/image32.wm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988848" y="2780928"/>
            <a:ext cx="6858000" cy="2309642"/>
          </a:xfrm>
        </p:spPr>
        <p:txBody>
          <a:bodyPr anchor="ctr" anchorCtr="0">
            <a:normAutofit/>
          </a:bodyPr>
          <a:lstStyle/>
          <a:p>
            <a:r>
              <a:rPr lang="en-US" altLang="ja-JP" sz="3800" dirty="0" smtClean="0"/>
              <a:t>Gait-based person-verification system for forensics</a:t>
            </a:r>
            <a:br>
              <a:rPr lang="en-US" altLang="ja-JP" sz="3800" dirty="0" smtClean="0"/>
            </a:br>
            <a:endParaRPr kumimoji="1" lang="ja-JP" altLang="en-US" sz="3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339752" y="4653136"/>
            <a:ext cx="5526360" cy="1800200"/>
          </a:xfrm>
        </p:spPr>
        <p:txBody>
          <a:bodyPr>
            <a:normAutofit/>
          </a:bodyPr>
          <a:lstStyle/>
          <a:p>
            <a:endParaRPr kumimoji="1" lang="en-US" altLang="ja-JP" sz="2400" b="0" dirty="0" smtClean="0"/>
          </a:p>
          <a:p>
            <a:pPr algn="ctr"/>
            <a:r>
              <a:rPr lang="en-US" altLang="ja-JP" sz="2400" b="0" dirty="0" err="1" smtClean="0"/>
              <a:t>Haruyuki</a:t>
            </a:r>
            <a:r>
              <a:rPr lang="en-US" altLang="ja-JP" sz="2400" b="0" dirty="0" smtClean="0"/>
              <a:t> </a:t>
            </a:r>
            <a:r>
              <a:rPr lang="en-US" altLang="ja-JP" sz="2400" b="0" dirty="0" err="1" smtClean="0"/>
              <a:t>Iwama</a:t>
            </a:r>
            <a:r>
              <a:rPr lang="en-US" altLang="ja-JP" sz="2400" b="0" dirty="0" smtClean="0"/>
              <a:t>, </a:t>
            </a:r>
            <a:r>
              <a:rPr lang="en-US" altLang="ja-JP" sz="2400" b="0" dirty="0" err="1" smtClean="0"/>
              <a:t>Daigo</a:t>
            </a:r>
            <a:r>
              <a:rPr lang="en-US" altLang="ja-JP" sz="2400" b="0" dirty="0" smtClean="0"/>
              <a:t> </a:t>
            </a:r>
            <a:r>
              <a:rPr lang="en-US" altLang="ja-JP" sz="2400" b="0" dirty="0" err="1" smtClean="0"/>
              <a:t>Muramatsu</a:t>
            </a:r>
            <a:r>
              <a:rPr lang="en-US" altLang="ja-JP" sz="2400" b="0" dirty="0" smtClean="0"/>
              <a:t>, Yasushi </a:t>
            </a:r>
            <a:r>
              <a:rPr lang="en-US" altLang="ja-JP" sz="2400" b="0" dirty="0" err="1" smtClean="0"/>
              <a:t>Makihara</a:t>
            </a:r>
            <a:r>
              <a:rPr lang="en-US" altLang="ja-JP" sz="2400" b="0" dirty="0" smtClean="0"/>
              <a:t>, Yasushi </a:t>
            </a:r>
            <a:r>
              <a:rPr lang="en-US" altLang="ja-JP" sz="2400" b="0" dirty="0" err="1" smtClean="0"/>
              <a:t>Yagi</a:t>
            </a:r>
            <a:r>
              <a:rPr lang="ja-JP" altLang="en-US" sz="2400" b="0" dirty="0" smtClean="0"/>
              <a:t/>
            </a:r>
            <a:br>
              <a:rPr lang="ja-JP" altLang="en-US" sz="2400" b="0" dirty="0" smtClean="0"/>
            </a:br>
            <a:r>
              <a:rPr lang="ja-JP" altLang="en-US" sz="900" b="0" dirty="0" smtClean="0"/>
              <a:t/>
            </a:r>
            <a:br>
              <a:rPr lang="ja-JP" altLang="en-US" sz="900" b="0" dirty="0" smtClean="0"/>
            </a:br>
            <a:r>
              <a:rPr lang="en-US" altLang="ja-JP" sz="2400" b="0" dirty="0" smtClean="0"/>
              <a:t>Osaka University</a:t>
            </a:r>
            <a:endParaRPr lang="ja-JP" altLang="en-US" sz="2400" b="0" dirty="0" smtClean="0"/>
          </a:p>
          <a:p>
            <a:endParaRPr kumimoji="1" lang="en-US" altLang="ja-JP" sz="2400" b="0" dirty="0" smtClean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156176" y="3717032"/>
            <a:ext cx="2592288" cy="84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7065776" y="3199723"/>
            <a:ext cx="1682688" cy="1313589"/>
          </a:xfrm>
          <a:prstGeom prst="roundRect">
            <a:avLst>
              <a:gd name="adj" fmla="val 752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836712"/>
          </a:xfrm>
        </p:spPr>
        <p:txBody>
          <a:bodyPr>
            <a:normAutofit fontScale="90000"/>
          </a:bodyPr>
          <a:lstStyle/>
          <a:p>
            <a:r>
              <a:rPr kumimoji="1" lang="en-US" altLang="ja-JP" sz="2200" dirty="0" smtClean="0"/>
              <a:t>Verification framework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How </a:t>
            </a:r>
            <a:r>
              <a:rPr lang="en-US" altLang="ja-JP" dirty="0" smtClean="0"/>
              <a:t>input </a:t>
            </a:r>
            <a:r>
              <a:rPr kumimoji="1" lang="en-US" altLang="ja-JP" dirty="0" smtClean="0"/>
              <a:t>circumstances are decided in our system?</a:t>
            </a:r>
            <a:endParaRPr kumimoji="1" lang="ja-JP" altLang="en-US" dirty="0"/>
          </a:p>
        </p:txBody>
      </p:sp>
      <p:sp>
        <p:nvSpPr>
          <p:cNvPr id="48" name="コンテンツ プレースホルダ 47"/>
          <p:cNvSpPr>
            <a:spLocks noGrp="1"/>
          </p:cNvSpPr>
          <p:nvPr>
            <p:ph sz="quarter" idx="1"/>
          </p:nvPr>
        </p:nvSpPr>
        <p:spPr>
          <a:xfrm>
            <a:off x="395536" y="1052736"/>
            <a:ext cx="7128792" cy="5805264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Size (GEI size) : </a:t>
            </a:r>
            <a:r>
              <a:rPr lang="en-US" altLang="ja-JP" b="1" dirty="0" smtClean="0">
                <a:solidFill>
                  <a:schemeClr val="accent1"/>
                </a:solidFill>
              </a:rPr>
              <a:t>Automatically decided</a:t>
            </a:r>
          </a:p>
          <a:p>
            <a:pPr lvl="1"/>
            <a:r>
              <a:rPr lang="en-US" altLang="ja-JP" dirty="0" smtClean="0"/>
              <a:t>Decided by the smaller size of the two compared subjects</a:t>
            </a:r>
          </a:p>
          <a:p>
            <a:pPr lvl="2"/>
            <a:endParaRPr lang="en-US" altLang="ja-JP" sz="1200" dirty="0" smtClean="0"/>
          </a:p>
          <a:p>
            <a:r>
              <a:rPr lang="en-US" altLang="ja-JP" dirty="0" smtClean="0"/>
              <a:t>Frame rate  :  </a:t>
            </a:r>
            <a:r>
              <a:rPr lang="en-US" altLang="ja-JP" b="1" dirty="0" smtClean="0">
                <a:solidFill>
                  <a:srgbClr val="FF0066"/>
                </a:solidFill>
              </a:rPr>
              <a:t>User input</a:t>
            </a:r>
          </a:p>
          <a:p>
            <a:pPr lvl="1"/>
            <a:r>
              <a:rPr kumimoji="1" lang="en-US" altLang="ja-JP" dirty="0" smtClean="0"/>
              <a:t>User should know the frame rate in advance</a:t>
            </a:r>
          </a:p>
          <a:p>
            <a:pPr lvl="2"/>
            <a:endParaRPr lang="en-US" altLang="ja-JP" sz="1200" dirty="0" smtClean="0"/>
          </a:p>
          <a:p>
            <a:r>
              <a:rPr lang="en-US" altLang="ja-JP" dirty="0" smtClean="0"/>
              <a:t>View : </a:t>
            </a:r>
            <a:r>
              <a:rPr lang="en-US" altLang="ja-JP" b="1" dirty="0" smtClean="0">
                <a:solidFill>
                  <a:srgbClr val="FF0066"/>
                </a:solidFill>
              </a:rPr>
              <a:t>User input</a:t>
            </a:r>
          </a:p>
          <a:p>
            <a:pPr lvl="1"/>
            <a:r>
              <a:rPr lang="en-US" altLang="ja-JP" dirty="0" smtClean="0"/>
              <a:t>User selects the most similar view with</a:t>
            </a:r>
          </a:p>
          <a:p>
            <a:pPr lvl="1">
              <a:buNone/>
            </a:pPr>
            <a:r>
              <a:rPr lang="en-US" altLang="ja-JP" dirty="0" smtClean="0"/>
              <a:t>     the input from a set of discrete views</a:t>
            </a:r>
          </a:p>
          <a:p>
            <a:pPr lvl="1">
              <a:buNone/>
            </a:pPr>
            <a:r>
              <a:rPr lang="en-US" altLang="ja-JP" dirty="0" smtClean="0"/>
              <a:t>    of our multi-view database</a:t>
            </a:r>
          </a:p>
          <a:p>
            <a:pPr lvl="3"/>
            <a:endParaRPr lang="en-US" altLang="ja-JP" sz="1200" dirty="0" smtClean="0"/>
          </a:p>
          <a:p>
            <a:r>
              <a:rPr lang="en-US" altLang="ja-JP" dirty="0" smtClean="0"/>
              <a:t>Feature mask : </a:t>
            </a:r>
            <a:r>
              <a:rPr lang="en-US" altLang="ja-JP" b="1" dirty="0" smtClean="0">
                <a:solidFill>
                  <a:srgbClr val="FF0066"/>
                </a:solidFill>
              </a:rPr>
              <a:t>User input</a:t>
            </a:r>
          </a:p>
          <a:p>
            <a:pPr lvl="1"/>
            <a:r>
              <a:rPr lang="en-US" altLang="ja-JP" dirty="0" smtClean="0"/>
              <a:t>User judges where to mask by visual </a:t>
            </a:r>
          </a:p>
          <a:p>
            <a:pPr lvl="1">
              <a:buNone/>
            </a:pPr>
            <a:r>
              <a:rPr lang="en-US" altLang="ja-JP" dirty="0" smtClean="0"/>
              <a:t>     and specifies the </a:t>
            </a:r>
            <a:r>
              <a:rPr lang="en-US" altLang="ja-JP" b="1" dirty="0" smtClean="0"/>
              <a:t>block-wise mask</a:t>
            </a: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pic>
        <p:nvPicPr>
          <p:cNvPr id="7" name="Picture 2" descr="C:\GVS_Storage\Gallery\ROI_Trim\0100020\00000035.Jpg"/>
          <p:cNvPicPr>
            <a:picLocks noChangeAspect="1" noChangeArrowheads="1"/>
          </p:cNvPicPr>
          <p:nvPr/>
        </p:nvPicPr>
        <p:blipFill>
          <a:blip r:embed="rId3" cstate="print">
            <a:lum bright="40000" contrast="60000"/>
          </a:blip>
          <a:srcRect/>
          <a:stretch>
            <a:fillRect/>
          </a:stretch>
        </p:blipFill>
        <p:spPr bwMode="auto">
          <a:xfrm>
            <a:off x="5315617" y="5393582"/>
            <a:ext cx="614032" cy="978891"/>
          </a:xfrm>
          <a:prstGeom prst="rect">
            <a:avLst/>
          </a:prstGeom>
          <a:noFill/>
        </p:spPr>
      </p:pic>
      <p:pic>
        <p:nvPicPr>
          <p:cNvPr id="8" name="Picture 3" descr="C:\GVS_Storage\Probe\ROI_Trim\0100025\00000025.Jpg"/>
          <p:cNvPicPr>
            <a:picLocks noChangeAspect="1" noChangeArrowheads="1"/>
          </p:cNvPicPr>
          <p:nvPr/>
        </p:nvPicPr>
        <p:blipFill>
          <a:blip r:embed="rId4" cstate="print">
            <a:lum bright="40000" contrast="60000"/>
          </a:blip>
          <a:srcRect/>
          <a:stretch>
            <a:fillRect/>
          </a:stretch>
        </p:blipFill>
        <p:spPr bwMode="auto">
          <a:xfrm>
            <a:off x="7855664" y="5384655"/>
            <a:ext cx="676776" cy="1000865"/>
          </a:xfrm>
          <a:prstGeom prst="rect">
            <a:avLst/>
          </a:prstGeom>
          <a:noFill/>
        </p:spPr>
      </p:pic>
      <p:pic>
        <p:nvPicPr>
          <p:cNvPr id="9" name="Picture 4" descr="C:\GVS_Storage\Gallery\GEI\0100020\0000000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6168" y="5387231"/>
            <a:ext cx="672988" cy="978892"/>
          </a:xfrm>
          <a:prstGeom prst="rect">
            <a:avLst/>
          </a:prstGeom>
          <a:noFill/>
        </p:spPr>
      </p:pic>
      <p:pic>
        <p:nvPicPr>
          <p:cNvPr id="10" name="Picture 5" descr="C:\GVS_Storage\Probe\GEI\0100025\0000001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2853" y="5387231"/>
            <a:ext cx="672988" cy="978892"/>
          </a:xfrm>
          <a:prstGeom prst="rect">
            <a:avLst/>
          </a:prstGeom>
          <a:noFill/>
        </p:spPr>
      </p:pic>
      <p:sp>
        <p:nvSpPr>
          <p:cNvPr id="11" name="左右矢印 10"/>
          <p:cNvSpPr/>
          <p:nvPr/>
        </p:nvSpPr>
        <p:spPr>
          <a:xfrm>
            <a:off x="6660363" y="5621722"/>
            <a:ext cx="422391" cy="471227"/>
          </a:xfrm>
          <a:prstGeom prst="leftRightArrow">
            <a:avLst>
              <a:gd name="adj1" fmla="val 50000"/>
              <a:gd name="adj2" fmla="val 3677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217377" y="5505573"/>
            <a:ext cx="185571" cy="392689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6031886" y="5505573"/>
            <a:ext cx="185571" cy="392689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Picture 2" descr="\\lotus\home\iwama\Soft\MyProgram_VS2008\GaitGuiTool_Cv2\images\Cam02_org.jpg"/>
          <p:cNvPicPr>
            <a:picLocks noChangeAspect="1" noChangeArrowheads="1"/>
          </p:cNvPicPr>
          <p:nvPr/>
        </p:nvPicPr>
        <p:blipFill>
          <a:blip r:embed="rId7" cstate="print"/>
          <a:srcRect l="37795" t="35433" r="29921" b="8268"/>
          <a:stretch>
            <a:fillRect/>
          </a:stretch>
        </p:blipFill>
        <p:spPr bwMode="auto">
          <a:xfrm>
            <a:off x="8316416" y="3438525"/>
            <a:ext cx="386544" cy="898863"/>
          </a:xfrm>
          <a:prstGeom prst="rect">
            <a:avLst/>
          </a:prstGeom>
          <a:noFill/>
          <a:effectLst/>
        </p:spPr>
      </p:pic>
      <p:pic>
        <p:nvPicPr>
          <p:cNvPr id="15" name="Picture 3" descr="\\lotus\home\iwama\Soft\MyProgram_VS2008\GaitGuiTool_Cv2\images\Cam03_org.jpg"/>
          <p:cNvPicPr>
            <a:picLocks noChangeAspect="1" noChangeArrowheads="1"/>
          </p:cNvPicPr>
          <p:nvPr/>
        </p:nvPicPr>
        <p:blipFill>
          <a:blip r:embed="rId8" cstate="print"/>
          <a:srcRect l="29921" t="35433" r="33071" b="7087"/>
          <a:stretch>
            <a:fillRect/>
          </a:stretch>
        </p:blipFill>
        <p:spPr bwMode="auto">
          <a:xfrm>
            <a:off x="7723504" y="3446146"/>
            <a:ext cx="429846" cy="890216"/>
          </a:xfrm>
          <a:prstGeom prst="rect">
            <a:avLst/>
          </a:prstGeom>
          <a:noFill/>
          <a:effectLst/>
        </p:spPr>
      </p:pic>
      <p:pic>
        <p:nvPicPr>
          <p:cNvPr id="16" name="Picture 5" descr="\\lotus\home\iwama\Soft\MyProgram_VS2008\GaitGuiTool_Cv2\images\Cam05_org.jpg"/>
          <p:cNvPicPr>
            <a:picLocks noChangeAspect="1" noChangeArrowheads="1"/>
          </p:cNvPicPr>
          <p:nvPr/>
        </p:nvPicPr>
        <p:blipFill>
          <a:blip r:embed="rId9" cstate="print"/>
          <a:srcRect l="34252" t="20472" r="41339" b="12598"/>
          <a:stretch>
            <a:fillRect/>
          </a:stretch>
        </p:blipFill>
        <p:spPr bwMode="auto">
          <a:xfrm>
            <a:off x="7191777" y="3448276"/>
            <a:ext cx="414905" cy="85331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  <a:effectLst/>
        </p:spPr>
      </p:pic>
      <p:sp>
        <p:nvSpPr>
          <p:cNvPr id="17" name="テキスト ボックス 16"/>
          <p:cNvSpPr txBox="1"/>
          <p:nvPr/>
        </p:nvSpPr>
        <p:spPr>
          <a:xfrm>
            <a:off x="8061565" y="3592066"/>
            <a:ext cx="326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…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425816" y="3140968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Database</a:t>
            </a:r>
            <a:endParaRPr kumimoji="1" lang="ja-JP" altLang="en-US" sz="1600" dirty="0"/>
          </a:p>
        </p:txBody>
      </p:sp>
      <p:sp>
        <p:nvSpPr>
          <p:cNvPr id="22" name="角丸四角形 21"/>
          <p:cNvSpPr/>
          <p:nvPr/>
        </p:nvSpPr>
        <p:spPr>
          <a:xfrm>
            <a:off x="5436095" y="3189597"/>
            <a:ext cx="1516227" cy="1324962"/>
          </a:xfrm>
          <a:prstGeom prst="roundRect">
            <a:avLst>
              <a:gd name="adj" fmla="val 752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Picture 3" descr="C:\GVS_Storage\Gallery\ROI_Trim\0170072\00000012.Jpg"/>
          <p:cNvPicPr>
            <a:picLocks noChangeAspect="1" noChangeArrowheads="1"/>
          </p:cNvPicPr>
          <p:nvPr/>
        </p:nvPicPr>
        <p:blipFill>
          <a:blip r:embed="rId10" cstate="print">
            <a:lum bright="35000" contrast="50000"/>
          </a:blip>
          <a:srcRect l="27322" t="16083" r="22768" b="20104"/>
          <a:stretch>
            <a:fillRect/>
          </a:stretch>
        </p:blipFill>
        <p:spPr bwMode="auto">
          <a:xfrm>
            <a:off x="5494796" y="3470225"/>
            <a:ext cx="589371" cy="853405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21" name="Picture 5" descr="C:\GVS_Storage\Probe\ROI_Trim\0170071\00000021.Jpg"/>
          <p:cNvPicPr>
            <a:picLocks noChangeAspect="1" noChangeArrowheads="1"/>
          </p:cNvPicPr>
          <p:nvPr/>
        </p:nvPicPr>
        <p:blipFill>
          <a:blip r:embed="rId11" cstate="print">
            <a:lum bright="20000" contrast="30000"/>
          </a:blip>
          <a:srcRect l="17180" t="13620" r="22906" b="27240"/>
          <a:stretch>
            <a:fillRect/>
          </a:stretch>
        </p:blipFill>
        <p:spPr bwMode="auto">
          <a:xfrm>
            <a:off x="6375822" y="3466033"/>
            <a:ext cx="514070" cy="853404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23" name="左右矢印 22"/>
          <p:cNvSpPr/>
          <p:nvPr/>
        </p:nvSpPr>
        <p:spPr>
          <a:xfrm>
            <a:off x="6042893" y="3684091"/>
            <a:ext cx="360040" cy="471227"/>
          </a:xfrm>
          <a:prstGeom prst="leftRightArrow">
            <a:avLst>
              <a:gd name="adj1" fmla="val 50000"/>
              <a:gd name="adj2" fmla="val 3677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852269" y="3144093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Input</a:t>
            </a:r>
            <a:endParaRPr kumimoji="1" lang="ja-JP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About constructed syste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b="1" dirty="0" smtClean="0">
                <a:solidFill>
                  <a:schemeClr val="bg1">
                    <a:lumMod val="65000"/>
                  </a:schemeClr>
                </a:solidFill>
              </a:rPr>
              <a:t>Verification framework</a:t>
            </a:r>
          </a:p>
          <a:p>
            <a:endParaRPr lang="en-US" altLang="ja-JP" sz="2800" dirty="0" smtClean="0"/>
          </a:p>
          <a:p>
            <a:endParaRPr kumimoji="1" lang="en-US" altLang="ja-JP" sz="2800" dirty="0" smtClean="0"/>
          </a:p>
          <a:p>
            <a:r>
              <a:rPr lang="en-US" altLang="ja-JP" sz="2800" b="1" dirty="0" smtClean="0"/>
              <a:t>System design and operation</a:t>
            </a:r>
            <a:endParaRPr kumimoji="1" lang="ja-JP" altLang="en-US" sz="2800" b="1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Requirements on system operation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467600" cy="5616624"/>
          </a:xfrm>
        </p:spPr>
        <p:txBody>
          <a:bodyPr/>
          <a:lstStyle/>
          <a:p>
            <a:r>
              <a:rPr lang="en-US" altLang="ja-JP" dirty="0" smtClean="0"/>
              <a:t> User confirmation in verification process</a:t>
            </a:r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Easy-to-use interface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39" name="右矢印 38"/>
          <p:cNvSpPr/>
          <p:nvPr/>
        </p:nvSpPr>
        <p:spPr>
          <a:xfrm>
            <a:off x="1035897" y="2028193"/>
            <a:ext cx="432048" cy="44474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490169" y="2009535"/>
            <a:ext cx="5562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1"/>
                </a:solidFill>
              </a:rPr>
              <a:t>Interactive operation 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827584" y="1484784"/>
            <a:ext cx="72280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i="1" dirty="0" smtClean="0">
                <a:solidFill>
                  <a:srgbClr val="FF0066"/>
                </a:solidFill>
              </a:rPr>
              <a:t>Full automatic system does not guarantee the perfect results</a:t>
            </a:r>
            <a:endParaRPr kumimoji="1" lang="ja-JP" altLang="en-US" sz="2200" b="1" i="1" dirty="0">
              <a:solidFill>
                <a:srgbClr val="FF0066"/>
              </a:solidFill>
            </a:endParaRPr>
          </a:p>
        </p:txBody>
      </p:sp>
      <p:sp>
        <p:nvSpPr>
          <p:cNvPr id="42" name="右矢印 41"/>
          <p:cNvSpPr/>
          <p:nvPr/>
        </p:nvSpPr>
        <p:spPr>
          <a:xfrm>
            <a:off x="1021383" y="3704332"/>
            <a:ext cx="432048" cy="44474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403648" y="3687415"/>
            <a:ext cx="6972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chemeClr val="accent1"/>
                </a:solidFill>
              </a:rPr>
              <a:t>Graphical user interface and mouse-based operation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2" grpId="0" animBg="1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角丸四角形 134"/>
          <p:cNvSpPr/>
          <p:nvPr/>
        </p:nvSpPr>
        <p:spPr>
          <a:xfrm>
            <a:off x="370136" y="2348880"/>
            <a:ext cx="6408712" cy="4337824"/>
          </a:xfrm>
          <a:prstGeom prst="roundRect">
            <a:avLst>
              <a:gd name="adj" fmla="val 1006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正方形/長方形 128"/>
          <p:cNvSpPr/>
          <p:nvPr/>
        </p:nvSpPr>
        <p:spPr>
          <a:xfrm>
            <a:off x="3729341" y="1253204"/>
            <a:ext cx="2793798" cy="86409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Data flow of constructed system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918816" y="882344"/>
            <a:ext cx="1232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C000"/>
                </a:solidFill>
              </a:rPr>
              <a:t>Reference</a:t>
            </a:r>
            <a:endParaRPr kumimoji="1" lang="ja-JP" altLang="en-US" sz="2000" dirty="0">
              <a:solidFill>
                <a:srgbClr val="FFC000"/>
              </a:solidFill>
            </a:endParaRPr>
          </a:p>
        </p:txBody>
      </p:sp>
      <p:grpSp>
        <p:nvGrpSpPr>
          <p:cNvPr id="3" name="グループ化 139"/>
          <p:cNvGrpSpPr>
            <a:grpSpLocks noChangeAspect="1"/>
          </p:cNvGrpSpPr>
          <p:nvPr/>
        </p:nvGrpSpPr>
        <p:grpSpPr>
          <a:xfrm>
            <a:off x="827584" y="4447932"/>
            <a:ext cx="769853" cy="936005"/>
            <a:chOff x="3203848" y="692696"/>
            <a:chExt cx="769870" cy="936024"/>
          </a:xfrm>
        </p:grpSpPr>
        <p:pic>
          <p:nvPicPr>
            <p:cNvPr id="31" name="Picture 2" descr="C:\GVS_Storage\Gallery\ROI_Trim\0990080\00000012.Jpg"/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40000"/>
            </a:blip>
            <a:srcRect/>
            <a:stretch>
              <a:fillRect/>
            </a:stretch>
          </p:blipFill>
          <p:spPr bwMode="auto">
            <a:xfrm>
              <a:off x="3203848" y="692696"/>
              <a:ext cx="553846" cy="720000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</p:spPr>
        </p:pic>
        <p:pic>
          <p:nvPicPr>
            <p:cNvPr id="32" name="Picture 2" descr="C:\GVS_Storage\Gallery\ROI_Trim\0990080\00000012.Jpg"/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40000"/>
            </a:blip>
            <a:srcRect/>
            <a:stretch>
              <a:fillRect/>
            </a:stretch>
          </p:blipFill>
          <p:spPr bwMode="auto">
            <a:xfrm>
              <a:off x="3275856" y="764704"/>
              <a:ext cx="553846" cy="720000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</p:spPr>
        </p:pic>
        <p:pic>
          <p:nvPicPr>
            <p:cNvPr id="33" name="Picture 2" descr="C:\GVS_Storage\Gallery\ROI_Trim\0990080\00000012.Jpg"/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40000"/>
            </a:blip>
            <a:srcRect/>
            <a:stretch>
              <a:fillRect/>
            </a:stretch>
          </p:blipFill>
          <p:spPr bwMode="auto">
            <a:xfrm>
              <a:off x="3347864" y="836712"/>
              <a:ext cx="553846" cy="720000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</p:spPr>
        </p:pic>
        <p:pic>
          <p:nvPicPr>
            <p:cNvPr id="34" name="Picture 2" descr="C:\GVS_Storage\Gallery\ROI_Trim\0990080\00000012.Jpg"/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40000"/>
            </a:blip>
            <a:srcRect/>
            <a:stretch>
              <a:fillRect/>
            </a:stretch>
          </p:blipFill>
          <p:spPr bwMode="auto">
            <a:xfrm>
              <a:off x="3419872" y="908720"/>
              <a:ext cx="553846" cy="720000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</p:spPr>
        </p:pic>
      </p:grpSp>
      <p:grpSp>
        <p:nvGrpSpPr>
          <p:cNvPr id="5" name="グループ化 140"/>
          <p:cNvGrpSpPr>
            <a:grpSpLocks noChangeAspect="1"/>
          </p:cNvGrpSpPr>
          <p:nvPr/>
        </p:nvGrpSpPr>
        <p:grpSpPr>
          <a:xfrm>
            <a:off x="2339749" y="4447932"/>
            <a:ext cx="796928" cy="936005"/>
            <a:chOff x="3347864" y="2276872"/>
            <a:chExt cx="796945" cy="936024"/>
          </a:xfrm>
        </p:grpSpPr>
        <p:pic>
          <p:nvPicPr>
            <p:cNvPr id="37" name="Picture 7" descr="C:\GVS_Storage\Probe\ROI_Trim\0990081\00000015.Jpg"/>
            <p:cNvPicPr>
              <a:picLocks noChangeAspect="1" noChangeArrowheads="1"/>
            </p:cNvPicPr>
            <p:nvPr/>
          </p:nvPicPr>
          <p:blipFill>
            <a:blip r:embed="rId4" cstate="print">
              <a:lum bright="5000" contrast="15000"/>
            </a:blip>
            <a:srcRect t="4973" r="6406" b="4973"/>
            <a:stretch>
              <a:fillRect/>
            </a:stretch>
          </p:blipFill>
          <p:spPr bwMode="auto">
            <a:xfrm>
              <a:off x="3347864" y="2276872"/>
              <a:ext cx="580921" cy="720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</p:pic>
        <p:pic>
          <p:nvPicPr>
            <p:cNvPr id="38" name="Picture 7" descr="C:\GVS_Storage\Probe\ROI_Trim\0990081\00000015.Jpg"/>
            <p:cNvPicPr>
              <a:picLocks noChangeAspect="1" noChangeArrowheads="1"/>
            </p:cNvPicPr>
            <p:nvPr/>
          </p:nvPicPr>
          <p:blipFill>
            <a:blip r:embed="rId4" cstate="print">
              <a:lum bright="5000" contrast="15000"/>
            </a:blip>
            <a:srcRect t="4973" r="6406" b="4973"/>
            <a:stretch>
              <a:fillRect/>
            </a:stretch>
          </p:blipFill>
          <p:spPr bwMode="auto">
            <a:xfrm>
              <a:off x="3419872" y="2348880"/>
              <a:ext cx="580921" cy="720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</p:pic>
        <p:pic>
          <p:nvPicPr>
            <p:cNvPr id="39" name="Picture 7" descr="C:\GVS_Storage\Probe\ROI_Trim\0990081\00000015.Jpg"/>
            <p:cNvPicPr>
              <a:picLocks noChangeAspect="1" noChangeArrowheads="1"/>
            </p:cNvPicPr>
            <p:nvPr/>
          </p:nvPicPr>
          <p:blipFill>
            <a:blip r:embed="rId4" cstate="print">
              <a:lum bright="5000" contrast="15000"/>
            </a:blip>
            <a:srcRect t="4973" r="6406" b="4973"/>
            <a:stretch>
              <a:fillRect/>
            </a:stretch>
          </p:blipFill>
          <p:spPr bwMode="auto">
            <a:xfrm>
              <a:off x="3491880" y="2420888"/>
              <a:ext cx="580921" cy="720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</p:pic>
        <p:pic>
          <p:nvPicPr>
            <p:cNvPr id="40" name="Picture 7" descr="C:\GVS_Storage\Probe\ROI_Trim\0990081\00000015.Jpg"/>
            <p:cNvPicPr>
              <a:picLocks noChangeAspect="1" noChangeArrowheads="1"/>
            </p:cNvPicPr>
            <p:nvPr/>
          </p:nvPicPr>
          <p:blipFill>
            <a:blip r:embed="rId4" cstate="print">
              <a:lum bright="5000" contrast="15000"/>
            </a:blip>
            <a:srcRect t="4973" r="6406" b="4973"/>
            <a:stretch>
              <a:fillRect/>
            </a:stretch>
          </p:blipFill>
          <p:spPr bwMode="auto">
            <a:xfrm>
              <a:off x="3563888" y="2492896"/>
              <a:ext cx="580921" cy="720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</p:pic>
      </p:grpSp>
      <p:grpSp>
        <p:nvGrpSpPr>
          <p:cNvPr id="6" name="グループ化 154"/>
          <p:cNvGrpSpPr>
            <a:grpSpLocks noChangeAspect="1"/>
          </p:cNvGrpSpPr>
          <p:nvPr/>
        </p:nvGrpSpPr>
        <p:grpSpPr>
          <a:xfrm>
            <a:off x="4211960" y="4447932"/>
            <a:ext cx="710539" cy="935386"/>
            <a:chOff x="4572000" y="692696"/>
            <a:chExt cx="711024" cy="936024"/>
          </a:xfrm>
        </p:grpSpPr>
        <p:pic>
          <p:nvPicPr>
            <p:cNvPr id="45" name="Picture 10" descr="C:\GVS_Storage\Gallery\Gsv\0990080\0000001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692696"/>
              <a:ext cx="495000" cy="720000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</p:spPr>
        </p:pic>
        <p:pic>
          <p:nvPicPr>
            <p:cNvPr id="46" name="Picture 10" descr="C:\GVS_Storage\Gallery\Gsv\0990080\0000001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44008" y="764704"/>
              <a:ext cx="495000" cy="720000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</p:spPr>
        </p:pic>
        <p:pic>
          <p:nvPicPr>
            <p:cNvPr id="47" name="Picture 10" descr="C:\GVS_Storage\Gallery\Gsv\0990080\0000001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16016" y="836712"/>
              <a:ext cx="495000" cy="720000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</p:spPr>
        </p:pic>
        <p:pic>
          <p:nvPicPr>
            <p:cNvPr id="48" name="Picture 10" descr="C:\GVS_Storage\Gallery\Gsv\0990080\0000001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88024" y="908720"/>
              <a:ext cx="495000" cy="720000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</p:spPr>
        </p:pic>
      </p:grpSp>
      <p:grpSp>
        <p:nvGrpSpPr>
          <p:cNvPr id="7" name="グループ化 155"/>
          <p:cNvGrpSpPr>
            <a:grpSpLocks noChangeAspect="1"/>
          </p:cNvGrpSpPr>
          <p:nvPr/>
        </p:nvGrpSpPr>
        <p:grpSpPr>
          <a:xfrm>
            <a:off x="5604896" y="4457529"/>
            <a:ext cx="710537" cy="936032"/>
            <a:chOff x="4725535" y="2276872"/>
            <a:chExt cx="710561" cy="936064"/>
          </a:xfrm>
        </p:grpSpPr>
        <p:pic>
          <p:nvPicPr>
            <p:cNvPr id="51" name="Picture 11" descr="C:\GVS_Storage\Probe\Gsv\0990081\00000015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25535" y="2276872"/>
              <a:ext cx="495000" cy="720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</p:pic>
        <p:pic>
          <p:nvPicPr>
            <p:cNvPr id="52" name="Picture 11" descr="C:\GVS_Storage\Probe\Gsv\0990081\00000015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97080" y="2348920"/>
              <a:ext cx="495000" cy="720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</p:pic>
        <p:pic>
          <p:nvPicPr>
            <p:cNvPr id="53" name="Picture 11" descr="C:\GVS_Storage\Probe\Gsv\0990081\00000015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69088" y="2420928"/>
              <a:ext cx="495000" cy="720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</p:pic>
        <p:pic>
          <p:nvPicPr>
            <p:cNvPr id="54" name="Picture 11" descr="C:\GVS_Storage\Probe\Gsv\0990081\00000015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41096" y="2492936"/>
              <a:ext cx="495000" cy="720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</p:pic>
      </p:grpSp>
      <p:pic>
        <p:nvPicPr>
          <p:cNvPr id="75" name="Picture 4" descr="C:\GVS_Storage\Probe\Org\0170071\00000021.png"/>
          <p:cNvPicPr>
            <a:picLocks noChangeAspect="1" noChangeArrowheads="1"/>
          </p:cNvPicPr>
          <p:nvPr/>
        </p:nvPicPr>
        <p:blipFill>
          <a:blip r:embed="rId7" cstate="print">
            <a:lum bright="20000" contrast="30000"/>
          </a:blip>
          <a:srcRect l="23622" t="15748" r="29528" b="39370"/>
          <a:stretch>
            <a:fillRect/>
          </a:stretch>
        </p:blipFill>
        <p:spPr bwMode="auto">
          <a:xfrm>
            <a:off x="1956916" y="1247244"/>
            <a:ext cx="1008112" cy="72429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79" name="Picture 4" descr="C:\GVS_Storage\Probe\Org\0170071\00000021.png"/>
          <p:cNvPicPr>
            <a:picLocks noChangeAspect="1" noChangeArrowheads="1"/>
          </p:cNvPicPr>
          <p:nvPr/>
        </p:nvPicPr>
        <p:blipFill>
          <a:blip r:embed="rId7" cstate="print">
            <a:lum bright="20000" contrast="30000"/>
          </a:blip>
          <a:srcRect l="23622" t="15748" r="29528" b="39370"/>
          <a:stretch>
            <a:fillRect/>
          </a:stretch>
        </p:blipFill>
        <p:spPr bwMode="auto">
          <a:xfrm>
            <a:off x="2028924" y="1319252"/>
            <a:ext cx="1008112" cy="72429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80" name="Picture 4" descr="C:\GVS_Storage\Probe\Org\0170071\00000021.png"/>
          <p:cNvPicPr>
            <a:picLocks noChangeAspect="1" noChangeArrowheads="1"/>
          </p:cNvPicPr>
          <p:nvPr/>
        </p:nvPicPr>
        <p:blipFill>
          <a:blip r:embed="rId7" cstate="print">
            <a:lum bright="20000" contrast="30000"/>
          </a:blip>
          <a:srcRect l="23622" t="15748" r="29528" b="39370"/>
          <a:stretch>
            <a:fillRect/>
          </a:stretch>
        </p:blipFill>
        <p:spPr bwMode="auto">
          <a:xfrm>
            <a:off x="2100932" y="1391260"/>
            <a:ext cx="1008112" cy="72429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81" name="Picture 4" descr="C:\GVS_Storage\Probe\Org\0170071\00000021.png"/>
          <p:cNvPicPr>
            <a:picLocks noChangeAspect="1" noChangeArrowheads="1"/>
          </p:cNvPicPr>
          <p:nvPr/>
        </p:nvPicPr>
        <p:blipFill>
          <a:blip r:embed="rId7" cstate="print">
            <a:lum bright="20000" contrast="30000"/>
          </a:blip>
          <a:srcRect l="23622" t="15748" r="29528" b="39370"/>
          <a:stretch>
            <a:fillRect/>
          </a:stretch>
        </p:blipFill>
        <p:spPr bwMode="auto">
          <a:xfrm>
            <a:off x="2172940" y="1463268"/>
            <a:ext cx="1008112" cy="72429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95" name="Picture 3" descr="C:\GVS_Storage\Gallery\Org\0990080\00000012.png"/>
          <p:cNvPicPr>
            <a:picLocks noChangeAspect="1" noChangeArrowheads="1"/>
          </p:cNvPicPr>
          <p:nvPr/>
        </p:nvPicPr>
        <p:blipFill>
          <a:blip r:embed="rId8" cstate="print">
            <a:lum bright="20000" contrast="40000"/>
          </a:blip>
          <a:srcRect l="23622" t="19685" r="29528" b="35433"/>
          <a:stretch>
            <a:fillRect/>
          </a:stretch>
        </p:blipFill>
        <p:spPr bwMode="auto">
          <a:xfrm>
            <a:off x="381251" y="1255084"/>
            <a:ext cx="999601" cy="71820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pic>
        <p:nvPicPr>
          <p:cNvPr id="96" name="Picture 3" descr="C:\GVS_Storage\Gallery\Org\0990080\00000012.png"/>
          <p:cNvPicPr>
            <a:picLocks noChangeAspect="1" noChangeArrowheads="1"/>
          </p:cNvPicPr>
          <p:nvPr/>
        </p:nvPicPr>
        <p:blipFill>
          <a:blip r:embed="rId8" cstate="print">
            <a:lum bright="20000" contrast="40000"/>
          </a:blip>
          <a:srcRect l="23622" t="19685" r="29528" b="35433"/>
          <a:stretch>
            <a:fillRect/>
          </a:stretch>
        </p:blipFill>
        <p:spPr bwMode="auto">
          <a:xfrm>
            <a:off x="453259" y="1327092"/>
            <a:ext cx="999601" cy="71820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pic>
        <p:nvPicPr>
          <p:cNvPr id="97" name="Picture 3" descr="C:\GVS_Storage\Gallery\Org\0990080\00000012.png"/>
          <p:cNvPicPr>
            <a:picLocks noChangeAspect="1" noChangeArrowheads="1"/>
          </p:cNvPicPr>
          <p:nvPr/>
        </p:nvPicPr>
        <p:blipFill>
          <a:blip r:embed="rId8" cstate="print">
            <a:lum bright="20000" contrast="40000"/>
          </a:blip>
          <a:srcRect l="23622" t="19685" r="29528" b="35433"/>
          <a:stretch>
            <a:fillRect/>
          </a:stretch>
        </p:blipFill>
        <p:spPr bwMode="auto">
          <a:xfrm>
            <a:off x="525267" y="1399100"/>
            <a:ext cx="999601" cy="71820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pic>
        <p:nvPicPr>
          <p:cNvPr id="98" name="Picture 3" descr="C:\GVS_Storage\Gallery\Org\0990080\00000012.png"/>
          <p:cNvPicPr>
            <a:picLocks noChangeAspect="1" noChangeArrowheads="1"/>
          </p:cNvPicPr>
          <p:nvPr/>
        </p:nvPicPr>
        <p:blipFill>
          <a:blip r:embed="rId8" cstate="print">
            <a:lum bright="20000" contrast="40000"/>
          </a:blip>
          <a:srcRect l="23622" t="19685" r="29528" b="35433"/>
          <a:stretch>
            <a:fillRect/>
          </a:stretch>
        </p:blipFill>
        <p:spPr bwMode="auto">
          <a:xfrm>
            <a:off x="597275" y="1471108"/>
            <a:ext cx="999601" cy="71820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524113" y="882344"/>
            <a:ext cx="8271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FF0066"/>
                </a:solidFill>
              </a:rPr>
              <a:t>Query</a:t>
            </a:r>
            <a:endParaRPr lang="ja-JP" altLang="en-US" sz="2000" dirty="0">
              <a:solidFill>
                <a:srgbClr val="FF0066"/>
              </a:solidFill>
            </a:endParaRPr>
          </a:p>
        </p:txBody>
      </p:sp>
      <p:sp>
        <p:nvSpPr>
          <p:cNvPr id="72" name="角丸四角形 71"/>
          <p:cNvSpPr/>
          <p:nvPr/>
        </p:nvSpPr>
        <p:spPr>
          <a:xfrm>
            <a:off x="514151" y="2564276"/>
            <a:ext cx="2925343" cy="1581109"/>
          </a:xfrm>
          <a:prstGeom prst="roundRect">
            <a:avLst>
              <a:gd name="adj" fmla="val 14646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2400" dirty="0" smtClean="0">
                <a:solidFill>
                  <a:schemeClr val="bg1"/>
                </a:solidFill>
              </a:rPr>
              <a:t>Registration module</a:t>
            </a:r>
          </a:p>
          <a:p>
            <a:pPr algn="ctr"/>
            <a:endParaRPr lang="en-US" altLang="ja-JP" sz="1400" dirty="0" smtClean="0">
              <a:solidFill>
                <a:schemeClr val="bg1"/>
              </a:solidFill>
            </a:endParaRPr>
          </a:p>
          <a:p>
            <a:pPr algn="ctr"/>
            <a:endParaRPr lang="en-US" altLang="ja-JP" sz="1400" dirty="0" smtClean="0">
              <a:solidFill>
                <a:schemeClr val="bg1"/>
              </a:solidFill>
            </a:endParaRPr>
          </a:p>
          <a:p>
            <a:pPr algn="ctr"/>
            <a:endParaRPr lang="en-US" altLang="ja-JP" sz="1400" dirty="0" smtClean="0">
              <a:solidFill>
                <a:schemeClr val="bg1"/>
              </a:solidFill>
            </a:endParaRPr>
          </a:p>
          <a:p>
            <a:pPr algn="ctr"/>
            <a:endParaRPr lang="en-US" altLang="ja-JP" sz="1400" dirty="0" smtClean="0">
              <a:solidFill>
                <a:schemeClr val="bg1"/>
              </a:solidFill>
            </a:endParaRPr>
          </a:p>
          <a:p>
            <a:pPr algn="ctr"/>
            <a:endParaRPr lang="en-US" altLang="ja-JP" sz="1400" dirty="0" smtClean="0">
              <a:solidFill>
                <a:schemeClr val="bg1"/>
              </a:solidFill>
            </a:endParaRPr>
          </a:p>
        </p:txBody>
      </p:sp>
      <p:sp>
        <p:nvSpPr>
          <p:cNvPr id="73" name="角丸四角形 72"/>
          <p:cNvSpPr/>
          <p:nvPr/>
        </p:nvSpPr>
        <p:spPr>
          <a:xfrm>
            <a:off x="1475656" y="5663560"/>
            <a:ext cx="4392488" cy="957312"/>
          </a:xfrm>
          <a:prstGeom prst="roundRect">
            <a:avLst>
              <a:gd name="adj" fmla="val 28329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chemeClr val="bg1"/>
                </a:solidFill>
              </a:rPr>
              <a:t>Silhouette creation module</a:t>
            </a:r>
          </a:p>
          <a:p>
            <a:pPr algn="ctr"/>
            <a:endParaRPr lang="en-US" altLang="ja-JP" sz="1600" dirty="0" smtClean="0">
              <a:solidFill>
                <a:schemeClr val="bg1"/>
              </a:solidFill>
            </a:endParaRPr>
          </a:p>
          <a:p>
            <a:pPr algn="ctr"/>
            <a:endParaRPr lang="en-US" altLang="ja-JP" sz="1600" dirty="0" smtClean="0">
              <a:solidFill>
                <a:schemeClr val="bg1"/>
              </a:solidFill>
            </a:endParaRPr>
          </a:p>
        </p:txBody>
      </p:sp>
      <p:sp>
        <p:nvSpPr>
          <p:cNvPr id="74" name="角丸四角形 73"/>
          <p:cNvSpPr/>
          <p:nvPr/>
        </p:nvSpPr>
        <p:spPr>
          <a:xfrm>
            <a:off x="3655519" y="2564904"/>
            <a:ext cx="2925343" cy="1594996"/>
          </a:xfrm>
          <a:prstGeom prst="roundRect">
            <a:avLst>
              <a:gd name="adj" fmla="val 12366"/>
            </a:avLst>
          </a:prstGeom>
          <a:solidFill>
            <a:schemeClr val="accent5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ja-JP" sz="2400" dirty="0" smtClean="0">
                <a:solidFill>
                  <a:schemeClr val="bg1"/>
                </a:solidFill>
              </a:rPr>
              <a:t>Verification module</a:t>
            </a:r>
          </a:p>
          <a:p>
            <a:pPr algn="ctr"/>
            <a:endParaRPr lang="en-US" altLang="ja-JP" sz="1400" dirty="0" smtClean="0">
              <a:solidFill>
                <a:schemeClr val="bg1"/>
              </a:solidFill>
            </a:endParaRPr>
          </a:p>
          <a:p>
            <a:pPr algn="ctr"/>
            <a:endParaRPr lang="en-US" altLang="ja-JP" sz="1400" dirty="0" smtClean="0">
              <a:solidFill>
                <a:schemeClr val="bg1"/>
              </a:solidFill>
            </a:endParaRPr>
          </a:p>
          <a:p>
            <a:pPr algn="ctr"/>
            <a:endParaRPr lang="en-US" altLang="ja-JP" sz="1400" dirty="0" smtClean="0">
              <a:solidFill>
                <a:schemeClr val="bg1"/>
              </a:solidFill>
            </a:endParaRPr>
          </a:p>
          <a:p>
            <a:pPr algn="ctr"/>
            <a:endParaRPr lang="en-US" altLang="ja-JP" sz="1400" dirty="0" smtClean="0">
              <a:solidFill>
                <a:schemeClr val="bg1"/>
              </a:solidFill>
            </a:endParaRPr>
          </a:p>
          <a:p>
            <a:pPr algn="ctr"/>
            <a:endParaRPr lang="en-US" altLang="ja-JP" sz="1400" dirty="0" smtClean="0">
              <a:solidFill>
                <a:schemeClr val="bg1"/>
              </a:solidFill>
            </a:endParaRPr>
          </a:p>
        </p:txBody>
      </p:sp>
      <p:cxnSp>
        <p:nvCxnSpPr>
          <p:cNvPr id="115" name="直線矢印コネクタ 114"/>
          <p:cNvCxnSpPr/>
          <p:nvPr/>
        </p:nvCxnSpPr>
        <p:spPr>
          <a:xfrm>
            <a:off x="1115616" y="4134500"/>
            <a:ext cx="0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矢印コネクタ 119"/>
          <p:cNvCxnSpPr>
            <a:stCxn id="40" idx="2"/>
          </p:cNvCxnSpPr>
          <p:nvPr/>
        </p:nvCxnSpPr>
        <p:spPr>
          <a:xfrm>
            <a:off x="2846223" y="5383937"/>
            <a:ext cx="357625" cy="28051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矢印コネクタ 120"/>
          <p:cNvCxnSpPr/>
          <p:nvPr/>
        </p:nvCxnSpPr>
        <p:spPr>
          <a:xfrm flipV="1">
            <a:off x="4427984" y="5364986"/>
            <a:ext cx="236070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矢印コネクタ 126"/>
          <p:cNvCxnSpPr/>
          <p:nvPr/>
        </p:nvCxnSpPr>
        <p:spPr>
          <a:xfrm flipV="1">
            <a:off x="4499992" y="4134500"/>
            <a:ext cx="0" cy="28803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テキスト ボックス 129"/>
          <p:cNvSpPr txBox="1"/>
          <p:nvPr/>
        </p:nvSpPr>
        <p:spPr>
          <a:xfrm>
            <a:off x="5183453" y="1342950"/>
            <a:ext cx="1353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99.9</a:t>
            </a:r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3739502" y="1281670"/>
            <a:ext cx="2049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300" b="1" dirty="0" smtClean="0"/>
              <a:t>Posterior probability</a:t>
            </a:r>
            <a:endParaRPr kumimoji="1" lang="ja-JP" altLang="en-US" sz="2300" b="1" dirty="0"/>
          </a:p>
        </p:txBody>
      </p:sp>
      <p:cxnSp>
        <p:nvCxnSpPr>
          <p:cNvPr id="108" name="直線矢印コネクタ 107"/>
          <p:cNvCxnSpPr/>
          <p:nvPr/>
        </p:nvCxnSpPr>
        <p:spPr>
          <a:xfrm>
            <a:off x="2674392" y="2189308"/>
            <a:ext cx="0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矢印コネクタ 112"/>
          <p:cNvCxnSpPr/>
          <p:nvPr/>
        </p:nvCxnSpPr>
        <p:spPr>
          <a:xfrm>
            <a:off x="1090216" y="2189308"/>
            <a:ext cx="0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矢印コネクタ 131"/>
          <p:cNvCxnSpPr/>
          <p:nvPr/>
        </p:nvCxnSpPr>
        <p:spPr>
          <a:xfrm rot="10800000">
            <a:off x="5097723" y="2189308"/>
            <a:ext cx="0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円柱 135"/>
          <p:cNvSpPr/>
          <p:nvPr/>
        </p:nvSpPr>
        <p:spPr>
          <a:xfrm>
            <a:off x="7020272" y="2177584"/>
            <a:ext cx="1656184" cy="2232248"/>
          </a:xfrm>
          <a:prstGeom prst="can">
            <a:avLst>
              <a:gd name="adj" fmla="val 2472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  <a:p>
            <a:pPr algn="ctr"/>
            <a:endParaRPr lang="en-US" altLang="ja-JP" dirty="0" smtClean="0"/>
          </a:p>
          <a:p>
            <a:pPr algn="ctr"/>
            <a:r>
              <a:rPr kumimoji="1" lang="en-US" altLang="ja-JP" sz="2000" dirty="0" smtClean="0"/>
              <a:t>Multi-view</a:t>
            </a:r>
          </a:p>
          <a:p>
            <a:pPr algn="ctr"/>
            <a:r>
              <a:rPr lang="en-US" altLang="ja-JP" sz="2000" dirty="0" smtClean="0"/>
              <a:t>Gait DB</a:t>
            </a:r>
          </a:p>
          <a:p>
            <a:pPr algn="ctr"/>
            <a:endParaRPr kumimoji="1" lang="en-US" altLang="ja-JP" dirty="0" smtClean="0"/>
          </a:p>
          <a:p>
            <a:pPr algn="ctr"/>
            <a:endParaRPr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endParaRPr lang="en-US" altLang="ja-JP" dirty="0" smtClean="0"/>
          </a:p>
          <a:p>
            <a:pPr algn="ctr"/>
            <a:endParaRPr kumimoji="1" lang="ja-JP" altLang="en-US" dirty="0"/>
          </a:p>
        </p:txBody>
      </p:sp>
      <p:pic>
        <p:nvPicPr>
          <p:cNvPr id="1922050" name="Picture 2" descr="\\lotus\home\iwama\Soft\MyProgram_VS2008\GaitGuiTool_Cv2\images\Cam02_org.jpg"/>
          <p:cNvPicPr>
            <a:picLocks noChangeAspect="1" noChangeArrowheads="1"/>
          </p:cNvPicPr>
          <p:nvPr/>
        </p:nvPicPr>
        <p:blipFill>
          <a:blip r:embed="rId9" cstate="print"/>
          <a:srcRect l="33071" t="31890" r="28346" b="5905"/>
          <a:stretch>
            <a:fillRect/>
          </a:stretch>
        </p:blipFill>
        <p:spPr bwMode="auto">
          <a:xfrm>
            <a:off x="8199425" y="3316358"/>
            <a:ext cx="408173" cy="87745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922051" name="Picture 3" descr="\\lotus\home\iwama\Soft\MyProgram_VS2008\GaitGuiTool_Cv2\images\Cam03_org.jpg"/>
          <p:cNvPicPr>
            <a:picLocks noChangeAspect="1" noChangeArrowheads="1"/>
          </p:cNvPicPr>
          <p:nvPr/>
        </p:nvPicPr>
        <p:blipFill>
          <a:blip r:embed="rId10" cstate="print"/>
          <a:srcRect l="26772" t="31890" r="29921" b="5905"/>
          <a:stretch>
            <a:fillRect/>
          </a:stretch>
        </p:blipFill>
        <p:spPr bwMode="auto">
          <a:xfrm>
            <a:off x="7648108" y="3316358"/>
            <a:ext cx="458154" cy="87745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922053" name="Picture 5" descr="\\lotus\home\iwama\Soft\MyProgram_VS2008\GaitGuiTool_Cv2\images\Cam05_org.jpg"/>
          <p:cNvPicPr>
            <a:picLocks noChangeAspect="1" noChangeArrowheads="1"/>
          </p:cNvPicPr>
          <p:nvPr/>
        </p:nvPicPr>
        <p:blipFill>
          <a:blip r:embed="rId11" cstate="print"/>
          <a:srcRect l="34252" t="14173" r="37795" b="11024"/>
          <a:stretch>
            <a:fillRect/>
          </a:stretch>
        </p:blipFill>
        <p:spPr bwMode="auto">
          <a:xfrm>
            <a:off x="7096239" y="3315998"/>
            <a:ext cx="432567" cy="868184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148" name="テキスト ボックス 147"/>
          <p:cNvSpPr txBox="1"/>
          <p:nvPr/>
        </p:nvSpPr>
        <p:spPr>
          <a:xfrm>
            <a:off x="4002859" y="893164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Verification result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cxnSp>
        <p:nvCxnSpPr>
          <p:cNvPr id="68" name="直線矢印コネクタ 67"/>
          <p:cNvCxnSpPr/>
          <p:nvPr/>
        </p:nvCxnSpPr>
        <p:spPr>
          <a:xfrm>
            <a:off x="2699792" y="4134500"/>
            <a:ext cx="0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矢印コネクタ 70"/>
          <p:cNvCxnSpPr/>
          <p:nvPr/>
        </p:nvCxnSpPr>
        <p:spPr>
          <a:xfrm flipV="1">
            <a:off x="5940152" y="4134500"/>
            <a:ext cx="0" cy="28803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矢印コネクタ 90"/>
          <p:cNvCxnSpPr/>
          <p:nvPr/>
        </p:nvCxnSpPr>
        <p:spPr>
          <a:xfrm flipV="1">
            <a:off x="5783436" y="5415786"/>
            <a:ext cx="236070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矢印コネクタ 92"/>
          <p:cNvCxnSpPr>
            <a:stCxn id="34" idx="2"/>
          </p:cNvCxnSpPr>
          <p:nvPr/>
        </p:nvCxnSpPr>
        <p:spPr>
          <a:xfrm>
            <a:off x="1320520" y="5383937"/>
            <a:ext cx="300164" cy="29663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角丸四角形 93"/>
          <p:cNvSpPr/>
          <p:nvPr/>
        </p:nvSpPr>
        <p:spPr>
          <a:xfrm>
            <a:off x="3826520" y="3096240"/>
            <a:ext cx="2566888" cy="360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Feature (GEI) creation</a:t>
            </a:r>
            <a:endParaRPr kumimoji="1" lang="ja-JP" altLang="en-US" sz="2000" dirty="0"/>
          </a:p>
        </p:txBody>
      </p:sp>
      <p:sp>
        <p:nvSpPr>
          <p:cNvPr id="101" name="角丸四角形 100"/>
          <p:cNvSpPr/>
          <p:nvPr/>
        </p:nvSpPr>
        <p:spPr>
          <a:xfrm>
            <a:off x="3826520" y="3635499"/>
            <a:ext cx="2566888" cy="360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Posterior calculation</a:t>
            </a:r>
            <a:endParaRPr kumimoji="1" lang="ja-JP" altLang="en-US" sz="2000" dirty="0"/>
          </a:p>
        </p:txBody>
      </p:sp>
      <p:sp>
        <p:nvSpPr>
          <p:cNvPr id="103" name="角丸四角形 102"/>
          <p:cNvSpPr/>
          <p:nvPr/>
        </p:nvSpPr>
        <p:spPr>
          <a:xfrm>
            <a:off x="683568" y="3140968"/>
            <a:ext cx="2566888" cy="79208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Subject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selection</a:t>
            </a:r>
          </a:p>
          <a:p>
            <a:pPr algn="ctr"/>
            <a:r>
              <a:rPr kumimoji="1" lang="en-US" altLang="ja-JP" sz="2000" dirty="0" smtClean="0"/>
              <a:t>(detection &amp; tracking)</a:t>
            </a:r>
          </a:p>
        </p:txBody>
      </p:sp>
      <p:sp>
        <p:nvSpPr>
          <p:cNvPr id="106" name="角丸四角形 105"/>
          <p:cNvSpPr/>
          <p:nvPr/>
        </p:nvSpPr>
        <p:spPr>
          <a:xfrm>
            <a:off x="2267744" y="6163424"/>
            <a:ext cx="2880320" cy="360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 smtClean="0"/>
              <a:t>Subject segmentation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>
            <a:off x="6554316" y="3583836"/>
            <a:ext cx="432048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GUI</a:t>
            </a:r>
            <a:r>
              <a:rPr kumimoji="1" lang="en-US" altLang="ja-JP" dirty="0" smtClean="0"/>
              <a:t> of constructed system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6554" y="288491"/>
            <a:ext cx="3729902" cy="253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線吹き出し 1 (枠付き) 62"/>
          <p:cNvSpPr/>
          <p:nvPr/>
        </p:nvSpPr>
        <p:spPr>
          <a:xfrm>
            <a:off x="611560" y="808246"/>
            <a:ext cx="3145901" cy="2929630"/>
          </a:xfrm>
          <a:prstGeom prst="borderCallout1">
            <a:avLst>
              <a:gd name="adj1" fmla="val 40276"/>
              <a:gd name="adj2" fmla="val 101200"/>
              <a:gd name="adj3" fmla="val 40350"/>
              <a:gd name="adj4" fmla="val 144516"/>
            </a:avLst>
          </a:prstGeom>
          <a:ln>
            <a:solidFill>
              <a:schemeClr val="accent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線吹き出し 1 (枠付き) 63"/>
          <p:cNvSpPr/>
          <p:nvPr/>
        </p:nvSpPr>
        <p:spPr>
          <a:xfrm>
            <a:off x="611086" y="3836099"/>
            <a:ext cx="3157440" cy="2945339"/>
          </a:xfrm>
          <a:prstGeom prst="borderCallout1">
            <a:avLst>
              <a:gd name="adj1" fmla="val 649"/>
              <a:gd name="adj2" fmla="val 99263"/>
              <a:gd name="adj3" fmla="val -56513"/>
              <a:gd name="adj4" fmla="val 144477"/>
            </a:avLst>
          </a:prstGeom>
          <a:ln>
            <a:solidFill>
              <a:schemeClr val="accent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線吹き出し 1 (枠付き) 64"/>
          <p:cNvSpPr/>
          <p:nvPr/>
        </p:nvSpPr>
        <p:spPr>
          <a:xfrm>
            <a:off x="4427984" y="3140968"/>
            <a:ext cx="4320480" cy="3640470"/>
          </a:xfrm>
          <a:prstGeom prst="borderCallout1">
            <a:avLst>
              <a:gd name="adj1" fmla="val 204"/>
              <a:gd name="adj2" fmla="val 19423"/>
              <a:gd name="adj3" fmla="val -22304"/>
              <a:gd name="adj4" fmla="val 19233"/>
            </a:avLst>
          </a:prstGeom>
          <a:ln>
            <a:solidFill>
              <a:schemeClr val="accent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145" y="4160441"/>
            <a:ext cx="2902823" cy="2529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098" y="1124744"/>
            <a:ext cx="2912021" cy="253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テキスト ボックス 70"/>
          <p:cNvSpPr txBox="1"/>
          <p:nvPr/>
        </p:nvSpPr>
        <p:spPr>
          <a:xfrm>
            <a:off x="5508104" y="-27384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chemeClr val="tx2"/>
                </a:solidFill>
              </a:rPr>
              <a:t>Main menu dialog</a:t>
            </a:r>
            <a:endParaRPr kumimoji="1" lang="ja-JP" altLang="en-US" sz="2000" b="1" dirty="0">
              <a:solidFill>
                <a:schemeClr val="tx2"/>
              </a:solidFill>
            </a:endParaRPr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486149"/>
            <a:ext cx="4176464" cy="326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テキスト ボックス 66"/>
          <p:cNvSpPr txBox="1"/>
          <p:nvPr/>
        </p:nvSpPr>
        <p:spPr>
          <a:xfrm>
            <a:off x="611560" y="3800644"/>
            <a:ext cx="3154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 smtClean="0">
                <a:solidFill>
                  <a:schemeClr val="accent5"/>
                </a:solidFill>
              </a:rPr>
              <a:t>2. Silhouette creation dialog </a:t>
            </a:r>
            <a:endParaRPr kumimoji="1" lang="ja-JP" altLang="en-US" sz="2000" b="1" i="1" dirty="0">
              <a:solidFill>
                <a:schemeClr val="accent5"/>
              </a:solidFill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004048" y="3140968"/>
            <a:ext cx="3168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 smtClean="0">
                <a:solidFill>
                  <a:schemeClr val="accent5"/>
                </a:solidFill>
              </a:rPr>
              <a:t>3. Verification dialog</a:t>
            </a:r>
            <a:endParaRPr kumimoji="1" lang="ja-JP" altLang="en-US" sz="2000" b="1" i="1" dirty="0">
              <a:solidFill>
                <a:schemeClr val="accent5"/>
              </a:solidFill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844993" y="764704"/>
            <a:ext cx="2718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 smtClean="0">
                <a:solidFill>
                  <a:schemeClr val="accent5"/>
                </a:solidFill>
              </a:rPr>
              <a:t>1. Registration dialog</a:t>
            </a:r>
            <a:endParaRPr kumimoji="1" lang="ja-JP" altLang="en-US" sz="2000" b="1" i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Implementation</a:t>
            </a:r>
            <a:endParaRPr kumimoji="1" lang="ja-JP" altLang="en-US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 smtClean="0"/>
              <a:t>The system is implemented on the mixed platform of C#, C++/CLI, and C++ using Visual Studio 2008 (Professional Edition) with </a:t>
            </a:r>
            <a:r>
              <a:rPr lang="en-US" altLang="ja-JP" dirty="0" err="1" smtClean="0"/>
              <a:t>.net</a:t>
            </a:r>
            <a:r>
              <a:rPr lang="en-US" altLang="ja-JP" dirty="0" smtClean="0"/>
              <a:t> framework 3.5 SP1.</a:t>
            </a:r>
          </a:p>
          <a:p>
            <a:endParaRPr lang="en-US" altLang="ja-JP" dirty="0" smtClean="0"/>
          </a:p>
          <a:p>
            <a:r>
              <a:rPr lang="en-US" altLang="ja-JP" dirty="0" err="1" smtClean="0"/>
              <a:t>OpenCV</a:t>
            </a:r>
            <a:r>
              <a:rPr lang="en-US" altLang="ja-JP" dirty="0" smtClean="0"/>
              <a:t> library (version 2.3) is used for image processing. 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The system runs on computers operating Windows XP, Windows Vista, and Windows 7.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User operation : Step1. Registration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pic>
        <p:nvPicPr>
          <p:cNvPr id="5" name="RegistrationNew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55576" y="836712"/>
            <a:ext cx="7802880" cy="58521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User operation : Step2</a:t>
            </a:r>
            <a:r>
              <a:rPr kumimoji="1" lang="en-US" altLang="ja-JP" dirty="0" smtClean="0"/>
              <a:t>. Silhouette creation 1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pic>
        <p:nvPicPr>
          <p:cNvPr id="7" name="SilhouetteManualNew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46304" y="834838"/>
            <a:ext cx="7806456" cy="5854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User operation : Step2</a:t>
            </a:r>
            <a:r>
              <a:rPr kumimoji="1" lang="en-US" altLang="ja-JP" dirty="0" smtClean="0"/>
              <a:t>. Silhouette creation 2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pic>
        <p:nvPicPr>
          <p:cNvPr id="5" name="SilhouetteAutoNew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55576" y="836712"/>
            <a:ext cx="7776864" cy="58326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User operation : Step3</a:t>
            </a:r>
            <a:r>
              <a:rPr kumimoji="1" lang="en-US" altLang="ja-JP" dirty="0" smtClean="0"/>
              <a:t>. Verification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pic>
        <p:nvPicPr>
          <p:cNvPr id="6" name="Verification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79579" y="836712"/>
            <a:ext cx="7752861" cy="58146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3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715200" cy="5421216"/>
          </a:xfrm>
        </p:spPr>
        <p:txBody>
          <a:bodyPr/>
          <a:lstStyle/>
          <a:p>
            <a:r>
              <a:rPr lang="en-US" altLang="ja-JP" dirty="0" smtClean="0"/>
              <a:t>Various  b</a:t>
            </a:r>
            <a:r>
              <a:rPr kumimoji="1" lang="en-US" altLang="ja-JP" dirty="0" smtClean="0"/>
              <a:t>iometric-based person verification techniques are used for criminal investigation</a:t>
            </a:r>
            <a:endParaRPr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46" name="円/楕円 45"/>
          <p:cNvSpPr/>
          <p:nvPr/>
        </p:nvSpPr>
        <p:spPr>
          <a:xfrm>
            <a:off x="323528" y="1988840"/>
            <a:ext cx="5040560" cy="45365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Gait for criminal investigation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b="7466"/>
          <a:stretch>
            <a:fillRect/>
          </a:stretch>
        </p:blipFill>
        <p:spPr bwMode="auto">
          <a:xfrm>
            <a:off x="1156692" y="2500905"/>
            <a:ext cx="967036" cy="1000103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softEdge rad="3175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grpSp>
        <p:nvGrpSpPr>
          <p:cNvPr id="5" name="グループ化 10"/>
          <p:cNvGrpSpPr>
            <a:grpSpLocks/>
          </p:cNvGrpSpPr>
          <p:nvPr/>
        </p:nvGrpSpPr>
        <p:grpSpPr bwMode="auto">
          <a:xfrm>
            <a:off x="2456730" y="2894964"/>
            <a:ext cx="720080" cy="2376264"/>
            <a:chOff x="1389321" y="1700808"/>
            <a:chExt cx="1182806" cy="36004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2" name="円/楕円 31"/>
            <p:cNvSpPr/>
            <p:nvPr/>
          </p:nvSpPr>
          <p:spPr>
            <a:xfrm>
              <a:off x="1666992" y="1700808"/>
              <a:ext cx="649101" cy="64756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1620112" y="2348376"/>
              <a:ext cx="719421" cy="158374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4" name="平行四辺形 33"/>
            <p:cNvSpPr/>
            <p:nvPr/>
          </p:nvSpPr>
          <p:spPr>
            <a:xfrm>
              <a:off x="1389321" y="2348376"/>
              <a:ext cx="216367" cy="1583743"/>
            </a:xfrm>
            <a:prstGeom prst="parallelogram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5" name="平行四辺形 34"/>
            <p:cNvSpPr/>
            <p:nvPr/>
          </p:nvSpPr>
          <p:spPr>
            <a:xfrm rot="10800000" flipH="1">
              <a:off x="2355760" y="2348376"/>
              <a:ext cx="216367" cy="1583743"/>
            </a:xfrm>
            <a:prstGeom prst="parallelogram">
              <a:avLst>
                <a:gd name="adj" fmla="val 2133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6" name="平行四辺形 35"/>
            <p:cNvSpPr/>
            <p:nvPr/>
          </p:nvSpPr>
          <p:spPr>
            <a:xfrm>
              <a:off x="1515535" y="3932119"/>
              <a:ext cx="432734" cy="1369089"/>
            </a:xfrm>
            <a:prstGeom prst="parallelogram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7" name="平行四辺形 36"/>
            <p:cNvSpPr/>
            <p:nvPr/>
          </p:nvSpPr>
          <p:spPr>
            <a:xfrm flipH="1">
              <a:off x="2004164" y="3932119"/>
              <a:ext cx="430930" cy="1369089"/>
            </a:xfrm>
            <a:prstGeom prst="parallelogram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pic>
        <p:nvPicPr>
          <p:cNvPr id="1922051" name="Picture 3"/>
          <p:cNvPicPr>
            <a:picLocks noChangeAspect="1" noChangeArrowheads="1"/>
          </p:cNvPicPr>
          <p:nvPr/>
        </p:nvPicPr>
        <p:blipFill>
          <a:blip r:embed="rId5" cstate="print">
            <a:lum bright="15000" contrast="30000"/>
          </a:blip>
          <a:srcRect/>
          <a:stretch>
            <a:fillRect/>
          </a:stretch>
        </p:blipFill>
        <p:spPr bwMode="auto">
          <a:xfrm>
            <a:off x="489660" y="3831068"/>
            <a:ext cx="1102973" cy="733979"/>
          </a:xfrm>
          <a:prstGeom prst="roundRect">
            <a:avLst>
              <a:gd name="adj" fmla="val 39957"/>
            </a:avLst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922050" name="Picture 2"/>
          <p:cNvPicPr>
            <a:picLocks noChangeAspect="1" noChangeArrowheads="1"/>
          </p:cNvPicPr>
          <p:nvPr/>
        </p:nvPicPr>
        <p:blipFill>
          <a:blip r:embed="rId6" cstate="print">
            <a:lum bright="10000" contrast="20000"/>
          </a:blip>
          <a:srcRect t="5039" b="5039"/>
          <a:stretch>
            <a:fillRect/>
          </a:stretch>
        </p:blipFill>
        <p:spPr bwMode="auto">
          <a:xfrm>
            <a:off x="1360668" y="4782076"/>
            <a:ext cx="1038092" cy="933482"/>
          </a:xfrm>
          <a:prstGeom prst="roundRect">
            <a:avLst>
              <a:gd name="adj" fmla="val 38785"/>
            </a:avLst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47" name="テキスト ボックス 46"/>
          <p:cNvSpPr txBox="1"/>
          <p:nvPr/>
        </p:nvSpPr>
        <p:spPr>
          <a:xfrm>
            <a:off x="1949732" y="210287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solidFill>
                  <a:schemeClr val="tx2"/>
                </a:solidFill>
              </a:rPr>
              <a:t>Biometrics</a:t>
            </a:r>
            <a:endParaRPr kumimoji="1" lang="ja-JP" altLang="en-US" sz="2800" b="1" dirty="0">
              <a:solidFill>
                <a:schemeClr val="tx2"/>
              </a:solidFill>
            </a:endParaRPr>
          </a:p>
        </p:txBody>
      </p:sp>
      <p:pic>
        <p:nvPicPr>
          <p:cNvPr id="1922055" name="Picture 7"/>
          <p:cNvPicPr>
            <a:picLocks noChangeAspect="1" noChangeArrowheads="1"/>
          </p:cNvPicPr>
          <p:nvPr/>
        </p:nvPicPr>
        <p:blipFill>
          <a:blip r:embed="rId7" cstate="print"/>
          <a:srcRect r="23176"/>
          <a:stretch>
            <a:fillRect/>
          </a:stretch>
        </p:blipFill>
        <p:spPr bwMode="auto">
          <a:xfrm>
            <a:off x="3273866" y="4738534"/>
            <a:ext cx="790412" cy="1155038"/>
          </a:xfrm>
          <a:prstGeom prst="roundRect">
            <a:avLst>
              <a:gd name="adj" fmla="val 26015"/>
            </a:avLst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50" name="テキスト ボックス 49"/>
          <p:cNvSpPr txBox="1"/>
          <p:nvPr/>
        </p:nvSpPr>
        <p:spPr>
          <a:xfrm>
            <a:off x="1259632" y="339997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tx2"/>
                </a:solidFill>
              </a:rPr>
              <a:t>Face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93548" y="445101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tx2"/>
                </a:solidFill>
              </a:rPr>
              <a:t>Fingerprint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174624" y="563118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chemeClr val="tx2"/>
                </a:solidFill>
              </a:rPr>
              <a:t>H</a:t>
            </a:r>
            <a:r>
              <a:rPr kumimoji="1" lang="en-US" altLang="ja-JP" sz="2000" dirty="0" smtClean="0">
                <a:solidFill>
                  <a:schemeClr val="tx2"/>
                </a:solidFill>
              </a:rPr>
              <a:t>andwriting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519870" y="332701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tx2"/>
                </a:solidFill>
              </a:rPr>
              <a:t>Ear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3324024" y="5850592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tx2"/>
                </a:solidFill>
              </a:rPr>
              <a:t>DNA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224660" y="4958752"/>
            <a:ext cx="8640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600" dirty="0" smtClean="0">
                <a:solidFill>
                  <a:schemeClr val="tx2"/>
                </a:solidFill>
              </a:rPr>
              <a:t>Gait</a:t>
            </a:r>
            <a:endParaRPr kumimoji="1" lang="ja-JP" altLang="en-US" sz="2600" dirty="0">
              <a:solidFill>
                <a:schemeClr val="tx2"/>
              </a:solidFill>
            </a:endParaRPr>
          </a:p>
        </p:txBody>
      </p:sp>
      <p:pic>
        <p:nvPicPr>
          <p:cNvPr id="1922069" name="Picture 21"/>
          <p:cNvPicPr>
            <a:picLocks noChangeAspect="1" noChangeArrowheads="1"/>
          </p:cNvPicPr>
          <p:nvPr/>
        </p:nvPicPr>
        <p:blipFill>
          <a:blip r:embed="rId8" cstate="print">
            <a:lum bright="20000" contrast="30000"/>
          </a:blip>
          <a:srcRect t="6956"/>
          <a:stretch>
            <a:fillRect/>
          </a:stretch>
        </p:blipFill>
        <p:spPr bwMode="auto">
          <a:xfrm>
            <a:off x="3419872" y="2571975"/>
            <a:ext cx="720080" cy="833651"/>
          </a:xfrm>
          <a:prstGeom prst="roundRect">
            <a:avLst>
              <a:gd name="adj" fmla="val 29201"/>
            </a:avLst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9" cstate="print">
            <a:lum bright="5000"/>
          </a:blip>
          <a:srcRect b="5213"/>
          <a:stretch>
            <a:fillRect/>
          </a:stretch>
        </p:blipFill>
        <p:spPr bwMode="auto">
          <a:xfrm>
            <a:off x="4211960" y="3501008"/>
            <a:ext cx="792088" cy="155522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Experiments on system usability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ja-JP" dirty="0" smtClean="0"/>
              <a:t>Participant : 9 people</a:t>
            </a:r>
          </a:p>
          <a:p>
            <a:pPr lvl="1"/>
            <a:r>
              <a:rPr lang="en-US" altLang="ja-JP" dirty="0" smtClean="0"/>
              <a:t>Gait researcher : 1 (developer of this system)</a:t>
            </a:r>
          </a:p>
          <a:p>
            <a:pPr lvl="1"/>
            <a:r>
              <a:rPr lang="en-US" altLang="ja-JP" dirty="0" smtClean="0"/>
              <a:t>Non-gait researcher : 8</a:t>
            </a:r>
          </a:p>
          <a:p>
            <a:pPr lvl="2"/>
            <a:r>
              <a:rPr lang="en-US" altLang="ja-JP" dirty="0" smtClean="0"/>
              <a:t>Gender : 3 males and 5 females</a:t>
            </a:r>
          </a:p>
          <a:p>
            <a:pPr lvl="2"/>
            <a:r>
              <a:rPr lang="en-US" altLang="ja-JP" dirty="0" smtClean="0"/>
              <a:t>Age : approx. 20 to 50 years old</a:t>
            </a:r>
          </a:p>
          <a:p>
            <a:pPr lvl="2"/>
            <a:r>
              <a:rPr lang="en-US" altLang="ja-JP" dirty="0" smtClean="0"/>
              <a:t>Computer literacy : enough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 Operation training</a:t>
            </a:r>
          </a:p>
          <a:p>
            <a:pPr lvl="1"/>
            <a:r>
              <a:rPr lang="en-US" altLang="ja-JP" dirty="0" smtClean="0"/>
              <a:t>Instruction : approx. 90 minutes</a:t>
            </a:r>
          </a:p>
          <a:p>
            <a:pPr lvl="1"/>
            <a:r>
              <a:rPr lang="en-US" altLang="ja-JP" dirty="0" smtClean="0"/>
              <a:t>Training : approx. 4 to 5 hours using preliminary data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Experimental data set 1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499992" y="1124744"/>
            <a:ext cx="4104456" cy="46085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251520" y="1124744"/>
            <a:ext cx="4032448" cy="2664296"/>
          </a:xfrm>
          <a:prstGeom prst="rect">
            <a:avLst/>
          </a:prstGeom>
          <a:solidFill>
            <a:srgbClr val="FF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QUeryA_Min.m1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95536" y="1484784"/>
            <a:ext cx="2953512" cy="1360170"/>
          </a:xfrm>
          <a:prstGeom prst="rect">
            <a:avLst/>
          </a:prstGeom>
        </p:spPr>
      </p:pic>
      <p:pic>
        <p:nvPicPr>
          <p:cNvPr id="9" name="RefA-1_Min.m1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644008" y="1484784"/>
            <a:ext cx="2953512" cy="1360170"/>
          </a:xfrm>
          <a:prstGeom prst="rect">
            <a:avLst/>
          </a:prstGeom>
        </p:spPr>
      </p:pic>
      <p:pic>
        <p:nvPicPr>
          <p:cNvPr id="10" name="RefA-2_Min.m1v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716016" y="3429000"/>
            <a:ext cx="2953512" cy="1360170"/>
          </a:xfrm>
          <a:prstGeom prst="rect">
            <a:avLst/>
          </a:prstGeom>
        </p:spPr>
      </p:pic>
      <p:pic>
        <p:nvPicPr>
          <p:cNvPr id="11" name="Picture 7" descr="C:\GVS_Storage\Probe\ROI_Trim\0170063\00000026.Jpg"/>
          <p:cNvPicPr>
            <a:picLocks noChangeAspect="1" noChangeArrowheads="1"/>
          </p:cNvPicPr>
          <p:nvPr/>
        </p:nvPicPr>
        <p:blipFill>
          <a:blip r:embed="rId13" cstate="print">
            <a:lum bright="40000" contrast="50000"/>
          </a:blip>
          <a:srcRect t="8216" r="17579" b="8216"/>
          <a:stretch>
            <a:fillRect/>
          </a:stretch>
        </p:blipFill>
        <p:spPr bwMode="auto">
          <a:xfrm>
            <a:off x="7740352" y="3429000"/>
            <a:ext cx="724810" cy="157230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2" name="Picture 3" descr="C:\GVS_Storage\Probe\ROI_Trim\0170061\00000040.Jpg"/>
          <p:cNvPicPr>
            <a:picLocks noChangeAspect="1" noChangeArrowheads="1"/>
          </p:cNvPicPr>
          <p:nvPr/>
        </p:nvPicPr>
        <p:blipFill>
          <a:blip r:embed="rId14" cstate="print">
            <a:lum bright="40000" contrast="50000"/>
          </a:blip>
          <a:srcRect t="3857" r="16083" b="11570"/>
          <a:stretch>
            <a:fillRect/>
          </a:stretch>
        </p:blipFill>
        <p:spPr bwMode="auto">
          <a:xfrm>
            <a:off x="7740352" y="1484784"/>
            <a:ext cx="719596" cy="151216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3" name="Picture 5" descr="C:\GVS_Storage\Gallery\ROI_Trim\0170060\00000020.Jpg"/>
          <p:cNvPicPr>
            <a:picLocks noChangeAspect="1" noChangeArrowheads="1"/>
          </p:cNvPicPr>
          <p:nvPr/>
        </p:nvPicPr>
        <p:blipFill>
          <a:blip r:embed="rId15" cstate="print">
            <a:lum bright="30000" contrast="40000"/>
          </a:blip>
          <a:srcRect t="7268" r="15118" b="7268"/>
          <a:stretch>
            <a:fillRect/>
          </a:stretch>
        </p:blipFill>
        <p:spPr bwMode="auto">
          <a:xfrm>
            <a:off x="3419872" y="1484784"/>
            <a:ext cx="776162" cy="1625484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1403648" y="115014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66"/>
                </a:solidFill>
              </a:rPr>
              <a:t>Query Y</a:t>
            </a:r>
            <a:endParaRPr kumimoji="1" lang="ja-JP" altLang="en-US" dirty="0">
              <a:solidFill>
                <a:srgbClr val="FF0066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08104" y="1151120"/>
            <a:ext cx="133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5">
                    <a:lumMod val="75000"/>
                  </a:schemeClr>
                </a:solidFill>
              </a:rPr>
              <a:t>Reference A</a:t>
            </a:r>
            <a:endParaRPr kumimoji="1" lang="ja-JP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571320" y="3068960"/>
            <a:ext cx="133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5">
                    <a:lumMod val="75000"/>
                  </a:schemeClr>
                </a:solidFill>
              </a:rPr>
              <a:t>Reference B</a:t>
            </a:r>
            <a:endParaRPr kumimoji="1" lang="ja-JP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1520" y="30689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Frame rate : 5 fps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51520" y="333890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Subject height: approx.  50 to 100pix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644008" y="50312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Frame rate : 5 fps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44008" y="530120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Subject height: approx.  50 to 80 pix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1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2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>
                <p:cTn id="2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4499992" y="908720"/>
            <a:ext cx="4176464" cy="58326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179512" y="899928"/>
            <a:ext cx="4176464" cy="2664296"/>
          </a:xfrm>
          <a:prstGeom prst="rect">
            <a:avLst/>
          </a:prstGeom>
          <a:solidFill>
            <a:srgbClr val="FF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31640" y="100534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66"/>
                </a:solidFill>
              </a:rPr>
              <a:t>Query Z</a:t>
            </a:r>
            <a:endParaRPr kumimoji="1" lang="ja-JP" altLang="en-US" dirty="0">
              <a:solidFill>
                <a:srgbClr val="FF0066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508104" y="971436"/>
            <a:ext cx="133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5">
                    <a:lumMod val="75000"/>
                  </a:schemeClr>
                </a:solidFill>
              </a:rPr>
              <a:t>Reference C</a:t>
            </a:r>
            <a:endParaRPr kumimoji="1" lang="ja-JP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Experimental data set 2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pic>
        <p:nvPicPr>
          <p:cNvPr id="8" name="QueryB_Min.m1v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51520" y="1305413"/>
            <a:ext cx="3057159" cy="1407901"/>
          </a:xfrm>
          <a:prstGeom prst="rect">
            <a:avLst/>
          </a:prstGeom>
        </p:spPr>
      </p:pic>
      <p:pic>
        <p:nvPicPr>
          <p:cNvPr id="9" name="REfB-1_Min.m1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557695" y="1268759"/>
            <a:ext cx="3057159" cy="1407901"/>
          </a:xfrm>
          <a:prstGeom prst="rect">
            <a:avLst/>
          </a:prstGeom>
        </p:spPr>
      </p:pic>
      <p:pic>
        <p:nvPicPr>
          <p:cNvPr id="10" name="RefB-2_Min.m1v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557696" y="2924943"/>
            <a:ext cx="3057159" cy="1407901"/>
          </a:xfrm>
          <a:prstGeom prst="rect">
            <a:avLst/>
          </a:prstGeom>
        </p:spPr>
      </p:pic>
      <p:pic>
        <p:nvPicPr>
          <p:cNvPr id="11" name="RefB-3_Min.m1v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4557695" y="4581128"/>
            <a:ext cx="3057159" cy="1407901"/>
          </a:xfrm>
          <a:prstGeom prst="rect">
            <a:avLst/>
          </a:prstGeom>
        </p:spPr>
      </p:pic>
      <p:pic>
        <p:nvPicPr>
          <p:cNvPr id="12" name="Picture 3" descr="C:\GVS_Storage\Gallery\ROI_Trim\0170072\00000012.Jpg"/>
          <p:cNvPicPr>
            <a:picLocks noChangeAspect="1" noChangeArrowheads="1"/>
          </p:cNvPicPr>
          <p:nvPr/>
        </p:nvPicPr>
        <p:blipFill>
          <a:blip r:embed="rId16" cstate="print">
            <a:lum bright="20000" contrast="25000"/>
          </a:blip>
          <a:srcRect l="22768" t="12062" r="13661" b="12062"/>
          <a:stretch>
            <a:fillRect/>
          </a:stretch>
        </p:blipFill>
        <p:spPr bwMode="auto">
          <a:xfrm>
            <a:off x="3404504" y="1403984"/>
            <a:ext cx="842624" cy="1139010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</p:pic>
      <p:pic>
        <p:nvPicPr>
          <p:cNvPr id="16" name="Picture 5" descr="C:\GVS_Storage\Probe\ROI_Trim\0170071\00000021.Jpg"/>
          <p:cNvPicPr>
            <a:picLocks noChangeAspect="1" noChangeArrowheads="1"/>
          </p:cNvPicPr>
          <p:nvPr/>
        </p:nvPicPr>
        <p:blipFill>
          <a:blip r:embed="rId17" cstate="print">
            <a:lum bright="20000" contrast="30000"/>
          </a:blip>
          <a:srcRect l="5727" t="3405" r="5727" b="20430"/>
          <a:stretch>
            <a:fillRect/>
          </a:stretch>
        </p:blipFill>
        <p:spPr bwMode="auto">
          <a:xfrm>
            <a:off x="7738090" y="1404251"/>
            <a:ext cx="752527" cy="1088645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8" name="Picture 3" descr="C:\GVS_Storage\Probe\ROI_Trim\0170075\00000028.Jpg"/>
          <p:cNvPicPr>
            <a:picLocks noChangeAspect="1" noChangeArrowheads="1"/>
          </p:cNvPicPr>
          <p:nvPr/>
        </p:nvPicPr>
        <p:blipFill>
          <a:blip r:embed="rId18" cstate="print">
            <a:lum bright="40000" contrast="55000"/>
          </a:blip>
          <a:srcRect l="5399" t="3669" r="16198" b="18347"/>
          <a:stretch>
            <a:fillRect/>
          </a:stretch>
        </p:blipFill>
        <p:spPr bwMode="auto">
          <a:xfrm>
            <a:off x="7736826" y="4707560"/>
            <a:ext cx="795614" cy="1164409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sp>
        <p:nvSpPr>
          <p:cNvPr id="20" name="テキスト ボックス 19"/>
          <p:cNvSpPr txBox="1"/>
          <p:nvPr/>
        </p:nvSpPr>
        <p:spPr>
          <a:xfrm>
            <a:off x="5580112" y="2636912"/>
            <a:ext cx="133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5">
                    <a:lumMod val="75000"/>
                  </a:schemeClr>
                </a:solidFill>
              </a:rPr>
              <a:t>Reference D</a:t>
            </a:r>
            <a:endParaRPr kumimoji="1" lang="ja-JP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52120" y="4293096"/>
            <a:ext cx="133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5">
                    <a:lumMod val="75000"/>
                  </a:schemeClr>
                </a:solidFill>
              </a:rPr>
              <a:t>Reference E</a:t>
            </a:r>
            <a:endParaRPr kumimoji="1" lang="ja-JP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79512" y="285293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Frame rate : 15 fps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79512" y="312288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Subject height: approx.  60 pix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499992" y="603937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Frame rate : 15 fps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499992" y="630932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Subject height: approx.  60 pix</a:t>
            </a:r>
          </a:p>
        </p:txBody>
      </p:sp>
      <p:pic>
        <p:nvPicPr>
          <p:cNvPr id="27" name="Picture 6" descr="C:\GVS_Storage\Probe\ROI_Trim\0170073\00000012.Jpg"/>
          <p:cNvPicPr>
            <a:picLocks noChangeAspect="1" noChangeArrowheads="1"/>
          </p:cNvPicPr>
          <p:nvPr/>
        </p:nvPicPr>
        <p:blipFill>
          <a:blip r:embed="rId19" cstate="print">
            <a:lum bright="35000" contrast="50000"/>
          </a:blip>
          <a:srcRect l="5558" t="4021" r="22233" b="12062"/>
          <a:stretch>
            <a:fillRect/>
          </a:stretch>
        </p:blipFill>
        <p:spPr bwMode="auto">
          <a:xfrm>
            <a:off x="7740352" y="3068960"/>
            <a:ext cx="672313" cy="108012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0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2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3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/>
          <p:cNvSpPr/>
          <p:nvPr/>
        </p:nvSpPr>
        <p:spPr>
          <a:xfrm>
            <a:off x="4499992" y="4768124"/>
            <a:ext cx="3960440" cy="18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1475656" y="4768124"/>
            <a:ext cx="2664296" cy="18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Results : Verification result</a:t>
            </a:r>
            <a:endParaRPr kumimoji="1" lang="ja-JP" altLang="en-US" dirty="0"/>
          </a:p>
        </p:txBody>
      </p:sp>
      <p:graphicFrame>
        <p:nvGraphicFramePr>
          <p:cNvPr id="5" name="コンテンツ プレースホルダ 4"/>
          <p:cNvGraphicFramePr>
            <a:graphicFrameLocks noGrp="1"/>
          </p:cNvGraphicFramePr>
          <p:nvPr>
            <p:ph sz="quarter" idx="1"/>
          </p:nvPr>
        </p:nvGraphicFramePr>
        <p:xfrm>
          <a:off x="245048" y="1374233"/>
          <a:ext cx="8388425" cy="3024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668"/>
                <a:gridCol w="659501"/>
                <a:gridCol w="762584"/>
                <a:gridCol w="762584"/>
                <a:gridCol w="762584"/>
                <a:gridCol w="762584"/>
                <a:gridCol w="762584"/>
                <a:gridCol w="762584"/>
                <a:gridCol w="762584"/>
                <a:gridCol w="762584"/>
                <a:gridCol w="762584"/>
              </a:tblGrid>
              <a:tr h="370840">
                <a:tc rowSpan="2">
                  <a:txBody>
                    <a:bodyPr/>
                    <a:lstStyle/>
                    <a:p>
                      <a:r>
                        <a:rPr kumimoji="1" lang="en-US" altLang="ja-JP" dirty="0" smtClean="0"/>
                        <a:t>Query</a:t>
                      </a:r>
                      <a:endParaRPr kumimoji="1" lang="ja-JP" alt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dirty="0" smtClean="0"/>
                        <a:t>Ref. </a:t>
                      </a:r>
                      <a:endParaRPr kumimoji="1" lang="ja-JP" altLang="en-US" dirty="0"/>
                    </a:p>
                  </a:txBody>
                  <a:tcPr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Participant</a:t>
                      </a:r>
                      <a:r>
                        <a:rPr kumimoji="1" lang="en-US" altLang="ja-JP" baseline="0" dirty="0" smtClean="0"/>
                        <a:t> ID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493479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43200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Y</a:t>
                      </a:r>
                      <a:endParaRPr kumimoji="1" lang="ja-JP" altLang="en-US" dirty="0"/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A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>
                          <a:solidFill>
                            <a:srgbClr val="333399"/>
                          </a:solidFill>
                        </a:rPr>
                        <a:t>1.0</a:t>
                      </a:r>
                      <a:endParaRPr kumimoji="1" lang="ja-JP" altLang="en-US" sz="1900" b="1" dirty="0">
                        <a:solidFill>
                          <a:srgbClr val="333399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2.0</a:t>
                      </a:r>
                      <a:endParaRPr kumimoji="1" lang="ja-JP" altLang="en-US" sz="19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0.8</a:t>
                      </a:r>
                      <a:endParaRPr kumimoji="1" lang="ja-JP" altLang="en-US" sz="19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0.1</a:t>
                      </a:r>
                      <a:endParaRPr kumimoji="1" lang="ja-JP" altLang="en-US" sz="19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1.5</a:t>
                      </a:r>
                      <a:endParaRPr kumimoji="1" lang="ja-JP" altLang="en-US" sz="19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2.7</a:t>
                      </a:r>
                      <a:endParaRPr kumimoji="1" lang="ja-JP" altLang="en-US" sz="19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0.5</a:t>
                      </a:r>
                      <a:endParaRPr kumimoji="1" lang="ja-JP" altLang="en-US" sz="19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0.0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0.2</a:t>
                      </a:r>
                      <a:endParaRPr kumimoji="1" lang="ja-JP" altLang="en-US" sz="19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 v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B</a:t>
                      </a:r>
                      <a:endParaRPr kumimoji="1" lang="ja-JP" altLang="en-US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>
                          <a:solidFill>
                            <a:srgbClr val="333399"/>
                          </a:solidFill>
                        </a:rPr>
                        <a:t>100.0</a:t>
                      </a:r>
                      <a:endParaRPr kumimoji="1" lang="ja-JP" altLang="en-US" sz="1900" b="1" dirty="0">
                        <a:solidFill>
                          <a:srgbClr val="333399"/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100.0</a:t>
                      </a:r>
                      <a:endParaRPr kumimoji="1" lang="ja-JP" altLang="en-US" sz="1900" b="1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99.9</a:t>
                      </a:r>
                      <a:endParaRPr kumimoji="1" lang="ja-JP" altLang="en-US" sz="1900" b="1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99.9</a:t>
                      </a:r>
                      <a:endParaRPr kumimoji="1" lang="ja-JP" altLang="en-US" sz="1900" b="1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100.0</a:t>
                      </a:r>
                      <a:endParaRPr kumimoji="1" lang="ja-JP" altLang="en-US" sz="1900" b="1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100.0</a:t>
                      </a:r>
                      <a:endParaRPr kumimoji="1" lang="ja-JP" altLang="en-US" sz="1900" b="1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100.0</a:t>
                      </a:r>
                      <a:endParaRPr kumimoji="1" lang="ja-JP" altLang="en-US" sz="1900" b="1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100.0</a:t>
                      </a:r>
                      <a:endParaRPr kumimoji="1" lang="ja-JP" altLang="en-US" sz="1900" b="1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100.0</a:t>
                      </a:r>
                      <a:endParaRPr kumimoji="1" lang="ja-JP" altLang="en-US" sz="1900" b="1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Z</a:t>
                      </a:r>
                      <a:endParaRPr kumimoji="1" lang="ja-JP" altLang="en-US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C</a:t>
                      </a:r>
                      <a:endParaRPr kumimoji="1" lang="ja-JP" altLang="en-US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>
                          <a:solidFill>
                            <a:srgbClr val="333399"/>
                          </a:solidFill>
                        </a:rPr>
                        <a:t>99.9</a:t>
                      </a:r>
                      <a:endParaRPr kumimoji="1" lang="ja-JP" altLang="en-US" sz="1900" b="1" dirty="0">
                        <a:solidFill>
                          <a:srgbClr val="333399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99.1</a:t>
                      </a:r>
                      <a:endParaRPr kumimoji="1" lang="ja-JP" altLang="en-US" sz="1900" b="1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97.1</a:t>
                      </a:r>
                      <a:endParaRPr kumimoji="1" lang="ja-JP" altLang="en-US" sz="1900" b="1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98.9</a:t>
                      </a:r>
                      <a:endParaRPr kumimoji="1" lang="ja-JP" altLang="en-US" sz="1900" b="1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99.8</a:t>
                      </a:r>
                      <a:endParaRPr kumimoji="1" lang="ja-JP" altLang="en-US" sz="1900" b="1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98.5</a:t>
                      </a:r>
                      <a:endParaRPr kumimoji="1" lang="ja-JP" altLang="en-US" sz="1900" b="1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99.8</a:t>
                      </a:r>
                      <a:endParaRPr kumimoji="1" lang="ja-JP" altLang="en-US" sz="1900" b="1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99.8</a:t>
                      </a:r>
                      <a:endParaRPr kumimoji="1" lang="ja-JP" altLang="en-US" sz="1900" b="1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99.8</a:t>
                      </a:r>
                      <a:endParaRPr kumimoji="1" lang="ja-JP" altLang="en-US" sz="1900" b="1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 v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D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>
                          <a:solidFill>
                            <a:srgbClr val="333399"/>
                          </a:solidFill>
                        </a:rPr>
                        <a:t>9.5</a:t>
                      </a:r>
                      <a:endParaRPr kumimoji="1" lang="ja-JP" altLang="en-US" sz="1900" b="1" dirty="0">
                        <a:solidFill>
                          <a:srgbClr val="333399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15.9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14.8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6.3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13.9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23.0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20.4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34.2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0.7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 v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E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>
                          <a:solidFill>
                            <a:srgbClr val="333399"/>
                          </a:solidFill>
                        </a:rPr>
                        <a:t>61.8</a:t>
                      </a:r>
                      <a:endParaRPr kumimoji="1" lang="ja-JP" altLang="en-US" sz="1900" b="1" dirty="0">
                        <a:solidFill>
                          <a:srgbClr val="333399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18.6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36.0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58.8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32.7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26.2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36.3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67.4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40.4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03648" y="434129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333399"/>
                </a:solidFill>
              </a:rPr>
              <a:t>Gait researcher</a:t>
            </a:r>
          </a:p>
        </p:txBody>
      </p:sp>
      <p:sp>
        <p:nvSpPr>
          <p:cNvPr id="11" name="角丸四角形 10"/>
          <p:cNvSpPr/>
          <p:nvPr/>
        </p:nvSpPr>
        <p:spPr>
          <a:xfrm>
            <a:off x="1216652" y="2670600"/>
            <a:ext cx="7416824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1202138" y="3102648"/>
            <a:ext cx="7416824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Picture 7" descr="C:\GVS_Storage\Probe\ROI_Trim\0170063\00000026.Jpg"/>
          <p:cNvPicPr>
            <a:picLocks noChangeAspect="1" noChangeArrowheads="1"/>
          </p:cNvPicPr>
          <p:nvPr/>
        </p:nvPicPr>
        <p:blipFill>
          <a:blip r:embed="rId4" cstate="print">
            <a:lum bright="40000" contrast="50000"/>
          </a:blip>
          <a:srcRect t="8216" r="17579" b="12325"/>
          <a:stretch>
            <a:fillRect/>
          </a:stretch>
        </p:blipFill>
        <p:spPr bwMode="auto">
          <a:xfrm>
            <a:off x="3434386" y="5114108"/>
            <a:ext cx="530481" cy="109417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4" name="Picture 3" descr="C:\GVS_Storage\Probe\ROI_Trim\0170061\00000040.Jpg"/>
          <p:cNvPicPr>
            <a:picLocks noChangeAspect="1" noChangeArrowheads="1"/>
          </p:cNvPicPr>
          <p:nvPr/>
        </p:nvPicPr>
        <p:blipFill>
          <a:blip r:embed="rId5" cstate="print">
            <a:lum bright="40000" contrast="50000"/>
          </a:blip>
          <a:srcRect t="3857" r="16083" b="11570"/>
          <a:stretch>
            <a:fillRect/>
          </a:stretch>
        </p:blipFill>
        <p:spPr bwMode="auto">
          <a:xfrm>
            <a:off x="2642298" y="5114108"/>
            <a:ext cx="526665" cy="110674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15" name="Picture 5" descr="C:\GVS_Storage\Gallery\ROI_Trim\0170060\00000020.Jpg"/>
          <p:cNvPicPr>
            <a:picLocks noChangeAspect="1" noChangeArrowheads="1"/>
          </p:cNvPicPr>
          <p:nvPr/>
        </p:nvPicPr>
        <p:blipFill>
          <a:blip r:embed="rId6" cstate="print">
            <a:lum bright="30000" contrast="40000"/>
          </a:blip>
          <a:srcRect t="10902" r="15118" b="10902"/>
          <a:stretch>
            <a:fillRect/>
          </a:stretch>
        </p:blipFill>
        <p:spPr bwMode="auto">
          <a:xfrm>
            <a:off x="1706194" y="5114108"/>
            <a:ext cx="568064" cy="1088484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</p:pic>
      <p:sp>
        <p:nvSpPr>
          <p:cNvPr id="16" name="テキスト ボックス 15"/>
          <p:cNvSpPr txBox="1"/>
          <p:nvPr/>
        </p:nvSpPr>
        <p:spPr>
          <a:xfrm>
            <a:off x="1533150" y="617981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66"/>
                </a:solidFill>
              </a:rPr>
              <a:t>Query Y</a:t>
            </a:r>
            <a:endParaRPr kumimoji="1" lang="ja-JP" altLang="en-US" dirty="0">
              <a:solidFill>
                <a:srgbClr val="FF0066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541262" y="617981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5">
                    <a:lumMod val="75000"/>
                  </a:schemeClr>
                </a:solidFill>
              </a:rPr>
              <a:t>Ref. A</a:t>
            </a:r>
            <a:endParaRPr kumimoji="1" lang="ja-JP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33350" y="617981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5">
                    <a:lumMod val="75000"/>
                  </a:schemeClr>
                </a:solidFill>
              </a:rPr>
              <a:t>Ref. B</a:t>
            </a:r>
            <a:endParaRPr kumimoji="1" lang="ja-JP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9" name="Picture 3" descr="C:\GVS_Storage\Gallery\ROI_Trim\0170072\00000012.Jpg"/>
          <p:cNvPicPr>
            <a:picLocks noChangeAspect="1" noChangeArrowheads="1"/>
          </p:cNvPicPr>
          <p:nvPr/>
        </p:nvPicPr>
        <p:blipFill>
          <a:blip r:embed="rId7" cstate="print">
            <a:lum bright="20000" contrast="25000"/>
          </a:blip>
          <a:srcRect l="22768" t="12062" r="13661" b="12062"/>
          <a:stretch>
            <a:fillRect/>
          </a:stretch>
        </p:blipFill>
        <p:spPr bwMode="auto">
          <a:xfrm>
            <a:off x="4644008" y="5128164"/>
            <a:ext cx="781629" cy="1056560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</p:pic>
      <p:pic>
        <p:nvPicPr>
          <p:cNvPr id="20" name="Picture 5" descr="C:\GVS_Storage\Probe\ROI_Trim\0170071\00000021.Jpg"/>
          <p:cNvPicPr>
            <a:picLocks noChangeAspect="1" noChangeArrowheads="1"/>
          </p:cNvPicPr>
          <p:nvPr/>
        </p:nvPicPr>
        <p:blipFill>
          <a:blip r:embed="rId8" cstate="print">
            <a:lum bright="20000" contrast="30000"/>
          </a:blip>
          <a:srcRect l="5727" t="3405" r="5727" b="20430"/>
          <a:stretch>
            <a:fillRect/>
          </a:stretch>
        </p:blipFill>
        <p:spPr bwMode="auto">
          <a:xfrm>
            <a:off x="5652120" y="5128164"/>
            <a:ext cx="746634" cy="108012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21" name="Picture 6" descr="C:\GVS_Storage\Probe\ROI_Trim\0170073\00000012.Jpg"/>
          <p:cNvPicPr>
            <a:picLocks noChangeAspect="1" noChangeArrowheads="1"/>
          </p:cNvPicPr>
          <p:nvPr/>
        </p:nvPicPr>
        <p:blipFill>
          <a:blip r:embed="rId9" cstate="print">
            <a:lum bright="35000" contrast="50000"/>
          </a:blip>
          <a:srcRect l="5558" t="4021" r="22233" b="12062"/>
          <a:stretch>
            <a:fillRect/>
          </a:stretch>
        </p:blipFill>
        <p:spPr bwMode="auto">
          <a:xfrm>
            <a:off x="6660231" y="5128164"/>
            <a:ext cx="672313" cy="108012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22" name="Picture 3" descr="C:\GVS_Storage\Probe\ROI_Trim\0170075\00000028.Jpg"/>
          <p:cNvPicPr>
            <a:picLocks noChangeAspect="1" noChangeArrowheads="1"/>
          </p:cNvPicPr>
          <p:nvPr/>
        </p:nvPicPr>
        <p:blipFill>
          <a:blip r:embed="rId10" cstate="print">
            <a:lum bright="40000" contrast="55000"/>
          </a:blip>
          <a:srcRect l="5399" t="3669" r="16198" b="18347"/>
          <a:stretch>
            <a:fillRect/>
          </a:stretch>
        </p:blipFill>
        <p:spPr bwMode="auto">
          <a:xfrm>
            <a:off x="7596336" y="5128165"/>
            <a:ext cx="738021" cy="108012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sp>
        <p:nvSpPr>
          <p:cNvPr id="23" name="テキスト ボックス 22"/>
          <p:cNvSpPr txBox="1"/>
          <p:nvPr/>
        </p:nvSpPr>
        <p:spPr>
          <a:xfrm>
            <a:off x="4572000" y="618447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66"/>
                </a:solidFill>
              </a:rPr>
              <a:t>Query Z</a:t>
            </a:r>
            <a:endParaRPr kumimoji="1" lang="ja-JP" altLang="en-US" dirty="0">
              <a:solidFill>
                <a:srgbClr val="FF0066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652120" y="618447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5">
                    <a:lumMod val="75000"/>
                  </a:schemeClr>
                </a:solidFill>
              </a:rPr>
              <a:t>Ref. C</a:t>
            </a:r>
            <a:endParaRPr kumimoji="1" lang="ja-JP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660232" y="618447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5">
                    <a:lumMod val="75000"/>
                  </a:schemeClr>
                </a:solidFill>
              </a:rPr>
              <a:t>Ref. D</a:t>
            </a:r>
            <a:endParaRPr kumimoji="1" lang="ja-JP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596336" y="618447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5">
                    <a:lumMod val="75000"/>
                  </a:schemeClr>
                </a:solidFill>
              </a:rPr>
              <a:t>Ref. E</a:t>
            </a:r>
            <a:endParaRPr kumimoji="1" lang="ja-JP" alt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339752" y="4725144"/>
            <a:ext cx="1368152" cy="373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Data set1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868144" y="4739096"/>
            <a:ext cx="1440160" cy="369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Data set 2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843808" y="980728"/>
            <a:ext cx="4536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 smtClean="0"/>
              <a:t>Output </a:t>
            </a:r>
            <a:r>
              <a:rPr lang="en-US" altLang="ja-JP" sz="2200" dirty="0" smtClean="0"/>
              <a:t>p</a:t>
            </a:r>
            <a:r>
              <a:rPr kumimoji="1" lang="en-US" altLang="ja-JP" sz="2200" dirty="0" smtClean="0"/>
              <a:t>osterior probability</a:t>
            </a:r>
            <a:r>
              <a:rPr lang="ja-JP" altLang="en-US" sz="2200" dirty="0" smtClean="0"/>
              <a:t> </a:t>
            </a:r>
            <a:r>
              <a:rPr kumimoji="1" lang="en-US" altLang="ja-JP" sz="2200" dirty="0" smtClean="0"/>
              <a:t>[%]</a:t>
            </a:r>
            <a:endParaRPr kumimoji="1" lang="ja-JP" altLang="en-US" sz="22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/>
      <p:bldP spid="18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Results : Verification result</a:t>
            </a:r>
            <a:endParaRPr kumimoji="1" lang="ja-JP" altLang="en-US" dirty="0"/>
          </a:p>
        </p:txBody>
      </p:sp>
      <p:graphicFrame>
        <p:nvGraphicFramePr>
          <p:cNvPr id="5" name="コンテンツ プレースホルダ 4"/>
          <p:cNvGraphicFramePr>
            <a:graphicFrameLocks noGrp="1"/>
          </p:cNvGraphicFramePr>
          <p:nvPr>
            <p:ph sz="quarter" idx="1"/>
          </p:nvPr>
        </p:nvGraphicFramePr>
        <p:xfrm>
          <a:off x="245048" y="1374233"/>
          <a:ext cx="8388425" cy="3024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668"/>
                <a:gridCol w="659501"/>
                <a:gridCol w="762584"/>
                <a:gridCol w="762584"/>
                <a:gridCol w="762584"/>
                <a:gridCol w="762584"/>
                <a:gridCol w="762584"/>
                <a:gridCol w="762584"/>
                <a:gridCol w="762584"/>
                <a:gridCol w="762584"/>
                <a:gridCol w="762584"/>
              </a:tblGrid>
              <a:tr h="370840">
                <a:tc rowSpan="2">
                  <a:txBody>
                    <a:bodyPr/>
                    <a:lstStyle/>
                    <a:p>
                      <a:r>
                        <a:rPr kumimoji="1" lang="en-US" altLang="ja-JP" dirty="0" smtClean="0"/>
                        <a:t>Query</a:t>
                      </a:r>
                      <a:endParaRPr kumimoji="1" lang="ja-JP" alt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dirty="0" smtClean="0"/>
                        <a:t>Ref. </a:t>
                      </a:r>
                      <a:endParaRPr kumimoji="1" lang="ja-JP" altLang="en-US" dirty="0"/>
                    </a:p>
                  </a:txBody>
                  <a:tcPr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Participant</a:t>
                      </a:r>
                      <a:r>
                        <a:rPr kumimoji="1" lang="en-US" altLang="ja-JP" baseline="0" dirty="0" smtClean="0"/>
                        <a:t> ID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493479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43200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Y</a:t>
                      </a:r>
                      <a:endParaRPr kumimoji="1" lang="ja-JP" altLang="en-US" dirty="0"/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A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>
                          <a:solidFill>
                            <a:srgbClr val="333399"/>
                          </a:solidFill>
                        </a:rPr>
                        <a:t>1.0</a:t>
                      </a:r>
                      <a:endParaRPr kumimoji="1" lang="ja-JP" altLang="en-US" sz="1900" b="1" dirty="0">
                        <a:solidFill>
                          <a:srgbClr val="333399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2.0</a:t>
                      </a:r>
                      <a:endParaRPr kumimoji="1" lang="ja-JP" altLang="en-US" sz="19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0.8</a:t>
                      </a:r>
                      <a:endParaRPr kumimoji="1" lang="ja-JP" altLang="en-US" sz="19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0.1</a:t>
                      </a:r>
                      <a:endParaRPr kumimoji="1" lang="ja-JP" altLang="en-US" sz="19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1.5</a:t>
                      </a:r>
                      <a:endParaRPr kumimoji="1" lang="ja-JP" altLang="en-US" sz="19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2.7</a:t>
                      </a:r>
                      <a:endParaRPr kumimoji="1" lang="ja-JP" altLang="en-US" sz="19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0.5</a:t>
                      </a:r>
                      <a:endParaRPr kumimoji="1" lang="ja-JP" altLang="en-US" sz="19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0.0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0.2</a:t>
                      </a:r>
                      <a:endParaRPr kumimoji="1" lang="ja-JP" altLang="en-US" sz="1900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 v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B</a:t>
                      </a:r>
                      <a:endParaRPr kumimoji="1" lang="ja-JP" altLang="en-US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>
                          <a:solidFill>
                            <a:srgbClr val="333399"/>
                          </a:solidFill>
                        </a:rPr>
                        <a:t>100.0</a:t>
                      </a:r>
                      <a:endParaRPr kumimoji="1" lang="ja-JP" altLang="en-US" sz="1900" b="1" dirty="0">
                        <a:solidFill>
                          <a:srgbClr val="333399"/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100.0</a:t>
                      </a:r>
                      <a:endParaRPr kumimoji="1" lang="ja-JP" altLang="en-US" sz="1900" b="1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99.9</a:t>
                      </a:r>
                      <a:endParaRPr kumimoji="1" lang="ja-JP" altLang="en-US" sz="1900" b="1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99.9</a:t>
                      </a:r>
                      <a:endParaRPr kumimoji="1" lang="ja-JP" altLang="en-US" sz="1900" b="1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100.0</a:t>
                      </a:r>
                      <a:endParaRPr kumimoji="1" lang="ja-JP" altLang="en-US" sz="1900" b="1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100.0</a:t>
                      </a:r>
                      <a:endParaRPr kumimoji="1" lang="ja-JP" altLang="en-US" sz="1900" b="1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100.0</a:t>
                      </a:r>
                      <a:endParaRPr kumimoji="1" lang="ja-JP" altLang="en-US" sz="1900" b="1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100.0</a:t>
                      </a:r>
                      <a:endParaRPr kumimoji="1" lang="ja-JP" altLang="en-US" sz="1900" b="1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100.0</a:t>
                      </a:r>
                      <a:endParaRPr kumimoji="1" lang="ja-JP" altLang="en-US" sz="1900" b="1" dirty="0"/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Z</a:t>
                      </a:r>
                      <a:endParaRPr kumimoji="1" lang="ja-JP" altLang="en-US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C</a:t>
                      </a:r>
                      <a:endParaRPr kumimoji="1" lang="ja-JP" altLang="en-US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>
                          <a:solidFill>
                            <a:srgbClr val="333399"/>
                          </a:solidFill>
                        </a:rPr>
                        <a:t>99.9</a:t>
                      </a:r>
                      <a:endParaRPr kumimoji="1" lang="ja-JP" altLang="en-US" sz="1900" b="1" dirty="0">
                        <a:solidFill>
                          <a:srgbClr val="333399"/>
                        </a:solidFill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99.1</a:t>
                      </a:r>
                      <a:endParaRPr kumimoji="1" lang="ja-JP" altLang="en-US" sz="1900" b="1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97.1</a:t>
                      </a:r>
                      <a:endParaRPr kumimoji="1" lang="ja-JP" altLang="en-US" sz="1900" b="1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98.9</a:t>
                      </a:r>
                      <a:endParaRPr kumimoji="1" lang="ja-JP" altLang="en-US" sz="1900" b="1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99.8</a:t>
                      </a:r>
                      <a:endParaRPr kumimoji="1" lang="ja-JP" altLang="en-US" sz="1900" b="1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98.5</a:t>
                      </a:r>
                      <a:endParaRPr kumimoji="1" lang="ja-JP" altLang="en-US" sz="1900" b="1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99.8</a:t>
                      </a:r>
                      <a:endParaRPr kumimoji="1" lang="ja-JP" altLang="en-US" sz="1900" b="1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99.8</a:t>
                      </a:r>
                      <a:endParaRPr kumimoji="1" lang="ja-JP" altLang="en-US" sz="1900" b="1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/>
                        <a:t>99.8</a:t>
                      </a:r>
                      <a:endParaRPr kumimoji="1" lang="ja-JP" altLang="en-US" sz="1900" b="1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 v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D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>
                          <a:solidFill>
                            <a:srgbClr val="333399"/>
                          </a:solidFill>
                        </a:rPr>
                        <a:t>9.5</a:t>
                      </a:r>
                      <a:endParaRPr kumimoji="1" lang="ja-JP" altLang="en-US" sz="1900" b="1" dirty="0">
                        <a:solidFill>
                          <a:srgbClr val="333399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15.9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14.8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6.3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13.9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23.0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20.4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34.2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0.7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 vMerge="1"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E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b="1" dirty="0" smtClean="0">
                          <a:solidFill>
                            <a:srgbClr val="333399"/>
                          </a:solidFill>
                        </a:rPr>
                        <a:t>61.8</a:t>
                      </a:r>
                      <a:endParaRPr kumimoji="1" lang="ja-JP" altLang="en-US" sz="1900" b="1" dirty="0">
                        <a:solidFill>
                          <a:srgbClr val="333399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18.6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36.0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58.8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32.7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26.2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36.3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67.4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900" dirty="0" smtClean="0"/>
                        <a:t>40.4</a:t>
                      </a:r>
                      <a:endParaRPr kumimoji="1" lang="ja-JP" altLang="en-US" sz="19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sp>
        <p:nvSpPr>
          <p:cNvPr id="11" name="角丸四角形 10"/>
          <p:cNvSpPr/>
          <p:nvPr/>
        </p:nvSpPr>
        <p:spPr>
          <a:xfrm>
            <a:off x="1216652" y="2670600"/>
            <a:ext cx="7416824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1202138" y="3102648"/>
            <a:ext cx="7416824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843808" y="980728"/>
            <a:ext cx="4536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 smtClean="0"/>
              <a:t>Output </a:t>
            </a:r>
            <a:r>
              <a:rPr lang="en-US" altLang="ja-JP" sz="2200" dirty="0" smtClean="0"/>
              <a:t>p</a:t>
            </a:r>
            <a:r>
              <a:rPr kumimoji="1" lang="en-US" altLang="ja-JP" sz="2200" dirty="0" smtClean="0"/>
              <a:t>osterior probability [%]</a:t>
            </a:r>
            <a:endParaRPr kumimoji="1" lang="ja-JP" altLang="en-US" sz="2200" dirty="0"/>
          </a:p>
        </p:txBody>
      </p:sp>
      <p:sp>
        <p:nvSpPr>
          <p:cNvPr id="27" name="角丸四角形 26"/>
          <p:cNvSpPr/>
          <p:nvPr/>
        </p:nvSpPr>
        <p:spPr>
          <a:xfrm>
            <a:off x="1187624" y="3933056"/>
            <a:ext cx="7416824" cy="457448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線吹き出し 1 (枠付き) 27"/>
          <p:cNvSpPr/>
          <p:nvPr/>
        </p:nvSpPr>
        <p:spPr>
          <a:xfrm>
            <a:off x="552252" y="4725144"/>
            <a:ext cx="8136904" cy="2060848"/>
          </a:xfrm>
          <a:prstGeom prst="borderCallout1">
            <a:avLst>
              <a:gd name="adj1" fmla="val 36"/>
              <a:gd name="adj2" fmla="val 38972"/>
              <a:gd name="adj3" fmla="val -15632"/>
              <a:gd name="adj4" fmla="val 3906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887416" y="4321562"/>
            <a:ext cx="4861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 smtClean="0">
                <a:solidFill>
                  <a:schemeClr val="accent6">
                    <a:lumMod val="75000"/>
                  </a:schemeClr>
                </a:solidFill>
              </a:rPr>
              <a:t>Inter-user </a:t>
            </a:r>
            <a:r>
              <a:rPr lang="en-US" altLang="ja-JP" sz="2200" b="1" dirty="0" smtClean="0">
                <a:solidFill>
                  <a:schemeClr val="accent6">
                    <a:lumMod val="75000"/>
                  </a:schemeClr>
                </a:solidFill>
              </a:rPr>
              <a:t>variation is relatively high</a:t>
            </a:r>
            <a:endParaRPr kumimoji="1" lang="ja-JP" altLang="en-US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39552" y="4708763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2000" b="1" dirty="0" smtClean="0"/>
              <a:t> I</a:t>
            </a:r>
            <a:r>
              <a:rPr kumimoji="1" lang="en-US" altLang="ja-JP" sz="2000" b="1" dirty="0" smtClean="0"/>
              <a:t>nter-user variation in distance score is almost the same with other cases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000" b="1" dirty="0" smtClean="0"/>
              <a:t> The sensitivity of the posterior probability is high</a:t>
            </a:r>
            <a:endParaRPr kumimoji="1" lang="ja-JP" altLang="en-US" sz="2000" b="1" dirty="0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/>
          <a:srcRect l="14498" t="8703" r="16498" b="18649"/>
          <a:stretch>
            <a:fillRect/>
          </a:stretch>
        </p:blipFill>
        <p:spPr bwMode="auto">
          <a:xfrm>
            <a:off x="2570595" y="5411650"/>
            <a:ext cx="2783774" cy="117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直線矢印コネクタ 38"/>
          <p:cNvCxnSpPr/>
          <p:nvPr/>
        </p:nvCxnSpPr>
        <p:spPr>
          <a:xfrm>
            <a:off x="2462560" y="6690568"/>
            <a:ext cx="295232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5342880" y="645674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Distance score</a:t>
            </a:r>
            <a:endParaRPr kumimoji="1" lang="ja-JP" altLang="en-US" b="1" dirty="0"/>
          </a:p>
        </p:txBody>
      </p:sp>
      <p:sp>
        <p:nvSpPr>
          <p:cNvPr id="41" name="テキスト ボックス 40"/>
          <p:cNvSpPr txBox="1"/>
          <p:nvPr/>
        </p:nvSpPr>
        <p:spPr>
          <a:xfrm rot="16200000">
            <a:off x="1495369" y="5749828"/>
            <a:ext cx="1283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Posterior probability</a:t>
            </a:r>
            <a:endParaRPr kumimoji="1" lang="ja-JP" altLang="en-US" b="1" dirty="0"/>
          </a:p>
        </p:txBody>
      </p:sp>
      <p:cxnSp>
        <p:nvCxnSpPr>
          <p:cNvPr id="42" name="直線矢印コネクタ 41"/>
          <p:cNvCxnSpPr/>
          <p:nvPr/>
        </p:nvCxnSpPr>
        <p:spPr>
          <a:xfrm flipV="1">
            <a:off x="2462560" y="5529932"/>
            <a:ext cx="0" cy="11521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>
            <a:stCxn id="49" idx="1"/>
          </p:cNvCxnSpPr>
          <p:nvPr/>
        </p:nvCxnSpPr>
        <p:spPr>
          <a:xfrm flipH="1">
            <a:off x="3538488" y="6372428"/>
            <a:ext cx="182116" cy="8725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3720604" y="6187762"/>
            <a:ext cx="313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Posterior probability curve</a:t>
            </a:r>
            <a:endParaRPr kumimoji="1" lang="ja-JP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3302840" y="5445224"/>
            <a:ext cx="239839" cy="1126728"/>
          </a:xfrm>
          <a:prstGeom prst="rect">
            <a:avLst/>
          </a:prstGeom>
          <a:solidFill>
            <a:srgbClr val="FF006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8" name="直線矢印コネクタ 57"/>
          <p:cNvCxnSpPr>
            <a:stCxn id="59" idx="1"/>
          </p:cNvCxnSpPr>
          <p:nvPr/>
        </p:nvCxnSpPr>
        <p:spPr>
          <a:xfrm flipH="1">
            <a:off x="3419872" y="5730290"/>
            <a:ext cx="1944216" cy="146982"/>
          </a:xfrm>
          <a:prstGeom prst="straightConnector1">
            <a:avLst/>
          </a:prstGeom>
          <a:ln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/>
          <p:cNvSpPr txBox="1"/>
          <p:nvPr/>
        </p:nvSpPr>
        <p:spPr>
          <a:xfrm>
            <a:off x="5364088" y="540712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i="1" dirty="0" smtClean="0">
                <a:solidFill>
                  <a:srgbClr val="FF0066"/>
                </a:solidFill>
              </a:rPr>
              <a:t>Small distance difference causes large posterior difference </a:t>
            </a:r>
            <a:endParaRPr kumimoji="1" lang="ja-JP" altLang="en-US" b="1" i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Results : Operate time</a:t>
            </a:r>
            <a:endParaRPr kumimoji="1" lang="ja-JP" altLang="en-US" dirty="0"/>
          </a:p>
        </p:txBody>
      </p:sp>
      <p:graphicFrame>
        <p:nvGraphicFramePr>
          <p:cNvPr id="5" name="コンテンツ プレースホルダ 4"/>
          <p:cNvGraphicFramePr>
            <a:graphicFrameLocks noGrp="1"/>
          </p:cNvGraphicFramePr>
          <p:nvPr>
            <p:ph sz="quarter" idx="1"/>
          </p:nvPr>
        </p:nvGraphicFramePr>
        <p:xfrm>
          <a:off x="324248" y="1171562"/>
          <a:ext cx="8280200" cy="4257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  <a:gridCol w="720000"/>
              </a:tblGrid>
              <a:tr h="414970">
                <a:tc rowSpan="2">
                  <a:txBody>
                    <a:bodyPr/>
                    <a:lstStyle/>
                    <a:p>
                      <a:r>
                        <a:rPr kumimoji="1" lang="en-US" altLang="ja-JP" dirty="0" smtClean="0"/>
                        <a:t>Operation</a:t>
                      </a:r>
                      <a:r>
                        <a:rPr kumimoji="1" lang="en-US" altLang="ja-JP" baseline="0" dirty="0" smtClean="0"/>
                        <a:t> s</a:t>
                      </a:r>
                      <a:r>
                        <a:rPr kumimoji="1" lang="en-US" altLang="ja-JP" dirty="0" smtClean="0"/>
                        <a:t>tep</a:t>
                      </a:r>
                      <a:endParaRPr kumimoji="1" lang="ja-JP" altLang="en-US" dirty="0"/>
                    </a:p>
                  </a:txBody>
                  <a:tcPr anchor="ctr"/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Participant</a:t>
                      </a:r>
                      <a:r>
                        <a:rPr kumimoji="1" lang="en-US" altLang="ja-JP" baseline="0" dirty="0" smtClean="0"/>
                        <a:t> ID</a:t>
                      </a:r>
                      <a:endParaRPr kumimoji="1" lang="ja-JP" altLang="en-US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552203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kumimoji="1" lang="ja-JP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dirty="0" smtClean="0"/>
                        <a:t>Registration</a:t>
                      </a:r>
                    </a:p>
                    <a:p>
                      <a:pPr algn="l"/>
                      <a:r>
                        <a:rPr kumimoji="1" lang="en-US" altLang="ja-JP" dirty="0" smtClean="0"/>
                        <a:t> (for 1 subject)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333399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333399"/>
                          </a:solidFill>
                        </a:rPr>
                        <a:t>(4)</a:t>
                      </a:r>
                      <a:endParaRPr kumimoji="1" lang="ja-JP" altLang="en-US" sz="2000" b="1" dirty="0">
                        <a:solidFill>
                          <a:srgbClr val="333399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3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(4)</a:t>
                      </a:r>
                      <a:endParaRPr kumimoji="1" lang="ja-JP" altLang="en-US" sz="20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3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(4)</a:t>
                      </a:r>
                      <a:endParaRPr kumimoji="1" lang="ja-JP" altLang="en-US" sz="20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3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(4)</a:t>
                      </a:r>
                      <a:endParaRPr kumimoji="1" lang="ja-JP" altLang="en-US" sz="20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5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(5)</a:t>
                      </a:r>
                      <a:endParaRPr kumimoji="1" lang="ja-JP" altLang="en-US" sz="20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4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(5)</a:t>
                      </a:r>
                      <a:endParaRPr kumimoji="1" lang="ja-JP" altLang="en-US" sz="20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4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(4)</a:t>
                      </a:r>
                      <a:endParaRPr kumimoji="1" lang="ja-JP" altLang="en-US" sz="20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4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(5)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5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</a:t>
                      </a:r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kumimoji="1" lang="en-US" altLang="ja-JP" sz="2000" dirty="0" smtClean="0"/>
                        <a:t>)</a:t>
                      </a:r>
                      <a:endParaRPr kumimoji="1" lang="ja-JP" altLang="en-US" sz="20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dirty="0" smtClean="0"/>
                        <a:t>Silhouette</a:t>
                      </a:r>
                      <a:r>
                        <a:rPr kumimoji="1" lang="en-US" altLang="ja-JP" baseline="0" dirty="0" smtClean="0"/>
                        <a:t> creation</a:t>
                      </a:r>
                    </a:p>
                    <a:p>
                      <a:pPr algn="l"/>
                      <a:r>
                        <a:rPr kumimoji="1" lang="en-US" altLang="ja-JP" baseline="0" dirty="0" smtClean="0"/>
                        <a:t>(for 1 subject)</a:t>
                      </a:r>
                      <a:endParaRPr kumimoji="1" lang="ja-JP" altLang="en-US" dirty="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333399"/>
                          </a:solidFill>
                        </a:rPr>
                        <a:t>19</a:t>
                      </a:r>
                    </a:p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333399"/>
                          </a:solidFill>
                        </a:rPr>
                        <a:t>(25)</a:t>
                      </a:r>
                      <a:endParaRPr kumimoji="1" lang="ja-JP" altLang="en-US" sz="2000" b="1" dirty="0">
                        <a:solidFill>
                          <a:srgbClr val="333399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21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(26)</a:t>
                      </a:r>
                      <a:endParaRPr kumimoji="1" lang="ja-JP" altLang="en-US" sz="2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14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(38)</a:t>
                      </a:r>
                      <a:endParaRPr kumimoji="1" lang="ja-JP" altLang="en-US" sz="2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23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(30)</a:t>
                      </a:r>
                      <a:endParaRPr kumimoji="1" lang="ja-JP" altLang="en-US" sz="2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28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(29)</a:t>
                      </a:r>
                      <a:endParaRPr kumimoji="1" lang="ja-JP" altLang="en-US" sz="2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21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(29)</a:t>
                      </a:r>
                      <a:endParaRPr kumimoji="1" lang="ja-JP" altLang="en-US" sz="2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22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(28)</a:t>
                      </a:r>
                      <a:endParaRPr kumimoji="1" lang="ja-JP" altLang="en-US" sz="2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13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(15)</a:t>
                      </a:r>
                      <a:endParaRPr kumimoji="1" lang="ja-JP" altLang="en-US" sz="2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26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</a:t>
                      </a:r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40</a:t>
                      </a:r>
                      <a:r>
                        <a:rPr kumimoji="1" lang="en-US" altLang="ja-JP" sz="2000" dirty="0" smtClean="0"/>
                        <a:t>)</a:t>
                      </a:r>
                      <a:endParaRPr kumimoji="1" lang="ja-JP" altLang="en-US" sz="20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dirty="0" smtClean="0"/>
                        <a:t>Verification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 (for 1 pair)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333399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333399"/>
                          </a:solidFill>
                        </a:rPr>
                        <a:t>(1)</a:t>
                      </a:r>
                      <a:endParaRPr kumimoji="1" lang="ja-JP" altLang="en-US" sz="2000" b="1" dirty="0">
                        <a:solidFill>
                          <a:srgbClr val="333399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(1)</a:t>
                      </a:r>
                      <a:endParaRPr kumimoji="1" lang="ja-JP" altLang="en-US" sz="2000" dirty="0"/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(2)</a:t>
                      </a:r>
                      <a:endParaRPr kumimoji="1" lang="ja-JP" altLang="en-US" sz="2000" dirty="0"/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(2)</a:t>
                      </a:r>
                      <a:endParaRPr kumimoji="1" lang="ja-JP" altLang="en-US" sz="2000" dirty="0"/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3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(3)</a:t>
                      </a:r>
                      <a:endParaRPr kumimoji="1" lang="ja-JP" altLang="en-US" sz="2000" dirty="0"/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</a:t>
                      </a:r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kumimoji="1" lang="en-US" altLang="ja-JP" sz="2000" dirty="0" smtClean="0"/>
                        <a:t>)</a:t>
                      </a:r>
                      <a:endParaRPr kumimoji="1" lang="ja-JP" altLang="en-US" sz="2000" dirty="0"/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(2)</a:t>
                      </a:r>
                      <a:endParaRPr kumimoji="1" lang="ja-JP" altLang="en-US" sz="2000" dirty="0"/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(2)</a:t>
                      </a:r>
                      <a:endParaRPr kumimoji="1" lang="ja-JP" altLang="en-US" sz="2000" dirty="0"/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2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(3)</a:t>
                      </a:r>
                      <a:endParaRPr kumimoji="1" lang="ja-JP" altLang="en-US" sz="2000" dirty="0"/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dirty="0" smtClean="0"/>
                        <a:t>One total verification</a:t>
                      </a:r>
                      <a:endParaRPr kumimoji="1" lang="ja-JP" altLang="en-US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333399"/>
                          </a:solidFill>
                        </a:rPr>
                        <a:t>43 (52)</a:t>
                      </a:r>
                      <a:endParaRPr kumimoji="1" lang="ja-JP" altLang="en-US" sz="2000" b="1" dirty="0">
                        <a:solidFill>
                          <a:srgbClr val="333399"/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46 (53)</a:t>
                      </a:r>
                      <a:endParaRPr kumimoji="1" lang="ja-JP" altLang="en-US" sz="20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37 (45)</a:t>
                      </a:r>
                      <a:endParaRPr kumimoji="1" lang="ja-JP" altLang="en-US" sz="20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50 (63)</a:t>
                      </a:r>
                      <a:endParaRPr kumimoji="1" lang="ja-JP" altLang="en-US" sz="20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68 (73)</a:t>
                      </a:r>
                      <a:endParaRPr kumimoji="1" lang="ja-JP" altLang="en-US" sz="20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53 (58)</a:t>
                      </a:r>
                      <a:endParaRPr kumimoji="1" lang="ja-JP" altLang="en-US" sz="20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53 (82)</a:t>
                      </a:r>
                      <a:endParaRPr kumimoji="1" lang="ja-JP" altLang="en-US" sz="20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34 (38)</a:t>
                      </a:r>
                      <a:endParaRPr kumimoji="1" lang="ja-JP" altLang="en-US" sz="20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64 (</a:t>
                      </a:r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83</a:t>
                      </a:r>
                      <a:r>
                        <a:rPr kumimoji="1" lang="en-US" altLang="ja-JP" sz="2000" dirty="0" smtClean="0"/>
                        <a:t>)</a:t>
                      </a:r>
                      <a:endParaRPr kumimoji="1" lang="ja-JP" altLang="en-US" sz="2000" dirty="0"/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771800" y="764704"/>
            <a:ext cx="4608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 smtClean="0"/>
              <a:t>Average  time (Max time) [min]</a:t>
            </a:r>
            <a:endParaRPr kumimoji="1" lang="ja-JP" altLang="en-US" sz="22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83568" y="560829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0066"/>
                </a:solidFill>
              </a:rPr>
              <a:t>All participants were able to use the system and obtain reasonable verification results in less than 90 [min]</a:t>
            </a:r>
            <a:endParaRPr kumimoji="1" lang="ja-JP" altLang="en-US" sz="2800" dirty="0">
              <a:solidFill>
                <a:srgbClr val="FF0066"/>
              </a:solidFill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7956376" y="5026529"/>
            <a:ext cx="504056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74260" y="531456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0000"/>
                </a:solidFill>
              </a:rPr>
              <a:t>longest</a:t>
            </a:r>
            <a:endParaRPr kumimoji="1" lang="ja-JP" alt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Limitation and Future work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686800" cy="5805264"/>
          </a:xfrm>
        </p:spPr>
        <p:txBody>
          <a:bodyPr/>
          <a:lstStyle/>
          <a:p>
            <a:r>
              <a:rPr lang="en-US" altLang="ja-JP" dirty="0" smtClean="0"/>
              <a:t>The verification result is valid only for a pair of sequences with </a:t>
            </a:r>
            <a:r>
              <a:rPr lang="en-US" altLang="ja-JP" b="1" dirty="0" smtClean="0">
                <a:solidFill>
                  <a:schemeClr val="accent1"/>
                </a:solidFill>
              </a:rPr>
              <a:t>same views </a:t>
            </a:r>
            <a:r>
              <a:rPr lang="en-US" altLang="ja-JP" dirty="0" smtClean="0"/>
              <a:t>and with </a:t>
            </a:r>
            <a:r>
              <a:rPr lang="en-US" altLang="ja-JP" b="1" dirty="0" smtClean="0">
                <a:solidFill>
                  <a:schemeClr val="accent1"/>
                </a:solidFill>
              </a:rPr>
              <a:t>almost no view transitions</a:t>
            </a:r>
          </a:p>
          <a:p>
            <a:pPr lvl="1"/>
            <a:endParaRPr lang="en-US" altLang="ja-JP" b="1" dirty="0" smtClean="0">
              <a:solidFill>
                <a:schemeClr val="accent1"/>
              </a:solidFill>
            </a:endParaRPr>
          </a:p>
          <a:p>
            <a:pPr lvl="1"/>
            <a:endParaRPr lang="en-US" altLang="ja-JP" b="1" dirty="0" smtClean="0">
              <a:solidFill>
                <a:schemeClr val="accent1"/>
              </a:solidFill>
            </a:endParaRPr>
          </a:p>
          <a:p>
            <a:pPr lvl="1"/>
            <a:endParaRPr lang="en-US" altLang="ja-JP" b="1" dirty="0" smtClean="0">
              <a:solidFill>
                <a:schemeClr val="accent1"/>
              </a:solidFill>
            </a:endParaRPr>
          </a:p>
          <a:p>
            <a:pPr lvl="2"/>
            <a:endParaRPr lang="en-US" altLang="ja-JP" b="1" dirty="0" smtClean="0">
              <a:solidFill>
                <a:schemeClr val="accent1"/>
              </a:solidFill>
            </a:endParaRPr>
          </a:p>
          <a:p>
            <a:pPr lvl="2"/>
            <a:endParaRPr lang="en-US" altLang="ja-JP" b="1" dirty="0" smtClean="0">
              <a:solidFill>
                <a:schemeClr val="accent1"/>
              </a:solidFill>
            </a:endParaRPr>
          </a:p>
          <a:p>
            <a:pPr lvl="2"/>
            <a:endParaRPr lang="en-US" altLang="ja-JP" b="1" dirty="0" smtClean="0">
              <a:solidFill>
                <a:schemeClr val="accent1"/>
              </a:solidFill>
            </a:endParaRPr>
          </a:p>
          <a:p>
            <a:pPr lvl="2"/>
            <a:endParaRPr lang="en-US" altLang="ja-JP" b="1" dirty="0" smtClean="0">
              <a:solidFill>
                <a:schemeClr val="accent1"/>
              </a:solidFill>
            </a:endParaRPr>
          </a:p>
          <a:p>
            <a:r>
              <a:rPr lang="en-US" altLang="ja-JP" dirty="0" smtClean="0"/>
              <a:t>Only verification mode is implemented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  <p:sp>
        <p:nvSpPr>
          <p:cNvPr id="19" name="角丸四角形 18"/>
          <p:cNvSpPr/>
          <p:nvPr/>
        </p:nvSpPr>
        <p:spPr>
          <a:xfrm>
            <a:off x="1424856" y="2071326"/>
            <a:ext cx="6048672" cy="1008112"/>
          </a:xfrm>
          <a:prstGeom prst="roundRect">
            <a:avLst>
              <a:gd name="adj" fmla="val 2019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4" cstate="print">
            <a:lum bright="40000" contrast="50000"/>
          </a:blip>
          <a:srcRect/>
          <a:stretch>
            <a:fillRect/>
          </a:stretch>
        </p:blipFill>
        <p:spPr bwMode="auto">
          <a:xfrm>
            <a:off x="5545937" y="2134826"/>
            <a:ext cx="375909" cy="898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5" cstate="print">
            <a:lum bright="40000" contrast="50000"/>
          </a:blip>
          <a:srcRect/>
          <a:stretch>
            <a:fillRect/>
          </a:stretch>
        </p:blipFill>
        <p:spPr bwMode="auto">
          <a:xfrm>
            <a:off x="6064768" y="2146309"/>
            <a:ext cx="428118" cy="861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6" cstate="print">
            <a:lum bright="40000" contrast="50000"/>
          </a:blip>
          <a:srcRect/>
          <a:stretch>
            <a:fillRect/>
          </a:stretch>
        </p:blipFill>
        <p:spPr bwMode="auto">
          <a:xfrm>
            <a:off x="6605373" y="2186441"/>
            <a:ext cx="302815" cy="77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8"/>
          <p:cNvPicPr>
            <a:picLocks noChangeAspect="1" noChangeArrowheads="1"/>
          </p:cNvPicPr>
          <p:nvPr/>
        </p:nvPicPr>
        <p:blipFill>
          <a:blip r:embed="rId7" cstate="print">
            <a:lum bright="40000" contrast="50000"/>
          </a:blip>
          <a:srcRect/>
          <a:stretch>
            <a:fillRect/>
          </a:stretch>
        </p:blipFill>
        <p:spPr bwMode="auto">
          <a:xfrm>
            <a:off x="7019636" y="2206478"/>
            <a:ext cx="279432" cy="72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4" descr="C:\GVS_Storage\Probe\ROI_Trim\0000105\00000006.Jpg"/>
          <p:cNvPicPr>
            <a:picLocks noChangeAspect="1" noChangeArrowheads="1"/>
          </p:cNvPicPr>
          <p:nvPr/>
        </p:nvPicPr>
        <p:blipFill>
          <a:blip r:embed="rId8" cstate="print">
            <a:lum bright="30000" contrast="40000"/>
          </a:blip>
          <a:srcRect/>
          <a:stretch>
            <a:fillRect/>
          </a:stretch>
        </p:blipFill>
        <p:spPr bwMode="auto">
          <a:xfrm>
            <a:off x="1624187" y="2235299"/>
            <a:ext cx="441338" cy="747572"/>
          </a:xfrm>
          <a:prstGeom prst="rect">
            <a:avLst/>
          </a:prstGeom>
          <a:noFill/>
        </p:spPr>
      </p:pic>
      <p:pic>
        <p:nvPicPr>
          <p:cNvPr id="14" name="Picture 27" descr="C:\GVS_Storage\Probe\ROI_Trim\0000105\00000024.Jpg"/>
          <p:cNvPicPr>
            <a:picLocks noChangeAspect="1" noChangeArrowheads="1"/>
          </p:cNvPicPr>
          <p:nvPr/>
        </p:nvPicPr>
        <p:blipFill>
          <a:blip r:embed="rId9" cstate="print">
            <a:lum bright="30000" contrast="40000"/>
          </a:blip>
          <a:srcRect/>
          <a:stretch>
            <a:fillRect/>
          </a:stretch>
        </p:blipFill>
        <p:spPr bwMode="auto">
          <a:xfrm>
            <a:off x="2194307" y="2201390"/>
            <a:ext cx="459352" cy="797111"/>
          </a:xfrm>
          <a:prstGeom prst="rect">
            <a:avLst/>
          </a:prstGeom>
          <a:noFill/>
        </p:spPr>
      </p:pic>
      <p:pic>
        <p:nvPicPr>
          <p:cNvPr id="15" name="Picture 28" descr="C:\GVS_Storage\Probe\ROI_Trim\0000105\00000030.Jpg"/>
          <p:cNvPicPr>
            <a:picLocks noChangeAspect="1" noChangeArrowheads="1"/>
          </p:cNvPicPr>
          <p:nvPr/>
        </p:nvPicPr>
        <p:blipFill>
          <a:blip r:embed="rId10" cstate="print">
            <a:lum bright="30000" contrast="40000"/>
          </a:blip>
          <a:srcRect/>
          <a:stretch>
            <a:fillRect/>
          </a:stretch>
        </p:blipFill>
        <p:spPr bwMode="auto">
          <a:xfrm>
            <a:off x="2790671" y="2185062"/>
            <a:ext cx="468359" cy="810621"/>
          </a:xfrm>
          <a:prstGeom prst="rect">
            <a:avLst/>
          </a:prstGeom>
          <a:noFill/>
        </p:spPr>
      </p:pic>
      <p:pic>
        <p:nvPicPr>
          <p:cNvPr id="16" name="Picture 30" descr="C:\GVS_Storage\Probe\ROI_Trim\0000105\00000042.Jpg"/>
          <p:cNvPicPr>
            <a:picLocks noChangeAspect="1" noChangeArrowheads="1"/>
          </p:cNvPicPr>
          <p:nvPr/>
        </p:nvPicPr>
        <p:blipFill>
          <a:blip r:embed="rId11" cstate="print">
            <a:lum bright="30000" contrast="40000"/>
          </a:blip>
          <a:srcRect/>
          <a:stretch>
            <a:fillRect/>
          </a:stretch>
        </p:blipFill>
        <p:spPr bwMode="auto">
          <a:xfrm>
            <a:off x="3395762" y="2156035"/>
            <a:ext cx="477366" cy="846648"/>
          </a:xfrm>
          <a:prstGeom prst="rect">
            <a:avLst/>
          </a:prstGeom>
          <a:noFill/>
        </p:spPr>
      </p:pic>
      <p:sp>
        <p:nvSpPr>
          <p:cNvPr id="20" name="左右矢印 19"/>
          <p:cNvSpPr/>
          <p:nvPr/>
        </p:nvSpPr>
        <p:spPr>
          <a:xfrm>
            <a:off x="3945136" y="2384758"/>
            <a:ext cx="1512168" cy="517326"/>
          </a:xfrm>
          <a:prstGeom prst="leftRightArrow">
            <a:avLst>
              <a:gd name="adj1" fmla="val 63228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bg1"/>
                </a:solidFill>
              </a:rPr>
              <a:t>verification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952064" y="2020778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i="1" dirty="0" smtClean="0"/>
              <a:t>Cann</a:t>
            </a:r>
            <a:r>
              <a:rPr kumimoji="1" lang="en-US" altLang="ja-JP" sz="2000" b="1" i="1" dirty="0" smtClean="0"/>
              <a:t>ot apply</a:t>
            </a:r>
            <a:endParaRPr kumimoji="1" lang="ja-JP" altLang="en-US" sz="2000" b="1" i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776388" y="3102059"/>
            <a:ext cx="6756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66"/>
                </a:solidFill>
              </a:rPr>
              <a:t>View transformation model-based view-invariant verification framework  </a:t>
            </a:r>
            <a:r>
              <a:rPr kumimoji="1" lang="en-US" altLang="ja-JP" dirty="0" smtClean="0"/>
              <a:t>[</a:t>
            </a:r>
            <a:r>
              <a:rPr kumimoji="1" lang="en-US" altLang="ja-JP" dirty="0" err="1" smtClean="0"/>
              <a:t>makihara</a:t>
            </a:r>
            <a:r>
              <a:rPr kumimoji="1" lang="en-US" altLang="ja-JP" dirty="0" smtClean="0"/>
              <a:t> et al. 2006]</a:t>
            </a:r>
            <a:endParaRPr kumimoji="1" lang="ja-JP" altLang="en-US" dirty="0"/>
          </a:p>
        </p:txBody>
      </p:sp>
      <p:sp>
        <p:nvSpPr>
          <p:cNvPr id="23" name="右矢印 22"/>
          <p:cNvSpPr/>
          <p:nvPr/>
        </p:nvSpPr>
        <p:spPr>
          <a:xfrm>
            <a:off x="1225724" y="3204468"/>
            <a:ext cx="504056" cy="504056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738288" y="4960952"/>
            <a:ext cx="629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66"/>
                </a:solidFill>
              </a:rPr>
              <a:t>Identification mode (1 to N matching)</a:t>
            </a:r>
            <a:endParaRPr kumimoji="1" lang="ja-JP" altLang="en-US" sz="2400" b="1" dirty="0">
              <a:solidFill>
                <a:srgbClr val="FF0066"/>
              </a:solidFill>
            </a:endParaRPr>
          </a:p>
        </p:txBody>
      </p:sp>
      <p:sp>
        <p:nvSpPr>
          <p:cNvPr id="25" name="右矢印 24"/>
          <p:cNvSpPr/>
          <p:nvPr/>
        </p:nvSpPr>
        <p:spPr>
          <a:xfrm>
            <a:off x="1187624" y="4941168"/>
            <a:ext cx="504056" cy="504056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435280" cy="5805264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The first (non-private) gait-based person verification system for criminal investigation is constructed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Experimental results show that non-gait specialist (non-gait researchers) can use the system appropriately and obtain reasonable verification results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Although there are some limitations, our system will contribute much to the criminal investigation by allowing the criminal investigator to analyze gait immediately by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themselves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3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715200" cy="5421216"/>
          </a:xfrm>
        </p:spPr>
        <p:txBody>
          <a:bodyPr/>
          <a:lstStyle/>
          <a:p>
            <a:r>
              <a:rPr lang="en-US" altLang="ja-JP" dirty="0" smtClean="0"/>
              <a:t>Various  b</a:t>
            </a:r>
            <a:r>
              <a:rPr kumimoji="1" lang="en-US" altLang="ja-JP" dirty="0" smtClean="0"/>
              <a:t>iometric-based person verification techniques are used for criminal investigation</a:t>
            </a:r>
            <a:endParaRPr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46" name="円/楕円 45"/>
          <p:cNvSpPr/>
          <p:nvPr/>
        </p:nvSpPr>
        <p:spPr>
          <a:xfrm>
            <a:off x="323528" y="1988840"/>
            <a:ext cx="5040560" cy="45365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Gait for criminal investigation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b="7466"/>
          <a:stretch>
            <a:fillRect/>
          </a:stretch>
        </p:blipFill>
        <p:spPr bwMode="auto">
          <a:xfrm>
            <a:off x="1156692" y="2500905"/>
            <a:ext cx="967036" cy="1000103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softEdge rad="3175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grpSp>
        <p:nvGrpSpPr>
          <p:cNvPr id="5" name="グループ化 10"/>
          <p:cNvGrpSpPr>
            <a:grpSpLocks/>
          </p:cNvGrpSpPr>
          <p:nvPr/>
        </p:nvGrpSpPr>
        <p:grpSpPr bwMode="auto">
          <a:xfrm>
            <a:off x="2456730" y="2894964"/>
            <a:ext cx="720080" cy="2376264"/>
            <a:chOff x="1389321" y="1700808"/>
            <a:chExt cx="1182806" cy="36004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2" name="円/楕円 31"/>
            <p:cNvSpPr/>
            <p:nvPr/>
          </p:nvSpPr>
          <p:spPr>
            <a:xfrm>
              <a:off x="1666992" y="1700808"/>
              <a:ext cx="649101" cy="64756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1620112" y="2348376"/>
              <a:ext cx="719421" cy="158374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4" name="平行四辺形 33"/>
            <p:cNvSpPr/>
            <p:nvPr/>
          </p:nvSpPr>
          <p:spPr>
            <a:xfrm>
              <a:off x="1389321" y="2348376"/>
              <a:ext cx="216367" cy="1583743"/>
            </a:xfrm>
            <a:prstGeom prst="parallelogram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5" name="平行四辺形 34"/>
            <p:cNvSpPr/>
            <p:nvPr/>
          </p:nvSpPr>
          <p:spPr>
            <a:xfrm rot="10800000" flipH="1">
              <a:off x="2355760" y="2348376"/>
              <a:ext cx="216367" cy="1583743"/>
            </a:xfrm>
            <a:prstGeom prst="parallelogram">
              <a:avLst>
                <a:gd name="adj" fmla="val 2133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6" name="平行四辺形 35"/>
            <p:cNvSpPr/>
            <p:nvPr/>
          </p:nvSpPr>
          <p:spPr>
            <a:xfrm>
              <a:off x="1515535" y="3932119"/>
              <a:ext cx="432734" cy="1369089"/>
            </a:xfrm>
            <a:prstGeom prst="parallelogram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7" name="平行四辺形 36"/>
            <p:cNvSpPr/>
            <p:nvPr/>
          </p:nvSpPr>
          <p:spPr>
            <a:xfrm flipH="1">
              <a:off x="2004164" y="3932119"/>
              <a:ext cx="430930" cy="1369089"/>
            </a:xfrm>
            <a:prstGeom prst="parallelogram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pic>
        <p:nvPicPr>
          <p:cNvPr id="1922051" name="Picture 3"/>
          <p:cNvPicPr>
            <a:picLocks noChangeAspect="1" noChangeArrowheads="1"/>
          </p:cNvPicPr>
          <p:nvPr/>
        </p:nvPicPr>
        <p:blipFill>
          <a:blip r:embed="rId6" cstate="print">
            <a:lum bright="15000" contrast="30000"/>
          </a:blip>
          <a:srcRect/>
          <a:stretch>
            <a:fillRect/>
          </a:stretch>
        </p:blipFill>
        <p:spPr bwMode="auto">
          <a:xfrm>
            <a:off x="489660" y="3831068"/>
            <a:ext cx="1102973" cy="733979"/>
          </a:xfrm>
          <a:prstGeom prst="roundRect">
            <a:avLst>
              <a:gd name="adj" fmla="val 39957"/>
            </a:avLst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922050" name="Picture 2"/>
          <p:cNvPicPr>
            <a:picLocks noChangeAspect="1" noChangeArrowheads="1"/>
          </p:cNvPicPr>
          <p:nvPr/>
        </p:nvPicPr>
        <p:blipFill>
          <a:blip r:embed="rId7" cstate="print">
            <a:lum bright="10000" contrast="20000"/>
          </a:blip>
          <a:srcRect t="5039" b="5039"/>
          <a:stretch>
            <a:fillRect/>
          </a:stretch>
        </p:blipFill>
        <p:spPr bwMode="auto">
          <a:xfrm>
            <a:off x="1360668" y="4782076"/>
            <a:ext cx="1038092" cy="933482"/>
          </a:xfrm>
          <a:prstGeom prst="roundRect">
            <a:avLst>
              <a:gd name="adj" fmla="val 38785"/>
            </a:avLst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47" name="テキスト ボックス 46"/>
          <p:cNvSpPr txBox="1"/>
          <p:nvPr/>
        </p:nvSpPr>
        <p:spPr>
          <a:xfrm>
            <a:off x="1949732" y="210287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solidFill>
                  <a:schemeClr val="tx2"/>
                </a:solidFill>
              </a:rPr>
              <a:t>Biometrics</a:t>
            </a:r>
            <a:endParaRPr kumimoji="1" lang="ja-JP" altLang="en-US" sz="2800" b="1" dirty="0">
              <a:solidFill>
                <a:schemeClr val="tx2"/>
              </a:solidFill>
            </a:endParaRPr>
          </a:p>
        </p:txBody>
      </p:sp>
      <p:pic>
        <p:nvPicPr>
          <p:cNvPr id="1922055" name="Picture 7"/>
          <p:cNvPicPr>
            <a:picLocks noChangeAspect="1" noChangeArrowheads="1"/>
          </p:cNvPicPr>
          <p:nvPr/>
        </p:nvPicPr>
        <p:blipFill>
          <a:blip r:embed="rId8" cstate="print"/>
          <a:srcRect r="23176"/>
          <a:stretch>
            <a:fillRect/>
          </a:stretch>
        </p:blipFill>
        <p:spPr bwMode="auto">
          <a:xfrm>
            <a:off x="3273866" y="4738534"/>
            <a:ext cx="790412" cy="1155038"/>
          </a:xfrm>
          <a:prstGeom prst="roundRect">
            <a:avLst>
              <a:gd name="adj" fmla="val 26015"/>
            </a:avLst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50" name="テキスト ボックス 49"/>
          <p:cNvSpPr txBox="1"/>
          <p:nvPr/>
        </p:nvSpPr>
        <p:spPr>
          <a:xfrm>
            <a:off x="1259632" y="339997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tx2"/>
                </a:solidFill>
              </a:rPr>
              <a:t>Face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93548" y="445101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tx2"/>
                </a:solidFill>
              </a:rPr>
              <a:t>Fingerprint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174624" y="563118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tx2"/>
                </a:solidFill>
              </a:rPr>
              <a:t>Handwriting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519870" y="332701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tx2"/>
                </a:solidFill>
              </a:rPr>
              <a:t>Ear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3324024" y="5850592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tx2"/>
                </a:solidFill>
              </a:rPr>
              <a:t>DNA</a:t>
            </a:r>
            <a:endParaRPr kumimoji="1" lang="ja-JP" altLang="en-US" sz="2000" dirty="0">
              <a:solidFill>
                <a:schemeClr val="tx2"/>
              </a:solidFill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224660" y="4958752"/>
            <a:ext cx="8640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600" b="1" dirty="0" smtClean="0">
                <a:solidFill>
                  <a:srgbClr val="FF0066"/>
                </a:solidFill>
              </a:rPr>
              <a:t>Gait</a:t>
            </a:r>
            <a:endParaRPr kumimoji="1" lang="ja-JP" altLang="en-US" sz="2600" b="1" dirty="0">
              <a:solidFill>
                <a:srgbClr val="FF0066"/>
              </a:solidFill>
            </a:endParaRPr>
          </a:p>
        </p:txBody>
      </p:sp>
      <p:pic>
        <p:nvPicPr>
          <p:cNvPr id="1922069" name="Picture 21"/>
          <p:cNvPicPr>
            <a:picLocks noChangeAspect="1" noChangeArrowheads="1"/>
          </p:cNvPicPr>
          <p:nvPr/>
        </p:nvPicPr>
        <p:blipFill>
          <a:blip r:embed="rId9" cstate="print">
            <a:lum bright="20000" contrast="30000"/>
          </a:blip>
          <a:srcRect t="6956"/>
          <a:stretch>
            <a:fillRect/>
          </a:stretch>
        </p:blipFill>
        <p:spPr bwMode="auto">
          <a:xfrm>
            <a:off x="3419872" y="2571975"/>
            <a:ext cx="720080" cy="833651"/>
          </a:xfrm>
          <a:prstGeom prst="roundRect">
            <a:avLst>
              <a:gd name="adj" fmla="val 29201"/>
            </a:avLst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0" cstate="print">
            <a:lum bright="5000"/>
          </a:blip>
          <a:srcRect b="5213"/>
          <a:stretch>
            <a:fillRect/>
          </a:stretch>
        </p:blipFill>
        <p:spPr bwMode="auto">
          <a:xfrm>
            <a:off x="4211960" y="3501008"/>
            <a:ext cx="792088" cy="155522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四角形吹き出し 73"/>
          <p:cNvSpPr/>
          <p:nvPr/>
        </p:nvSpPr>
        <p:spPr>
          <a:xfrm>
            <a:off x="5364088" y="1700808"/>
            <a:ext cx="3486528" cy="4777928"/>
          </a:xfrm>
          <a:prstGeom prst="wedgeRectCallout">
            <a:avLst>
              <a:gd name="adj1" fmla="val -62434"/>
              <a:gd name="adj2" fmla="val -9365"/>
            </a:avLst>
          </a:prstGeom>
          <a:solidFill>
            <a:srgbClr val="FFEBFF"/>
          </a:solidFill>
          <a:ln>
            <a:solidFill>
              <a:srgbClr val="FF66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66"/>
              </a:solidFill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5525548" y="4069521"/>
            <a:ext cx="3222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2000" b="1" dirty="0" smtClean="0"/>
              <a:t> Difficulty to disguise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2000" b="1" dirty="0" smtClean="0"/>
              <a:t> Identification ability  </a:t>
            </a:r>
          </a:p>
          <a:p>
            <a:r>
              <a:rPr lang="en-US" altLang="ja-JP" sz="2000" b="1" dirty="0" smtClean="0"/>
              <a:t>    from a distance</a:t>
            </a:r>
            <a:endParaRPr kumimoji="1" lang="ja-JP" altLang="en-US" sz="2000" b="1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5394232" y="3672800"/>
            <a:ext cx="24482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600" b="1" dirty="0" smtClean="0">
                <a:solidFill>
                  <a:srgbClr val="FF0066"/>
                </a:solidFill>
              </a:rPr>
              <a:t>Advantages:</a:t>
            </a:r>
            <a:endParaRPr kumimoji="1" lang="ja-JP" altLang="en-US" sz="2600" b="1" dirty="0">
              <a:solidFill>
                <a:srgbClr val="FF0066"/>
              </a:solidFill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5830044" y="4995783"/>
            <a:ext cx="3037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66"/>
                </a:solidFill>
              </a:rPr>
              <a:t>Surveillance camera-based </a:t>
            </a:r>
          </a:p>
          <a:p>
            <a:r>
              <a:rPr lang="en-US" altLang="ja-JP" sz="2000" dirty="0" smtClean="0">
                <a:solidFill>
                  <a:srgbClr val="FF0066"/>
                </a:solidFill>
              </a:rPr>
              <a:t>perpetrator  verification</a:t>
            </a:r>
            <a:endParaRPr kumimoji="1" lang="ja-JP" altLang="en-US" sz="2000" dirty="0">
              <a:solidFill>
                <a:srgbClr val="FF0066"/>
              </a:solidFill>
            </a:endParaRPr>
          </a:p>
        </p:txBody>
      </p:sp>
      <p:pic>
        <p:nvPicPr>
          <p:cNvPr id="80" name="Picture 9"/>
          <p:cNvPicPr>
            <a:picLocks noChangeAspect="1" noChangeArrowheads="1"/>
          </p:cNvPicPr>
          <p:nvPr/>
        </p:nvPicPr>
        <p:blipFill>
          <a:blip r:embed="rId11" cstate="print"/>
          <a:srcRect l="6299" r="6299"/>
          <a:stretch>
            <a:fillRect/>
          </a:stretch>
        </p:blipFill>
        <p:spPr bwMode="auto">
          <a:xfrm>
            <a:off x="6329259" y="5627340"/>
            <a:ext cx="810262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2" name="Picture 7"/>
          <p:cNvPicPr>
            <a:picLocks noChangeAspect="1" noChangeArrowheads="1"/>
          </p:cNvPicPr>
          <p:nvPr/>
        </p:nvPicPr>
        <p:blipFill>
          <a:blip r:embed="rId12" cstate="print"/>
          <a:srcRect l="4535" t="15058" r="4535" b="18069"/>
          <a:stretch>
            <a:fillRect/>
          </a:stretch>
        </p:blipFill>
        <p:spPr bwMode="auto">
          <a:xfrm>
            <a:off x="7309672" y="5627668"/>
            <a:ext cx="847319" cy="625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83" name="テキスト ボックス 82"/>
          <p:cNvSpPr txBox="1"/>
          <p:nvPr/>
        </p:nvSpPr>
        <p:spPr>
          <a:xfrm>
            <a:off x="5763340" y="612629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 smtClean="0"/>
              <a:t>Wide-view  and l</a:t>
            </a:r>
            <a:r>
              <a:rPr kumimoji="1" lang="en-US" altLang="ja-JP" i="1" dirty="0" smtClean="0"/>
              <a:t>ow resolution</a:t>
            </a:r>
            <a:endParaRPr kumimoji="1" lang="ja-JP" altLang="en-US" i="1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389488" y="1712421"/>
            <a:ext cx="24482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600" b="1" dirty="0" smtClean="0">
                <a:solidFill>
                  <a:srgbClr val="FF0066"/>
                </a:solidFill>
              </a:rPr>
              <a:t>Gait feature:</a:t>
            </a:r>
            <a:endParaRPr kumimoji="1" lang="ja-JP" altLang="en-US" sz="2600" b="1" dirty="0">
              <a:solidFill>
                <a:srgbClr val="FF0066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512296" y="3188057"/>
            <a:ext cx="1368152" cy="34970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dirty="0" smtClean="0"/>
              <a:t>Silhouette</a:t>
            </a:r>
            <a:endParaRPr kumimoji="1" lang="ja-JP" altLang="en-US" dirty="0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6976730" y="3166368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Gait Energy Image</a:t>
            </a:r>
          </a:p>
          <a:p>
            <a:r>
              <a:rPr lang="en-US" altLang="ja-JP" sz="1400" dirty="0" smtClean="0"/>
              <a:t>[Han and </a:t>
            </a:r>
            <a:r>
              <a:rPr lang="en-US" altLang="ja-JP" sz="1400" dirty="0" err="1" smtClean="0"/>
              <a:t>Bhanu</a:t>
            </a:r>
            <a:r>
              <a:rPr lang="en-US" altLang="ja-JP" sz="1400" dirty="0" smtClean="0"/>
              <a:t> 2006]</a:t>
            </a:r>
            <a:endParaRPr kumimoji="1" lang="en-US" altLang="ja-JP" sz="1400" dirty="0" smtClean="0"/>
          </a:p>
        </p:txBody>
      </p:sp>
      <p:sp>
        <p:nvSpPr>
          <p:cNvPr id="61" name="下矢印 60"/>
          <p:cNvSpPr/>
          <p:nvPr/>
        </p:nvSpPr>
        <p:spPr>
          <a:xfrm rot="16200000">
            <a:off x="5365970" y="5144986"/>
            <a:ext cx="650168" cy="365900"/>
          </a:xfrm>
          <a:prstGeom prst="downArrow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下矢印 70"/>
          <p:cNvSpPr/>
          <p:nvPr/>
        </p:nvSpPr>
        <p:spPr>
          <a:xfrm rot="16200000">
            <a:off x="6528916" y="2242964"/>
            <a:ext cx="1008112" cy="1008112"/>
          </a:xfrm>
          <a:prstGeom prst="downArrow">
            <a:avLst>
              <a:gd name="adj1" fmla="val 67637"/>
              <a:gd name="adj2" fmla="val 4874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6492630" y="2417876"/>
            <a:ext cx="1247722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en-US" altLang="ja-JP" sz="1600" i="1" dirty="0" smtClean="0"/>
              <a:t>Periodic averaging</a:t>
            </a:r>
            <a:endParaRPr kumimoji="1" lang="ja-JP" altLang="en-US" sz="1600" i="1" dirty="0"/>
          </a:p>
        </p:txBody>
      </p:sp>
      <p:pic>
        <p:nvPicPr>
          <p:cNvPr id="43" name="KawaiWalk.m1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5686344" y="2276872"/>
            <a:ext cx="731488" cy="975318"/>
          </a:xfrm>
          <a:prstGeom prst="rect">
            <a:avLst/>
          </a:prstGeom>
        </p:spPr>
      </p:pic>
      <p:pic>
        <p:nvPicPr>
          <p:cNvPr id="24577" name="Picture 1" descr="C:\GAS_Storage\Default\Probe\GEI\0660005\00000046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96336" y="2276872"/>
            <a:ext cx="670574" cy="9753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Workflow of </a:t>
            </a:r>
            <a:r>
              <a:rPr lang="en-US" altLang="ja-JP" dirty="0" smtClean="0"/>
              <a:t>g</a:t>
            </a:r>
            <a:r>
              <a:rPr kumimoji="1" lang="en-US" altLang="ja-JP" dirty="0" smtClean="0"/>
              <a:t>ait-based criminal investigation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sp>
        <p:nvSpPr>
          <p:cNvPr id="66" name="下矢印 65"/>
          <p:cNvSpPr/>
          <p:nvPr/>
        </p:nvSpPr>
        <p:spPr>
          <a:xfrm rot="16200000">
            <a:off x="3805122" y="3022162"/>
            <a:ext cx="1068488" cy="1761412"/>
          </a:xfrm>
          <a:prstGeom prst="downArrow">
            <a:avLst>
              <a:gd name="adj1" fmla="val 50000"/>
              <a:gd name="adj2" fmla="val 76455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3425096" y="3542229"/>
            <a:ext cx="2457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i="1" dirty="0" smtClean="0"/>
              <a:t>2. Request for verification</a:t>
            </a:r>
            <a:endParaRPr kumimoji="1" lang="ja-JP" altLang="en-US" sz="2000" i="1" dirty="0"/>
          </a:p>
        </p:txBody>
      </p:sp>
      <p:sp>
        <p:nvSpPr>
          <p:cNvPr id="68" name="下矢印 67"/>
          <p:cNvSpPr/>
          <p:nvPr/>
        </p:nvSpPr>
        <p:spPr>
          <a:xfrm rot="5400000">
            <a:off x="3749058" y="4096316"/>
            <a:ext cx="1068488" cy="1773343"/>
          </a:xfrm>
          <a:prstGeom prst="downArrow">
            <a:avLst>
              <a:gd name="adj1" fmla="val 50000"/>
              <a:gd name="adj2" fmla="val 76455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3534860" y="4638622"/>
            <a:ext cx="2275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i="1" dirty="0" smtClean="0"/>
              <a:t>4</a:t>
            </a:r>
            <a:r>
              <a:rPr kumimoji="1" lang="en-US" altLang="ja-JP" sz="2000" i="1" dirty="0" smtClean="0"/>
              <a:t>. Report of verification</a:t>
            </a:r>
            <a:endParaRPr kumimoji="1" lang="ja-JP" altLang="en-US" sz="2000" i="1" dirty="0"/>
          </a:p>
        </p:txBody>
      </p:sp>
      <p:sp>
        <p:nvSpPr>
          <p:cNvPr id="70" name="角丸四角形 69"/>
          <p:cNvSpPr/>
          <p:nvPr/>
        </p:nvSpPr>
        <p:spPr>
          <a:xfrm>
            <a:off x="5292080" y="3429000"/>
            <a:ext cx="3456384" cy="2304256"/>
          </a:xfrm>
          <a:prstGeom prst="roundRect">
            <a:avLst>
              <a:gd name="adj" fmla="val 11323"/>
            </a:avLst>
          </a:prstGeom>
          <a:solidFill>
            <a:srgbClr val="FF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041188" y="3429000"/>
            <a:ext cx="1987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66"/>
                </a:solidFill>
              </a:rPr>
              <a:t>Gait specialist</a:t>
            </a:r>
            <a:endParaRPr kumimoji="1" lang="ja-JP" altLang="en-US" sz="2400" b="1" dirty="0">
              <a:solidFill>
                <a:srgbClr val="FF0066"/>
              </a:solidFill>
            </a:endParaRPr>
          </a:p>
        </p:txBody>
      </p:sp>
      <p:sp>
        <p:nvSpPr>
          <p:cNvPr id="72" name="線吹き出し 1 (枠付き) 71"/>
          <p:cNvSpPr/>
          <p:nvPr/>
        </p:nvSpPr>
        <p:spPr>
          <a:xfrm>
            <a:off x="4154466" y="908720"/>
            <a:ext cx="4176464" cy="2304256"/>
          </a:xfrm>
          <a:prstGeom prst="borderCallout1">
            <a:avLst>
              <a:gd name="adj1" fmla="val 76700"/>
              <a:gd name="adj2" fmla="val -341"/>
              <a:gd name="adj3" fmla="val 97540"/>
              <a:gd name="adj4" fmla="val -25823"/>
            </a:avLst>
          </a:prstGeom>
          <a:solidFill>
            <a:schemeClr val="bg1"/>
          </a:solidFill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923366" y="1133674"/>
            <a:ext cx="1944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Crime scene (Query)</a:t>
            </a:r>
            <a:endParaRPr kumimoji="1" lang="ja-JP" altLang="en-US" sz="2000" dirty="0"/>
          </a:p>
        </p:txBody>
      </p:sp>
      <p:pic>
        <p:nvPicPr>
          <p:cNvPr id="73" name="Picture 2" descr="C:\GVS_Storage\Gallery\Org\0170072\00000012.png"/>
          <p:cNvPicPr>
            <a:picLocks noChangeAspect="1" noChangeArrowheads="1"/>
          </p:cNvPicPr>
          <p:nvPr/>
        </p:nvPicPr>
        <p:blipFill>
          <a:blip r:embed="rId4" cstate="print">
            <a:lum bright="35000" contrast="50000"/>
          </a:blip>
          <a:srcRect l="17717" t="19685" r="23622" b="35433"/>
          <a:stretch>
            <a:fillRect/>
          </a:stretch>
        </p:blipFill>
        <p:spPr bwMode="auto">
          <a:xfrm>
            <a:off x="5724128" y="1149845"/>
            <a:ext cx="1444688" cy="828935"/>
          </a:xfrm>
          <a:prstGeom prst="rect">
            <a:avLst/>
          </a:prstGeom>
          <a:noFill/>
        </p:spPr>
      </p:pic>
      <p:sp>
        <p:nvSpPr>
          <p:cNvPr id="74" name="正方形/長方形 73"/>
          <p:cNvSpPr/>
          <p:nvPr/>
        </p:nvSpPr>
        <p:spPr>
          <a:xfrm>
            <a:off x="6339433" y="1471067"/>
            <a:ext cx="182116" cy="300168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5" name="直線コネクタ 74"/>
          <p:cNvCxnSpPr>
            <a:stCxn id="74" idx="0"/>
          </p:cNvCxnSpPr>
          <p:nvPr/>
        </p:nvCxnSpPr>
        <p:spPr>
          <a:xfrm flipV="1">
            <a:off x="6430491" y="1221135"/>
            <a:ext cx="949821" cy="249932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/>
          <p:cNvCxnSpPr>
            <a:stCxn id="74" idx="2"/>
          </p:cNvCxnSpPr>
          <p:nvPr/>
        </p:nvCxnSpPr>
        <p:spPr>
          <a:xfrm>
            <a:off x="6430491" y="1771235"/>
            <a:ext cx="949821" cy="16998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3" descr="C:\GVS_Storage\Gallery\ROI_Trim\0170072\00000012.Jpg"/>
          <p:cNvPicPr>
            <a:picLocks noChangeAspect="1" noChangeArrowheads="1"/>
          </p:cNvPicPr>
          <p:nvPr/>
        </p:nvPicPr>
        <p:blipFill>
          <a:blip r:embed="rId5" cstate="print">
            <a:lum bright="35000" contrast="50000"/>
          </a:blip>
          <a:srcRect l="22768" t="12062" r="13661" b="12062"/>
          <a:stretch>
            <a:fillRect/>
          </a:stretch>
        </p:blipFill>
        <p:spPr bwMode="auto">
          <a:xfrm>
            <a:off x="7380312" y="1221135"/>
            <a:ext cx="537144" cy="72608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78" name="テキスト ボックス 77"/>
          <p:cNvSpPr txBox="1"/>
          <p:nvPr/>
        </p:nvSpPr>
        <p:spPr>
          <a:xfrm>
            <a:off x="6948264" y="8706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00B050"/>
                </a:solidFill>
              </a:rPr>
              <a:t>Perpetrator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pic>
        <p:nvPicPr>
          <p:cNvPr id="81" name="Picture 5" descr="C:\GVS_Storage\Probe\ROI_Trim\0170071\00000021.Jpg"/>
          <p:cNvPicPr>
            <a:picLocks noChangeAspect="1" noChangeArrowheads="1"/>
          </p:cNvPicPr>
          <p:nvPr/>
        </p:nvPicPr>
        <p:blipFill>
          <a:blip r:embed="rId6" cstate="print">
            <a:lum bright="20000" contrast="30000"/>
          </a:blip>
          <a:srcRect l="11453" t="10215" r="17180" b="27240"/>
          <a:stretch>
            <a:fillRect/>
          </a:stretch>
        </p:blipFill>
        <p:spPr bwMode="auto">
          <a:xfrm>
            <a:off x="7380312" y="2348880"/>
            <a:ext cx="537403" cy="79208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82" name="Picture 4" descr="C:\GVS_Storage\Probe\Org\0170071\00000021.png"/>
          <p:cNvPicPr>
            <a:picLocks noChangeAspect="1" noChangeArrowheads="1"/>
          </p:cNvPicPr>
          <p:nvPr/>
        </p:nvPicPr>
        <p:blipFill>
          <a:blip r:embed="rId7" cstate="print">
            <a:lum bright="20000" contrast="30000"/>
          </a:blip>
          <a:srcRect l="17717" t="15748" r="23622" b="39370"/>
          <a:stretch>
            <a:fillRect/>
          </a:stretch>
        </p:blipFill>
        <p:spPr bwMode="auto">
          <a:xfrm>
            <a:off x="5724128" y="2229247"/>
            <a:ext cx="1452980" cy="833735"/>
          </a:xfrm>
          <a:prstGeom prst="rect">
            <a:avLst/>
          </a:prstGeom>
          <a:noFill/>
        </p:spPr>
      </p:pic>
      <p:sp>
        <p:nvSpPr>
          <p:cNvPr id="83" name="正方形/長方形 82"/>
          <p:cNvSpPr/>
          <p:nvPr/>
        </p:nvSpPr>
        <p:spPr>
          <a:xfrm>
            <a:off x="6300192" y="2542679"/>
            <a:ext cx="216024" cy="288032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4" name="直線コネクタ 83"/>
          <p:cNvCxnSpPr/>
          <p:nvPr/>
        </p:nvCxnSpPr>
        <p:spPr>
          <a:xfrm flipV="1">
            <a:off x="6588224" y="2348880"/>
            <a:ext cx="792088" cy="16840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/>
          <p:cNvCxnSpPr/>
          <p:nvPr/>
        </p:nvCxnSpPr>
        <p:spPr>
          <a:xfrm>
            <a:off x="6515654" y="2780928"/>
            <a:ext cx="864096" cy="36004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テキスト ボックス 85"/>
          <p:cNvSpPr txBox="1"/>
          <p:nvPr/>
        </p:nvSpPr>
        <p:spPr>
          <a:xfrm>
            <a:off x="7183338" y="2017415"/>
            <a:ext cx="100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FFC000"/>
                </a:solidFill>
              </a:rPr>
              <a:t>Suspect</a:t>
            </a:r>
            <a:endParaRPr kumimoji="1"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4022836" y="2267347"/>
            <a:ext cx="1739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Reference scene</a:t>
            </a:r>
            <a:endParaRPr kumimoji="1" lang="ja-JP" altLang="en-US" sz="2000" dirty="0"/>
          </a:p>
        </p:txBody>
      </p:sp>
      <p:cxnSp>
        <p:nvCxnSpPr>
          <p:cNvPr id="93" name="直線コネクタ 92"/>
          <p:cNvCxnSpPr/>
          <p:nvPr/>
        </p:nvCxnSpPr>
        <p:spPr>
          <a:xfrm>
            <a:off x="4270016" y="2067089"/>
            <a:ext cx="3859966" cy="562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dash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テキスト ボックス 112"/>
          <p:cNvSpPr txBox="1"/>
          <p:nvPr/>
        </p:nvSpPr>
        <p:spPr>
          <a:xfrm>
            <a:off x="4427984" y="6021288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[Note] </a:t>
            </a:r>
            <a:r>
              <a:rPr lang="en-US" altLang="ja-JP" b="1" dirty="0" smtClean="0"/>
              <a:t>In the case of </a:t>
            </a:r>
            <a:r>
              <a:rPr lang="en-US" altLang="ja-JP" b="1" dirty="0" err="1" smtClean="0"/>
              <a:t>Yagi</a:t>
            </a:r>
            <a:r>
              <a:rPr lang="en-US" altLang="ja-JP" b="1" dirty="0" smtClean="0"/>
              <a:t> lab, Japan, there is at least one request for every month</a:t>
            </a:r>
            <a:endParaRPr kumimoji="1" lang="ja-JP" altLang="en-US" b="1" dirty="0"/>
          </a:p>
        </p:txBody>
      </p:sp>
      <p:sp>
        <p:nvSpPr>
          <p:cNvPr id="115" name="角丸四角形 114"/>
          <p:cNvSpPr/>
          <p:nvPr/>
        </p:nvSpPr>
        <p:spPr>
          <a:xfrm>
            <a:off x="401315" y="3501008"/>
            <a:ext cx="2952329" cy="2088232"/>
          </a:xfrm>
          <a:prstGeom prst="roundRect">
            <a:avLst>
              <a:gd name="adj" fmla="val 1132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135" y="4005064"/>
            <a:ext cx="1158141" cy="9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sp>
        <p:nvSpPr>
          <p:cNvPr id="117" name="テキスト ボックス 116"/>
          <p:cNvSpPr txBox="1"/>
          <p:nvPr/>
        </p:nvSpPr>
        <p:spPr>
          <a:xfrm>
            <a:off x="432048" y="3471391"/>
            <a:ext cx="2987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chemeClr val="tx2"/>
                </a:solidFill>
              </a:rPr>
              <a:t>Criminal investigator</a:t>
            </a:r>
            <a:endParaRPr kumimoji="1" lang="ja-JP" altLang="en-US" sz="2400" b="1" dirty="0">
              <a:solidFill>
                <a:schemeClr val="tx2"/>
              </a:solidFill>
            </a:endParaRPr>
          </a:p>
        </p:txBody>
      </p:sp>
      <p:pic>
        <p:nvPicPr>
          <p:cNvPr id="118" name="Picture 8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 r="12598"/>
          <a:stretch>
            <a:fillRect/>
          </a:stretch>
        </p:blipFill>
        <p:spPr bwMode="auto">
          <a:xfrm>
            <a:off x="1927998" y="4005064"/>
            <a:ext cx="1256158" cy="9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sp>
        <p:nvSpPr>
          <p:cNvPr id="119" name="角丸四角形 118"/>
          <p:cNvSpPr/>
          <p:nvPr/>
        </p:nvSpPr>
        <p:spPr>
          <a:xfrm>
            <a:off x="395536" y="1196752"/>
            <a:ext cx="2893097" cy="1512168"/>
          </a:xfrm>
          <a:prstGeom prst="roundRect">
            <a:avLst>
              <a:gd name="adj" fmla="val 1132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430344" y="1167724"/>
            <a:ext cx="2851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Surveillance camera</a:t>
            </a:r>
            <a:endParaRPr kumimoji="1" lang="ja-JP" alt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1" name="Picture 9"/>
          <p:cNvPicPr>
            <a:picLocks noChangeAspect="1" noChangeArrowheads="1"/>
          </p:cNvPicPr>
          <p:nvPr/>
        </p:nvPicPr>
        <p:blipFill>
          <a:blip r:embed="rId10" cstate="print"/>
          <a:srcRect l="6299" r="6299"/>
          <a:stretch>
            <a:fillRect/>
          </a:stretch>
        </p:blipFill>
        <p:spPr bwMode="auto">
          <a:xfrm>
            <a:off x="530818" y="1628800"/>
            <a:ext cx="1233615" cy="93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22" name="Picture 7"/>
          <p:cNvPicPr>
            <a:picLocks noChangeAspect="1" noChangeArrowheads="1"/>
          </p:cNvPicPr>
          <p:nvPr/>
        </p:nvPicPr>
        <p:blipFill>
          <a:blip r:embed="rId11" cstate="print"/>
          <a:srcRect l="4535" t="15058" r="4535" b="18069"/>
          <a:stretch>
            <a:fillRect/>
          </a:stretch>
        </p:blipFill>
        <p:spPr bwMode="auto">
          <a:xfrm>
            <a:off x="1905078" y="1629610"/>
            <a:ext cx="1290035" cy="9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123" name="下矢印 122"/>
          <p:cNvSpPr/>
          <p:nvPr/>
        </p:nvSpPr>
        <p:spPr>
          <a:xfrm rot="10800000">
            <a:off x="1121396" y="2708920"/>
            <a:ext cx="1368152" cy="72008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617340" y="2947357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i="1" dirty="0" smtClean="0"/>
              <a:t>1. Footage </a:t>
            </a:r>
            <a:r>
              <a:rPr lang="en-US" altLang="ja-JP" sz="2000" i="1" dirty="0" smtClean="0"/>
              <a:t>acquisition</a:t>
            </a:r>
            <a:endParaRPr kumimoji="1" lang="ja-JP" altLang="en-US" sz="2000" i="1" dirty="0"/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516866" y="4957423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Not having enough knowledge about gait</a:t>
            </a:r>
            <a:endParaRPr kumimoji="1" lang="ja-JP" altLang="en-US" dirty="0"/>
          </a:p>
        </p:txBody>
      </p:sp>
      <p:sp>
        <p:nvSpPr>
          <p:cNvPr id="134" name="平行四辺形 133"/>
          <p:cNvSpPr/>
          <p:nvPr/>
        </p:nvSpPr>
        <p:spPr>
          <a:xfrm>
            <a:off x="336228" y="5686648"/>
            <a:ext cx="3096344" cy="783580"/>
          </a:xfrm>
          <a:prstGeom prst="parallelogram">
            <a:avLst>
              <a:gd name="adj" fmla="val 11345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altLang="ja-JP" sz="2000" i="1" dirty="0" smtClean="0">
                <a:solidFill>
                  <a:schemeClr val="bg1"/>
                </a:solidFill>
              </a:rPr>
              <a:t>5. Decision to the next action  for investigation </a:t>
            </a:r>
            <a:endParaRPr kumimoji="1" lang="ja-JP" altLang="en-US" sz="2000" i="1" dirty="0">
              <a:solidFill>
                <a:schemeClr val="bg1"/>
              </a:solidFill>
            </a:endParaRP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12" cstate="print"/>
          <a:srcRect t="9449" b="9449"/>
          <a:stretch>
            <a:fillRect/>
          </a:stretch>
        </p:blipFill>
        <p:spPr bwMode="auto">
          <a:xfrm>
            <a:off x="5664032" y="3861048"/>
            <a:ext cx="1068208" cy="1042204"/>
          </a:xfrm>
          <a:prstGeom prst="roundRect">
            <a:avLst>
              <a:gd name="adj" fmla="val 15752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テキスト ボックス 46"/>
          <p:cNvSpPr txBox="1"/>
          <p:nvPr/>
        </p:nvSpPr>
        <p:spPr>
          <a:xfrm>
            <a:off x="5546204" y="485646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Researcher</a:t>
            </a:r>
            <a:endParaRPr kumimoji="1" lang="ja-JP" altLang="en-US" dirty="0"/>
          </a:p>
        </p:txBody>
      </p:sp>
      <p:sp>
        <p:nvSpPr>
          <p:cNvPr id="48" name="平行四辺形 47"/>
          <p:cNvSpPr/>
          <p:nvPr/>
        </p:nvSpPr>
        <p:spPr>
          <a:xfrm>
            <a:off x="5279380" y="5441032"/>
            <a:ext cx="3528392" cy="432048"/>
          </a:xfrm>
          <a:prstGeom prst="parallelogram">
            <a:avLst>
              <a:gd name="adj" fmla="val 13242"/>
            </a:avLst>
          </a:prstGeom>
          <a:solidFill>
            <a:srgbClr val="FF00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US" altLang="ja-JP" sz="2000" i="1" dirty="0" smtClean="0">
                <a:solidFill>
                  <a:schemeClr val="bg1"/>
                </a:solidFill>
              </a:rPr>
              <a:t>3. Analysis and verification</a:t>
            </a:r>
            <a:endParaRPr kumimoji="1" lang="ja-JP" altLang="en-US" sz="2000" i="1" dirty="0">
              <a:solidFill>
                <a:schemeClr val="bg1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791548" y="4869160"/>
            <a:ext cx="212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Consulting service</a:t>
            </a:r>
            <a:endParaRPr kumimoji="1" lang="ja-JP" altLang="en-US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376788" y="5080992"/>
            <a:ext cx="1643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/>
              <a:t>(e.g., Prof. </a:t>
            </a:r>
            <a:r>
              <a:rPr lang="en-US" altLang="ja-JP" sz="1600" dirty="0" err="1" smtClean="0"/>
              <a:t>Yagi</a:t>
            </a:r>
            <a:r>
              <a:rPr lang="en-US" altLang="ja-JP" sz="1600" dirty="0" smtClean="0"/>
              <a:t>)</a:t>
            </a:r>
            <a:endParaRPr kumimoji="1" lang="ja-JP" altLang="en-US" sz="1600" dirty="0"/>
          </a:p>
        </p:txBody>
      </p:sp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13" cstate="print"/>
          <a:srcRect l="21654" t="15748" r="1969" b="17717"/>
          <a:stretch>
            <a:fillRect/>
          </a:stretch>
        </p:blipFill>
        <p:spPr bwMode="auto">
          <a:xfrm>
            <a:off x="7160553" y="3868299"/>
            <a:ext cx="1234130" cy="1075120"/>
          </a:xfrm>
          <a:prstGeom prst="roundRect">
            <a:avLst>
              <a:gd name="adj" fmla="val 15000"/>
            </a:avLst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/>
      <p:bldP spid="68" grpId="0" animBg="1"/>
      <p:bldP spid="69" grpId="0"/>
      <p:bldP spid="70" grpId="0" animBg="1"/>
      <p:bldP spid="71" grpId="0"/>
      <p:bldP spid="113" grpId="0"/>
      <p:bldP spid="134" grpId="0" animBg="1"/>
      <p:bldP spid="47" grpId="0"/>
      <p:bldP spid="48" grpId="0" animBg="1"/>
      <p:bldP spid="50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Workflow </a:t>
            </a:r>
            <a:r>
              <a:rPr kumimoji="1" lang="en-US" altLang="ja-JP" dirty="0" smtClean="0"/>
              <a:t>of </a:t>
            </a:r>
            <a:r>
              <a:rPr lang="en-US" altLang="ja-JP" dirty="0" smtClean="0"/>
              <a:t>g</a:t>
            </a:r>
            <a:r>
              <a:rPr kumimoji="1" lang="en-US" altLang="ja-JP" dirty="0" smtClean="0"/>
              <a:t>ait-based criminal investigation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sp>
        <p:nvSpPr>
          <p:cNvPr id="66" name="下矢印 65"/>
          <p:cNvSpPr/>
          <p:nvPr/>
        </p:nvSpPr>
        <p:spPr>
          <a:xfrm rot="16200000">
            <a:off x="3805122" y="3022162"/>
            <a:ext cx="1068488" cy="1761412"/>
          </a:xfrm>
          <a:prstGeom prst="downArrow">
            <a:avLst>
              <a:gd name="adj1" fmla="val 50000"/>
              <a:gd name="adj2" fmla="val 76455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3425096" y="3542229"/>
            <a:ext cx="2457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i="1" dirty="0" smtClean="0"/>
              <a:t>2. Request for verification</a:t>
            </a:r>
            <a:endParaRPr kumimoji="1" lang="ja-JP" altLang="en-US" sz="2000" i="1" dirty="0"/>
          </a:p>
        </p:txBody>
      </p:sp>
      <p:sp>
        <p:nvSpPr>
          <p:cNvPr id="68" name="下矢印 67"/>
          <p:cNvSpPr/>
          <p:nvPr/>
        </p:nvSpPr>
        <p:spPr>
          <a:xfrm rot="5400000">
            <a:off x="3749058" y="4096316"/>
            <a:ext cx="1068488" cy="1773343"/>
          </a:xfrm>
          <a:prstGeom prst="downArrow">
            <a:avLst>
              <a:gd name="adj1" fmla="val 50000"/>
              <a:gd name="adj2" fmla="val 76455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3534860" y="4638622"/>
            <a:ext cx="2275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i="1" dirty="0" smtClean="0"/>
              <a:t>4. Report of verification</a:t>
            </a:r>
            <a:endParaRPr kumimoji="1" lang="ja-JP" altLang="en-US" sz="2000" i="1" dirty="0"/>
          </a:p>
        </p:txBody>
      </p:sp>
      <p:sp>
        <p:nvSpPr>
          <p:cNvPr id="70" name="角丸四角形 69"/>
          <p:cNvSpPr/>
          <p:nvPr/>
        </p:nvSpPr>
        <p:spPr>
          <a:xfrm>
            <a:off x="5292080" y="3429000"/>
            <a:ext cx="3456384" cy="2304256"/>
          </a:xfrm>
          <a:prstGeom prst="roundRect">
            <a:avLst>
              <a:gd name="adj" fmla="val 11323"/>
            </a:avLst>
          </a:prstGeom>
          <a:solidFill>
            <a:srgbClr val="FF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041188" y="3429000"/>
            <a:ext cx="1987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66"/>
                </a:solidFill>
              </a:rPr>
              <a:t>Gait specialist</a:t>
            </a:r>
            <a:endParaRPr kumimoji="1" lang="ja-JP" altLang="en-US" sz="2400" b="1" dirty="0">
              <a:solidFill>
                <a:srgbClr val="FF0066"/>
              </a:solidFill>
            </a:endParaRPr>
          </a:p>
        </p:txBody>
      </p:sp>
      <p:sp>
        <p:nvSpPr>
          <p:cNvPr id="72" name="線吹き出し 1 (枠付き) 71"/>
          <p:cNvSpPr/>
          <p:nvPr/>
        </p:nvSpPr>
        <p:spPr>
          <a:xfrm>
            <a:off x="4154466" y="908720"/>
            <a:ext cx="4176464" cy="2304256"/>
          </a:xfrm>
          <a:prstGeom prst="borderCallout1">
            <a:avLst>
              <a:gd name="adj1" fmla="val 76700"/>
              <a:gd name="adj2" fmla="val -341"/>
              <a:gd name="adj3" fmla="val 97540"/>
              <a:gd name="adj4" fmla="val -25823"/>
            </a:avLst>
          </a:prstGeom>
          <a:solidFill>
            <a:schemeClr val="bg1"/>
          </a:solidFill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923366" y="1133674"/>
            <a:ext cx="1944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Crime scene (Query)</a:t>
            </a:r>
            <a:endParaRPr kumimoji="1" lang="ja-JP" altLang="en-US" sz="2000" dirty="0"/>
          </a:p>
        </p:txBody>
      </p:sp>
      <p:pic>
        <p:nvPicPr>
          <p:cNvPr id="73" name="Picture 2" descr="C:\GVS_Storage\Gallery\Org\0170072\00000012.png"/>
          <p:cNvPicPr>
            <a:picLocks noChangeAspect="1" noChangeArrowheads="1"/>
          </p:cNvPicPr>
          <p:nvPr/>
        </p:nvPicPr>
        <p:blipFill>
          <a:blip r:embed="rId4" cstate="print">
            <a:lum bright="35000" contrast="50000"/>
          </a:blip>
          <a:srcRect l="17717" t="19685" r="23622" b="35433"/>
          <a:stretch>
            <a:fillRect/>
          </a:stretch>
        </p:blipFill>
        <p:spPr bwMode="auto">
          <a:xfrm>
            <a:off x="5724128" y="1149845"/>
            <a:ext cx="1444688" cy="828935"/>
          </a:xfrm>
          <a:prstGeom prst="rect">
            <a:avLst/>
          </a:prstGeom>
          <a:noFill/>
        </p:spPr>
      </p:pic>
      <p:sp>
        <p:nvSpPr>
          <p:cNvPr id="74" name="正方形/長方形 73"/>
          <p:cNvSpPr/>
          <p:nvPr/>
        </p:nvSpPr>
        <p:spPr>
          <a:xfrm>
            <a:off x="6339433" y="1471067"/>
            <a:ext cx="182116" cy="300168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5" name="直線コネクタ 74"/>
          <p:cNvCxnSpPr>
            <a:stCxn id="74" idx="0"/>
          </p:cNvCxnSpPr>
          <p:nvPr/>
        </p:nvCxnSpPr>
        <p:spPr>
          <a:xfrm flipV="1">
            <a:off x="6430491" y="1221135"/>
            <a:ext cx="949821" cy="249932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/>
          <p:cNvCxnSpPr>
            <a:stCxn id="74" idx="2"/>
          </p:cNvCxnSpPr>
          <p:nvPr/>
        </p:nvCxnSpPr>
        <p:spPr>
          <a:xfrm>
            <a:off x="6430491" y="1771235"/>
            <a:ext cx="949821" cy="16998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3" descr="C:\GVS_Storage\Gallery\ROI_Trim\0170072\00000012.Jpg"/>
          <p:cNvPicPr>
            <a:picLocks noChangeAspect="1" noChangeArrowheads="1"/>
          </p:cNvPicPr>
          <p:nvPr/>
        </p:nvPicPr>
        <p:blipFill>
          <a:blip r:embed="rId5" cstate="print">
            <a:lum bright="35000" contrast="50000"/>
          </a:blip>
          <a:srcRect l="22768" t="12062" r="13661" b="12062"/>
          <a:stretch>
            <a:fillRect/>
          </a:stretch>
        </p:blipFill>
        <p:spPr bwMode="auto">
          <a:xfrm>
            <a:off x="7380312" y="1221135"/>
            <a:ext cx="537144" cy="72608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78" name="テキスト ボックス 77"/>
          <p:cNvSpPr txBox="1"/>
          <p:nvPr/>
        </p:nvSpPr>
        <p:spPr>
          <a:xfrm>
            <a:off x="6948264" y="8706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00B050"/>
                </a:solidFill>
              </a:rPr>
              <a:t>Perpetrator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pic>
        <p:nvPicPr>
          <p:cNvPr id="81" name="Picture 5" descr="C:\GVS_Storage\Probe\ROI_Trim\0170071\00000021.Jpg"/>
          <p:cNvPicPr>
            <a:picLocks noChangeAspect="1" noChangeArrowheads="1"/>
          </p:cNvPicPr>
          <p:nvPr/>
        </p:nvPicPr>
        <p:blipFill>
          <a:blip r:embed="rId6" cstate="print">
            <a:lum bright="20000" contrast="30000"/>
          </a:blip>
          <a:srcRect l="11453" t="10215" r="17180" b="27240"/>
          <a:stretch>
            <a:fillRect/>
          </a:stretch>
        </p:blipFill>
        <p:spPr bwMode="auto">
          <a:xfrm>
            <a:off x="7380312" y="2348880"/>
            <a:ext cx="537403" cy="79208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82" name="Picture 4" descr="C:\GVS_Storage\Probe\Org\0170071\00000021.png"/>
          <p:cNvPicPr>
            <a:picLocks noChangeAspect="1" noChangeArrowheads="1"/>
          </p:cNvPicPr>
          <p:nvPr/>
        </p:nvPicPr>
        <p:blipFill>
          <a:blip r:embed="rId7" cstate="print">
            <a:lum bright="20000" contrast="30000"/>
          </a:blip>
          <a:srcRect l="17717" t="15748" r="23622" b="39370"/>
          <a:stretch>
            <a:fillRect/>
          </a:stretch>
        </p:blipFill>
        <p:spPr bwMode="auto">
          <a:xfrm>
            <a:off x="5724128" y="2229247"/>
            <a:ext cx="1452980" cy="833735"/>
          </a:xfrm>
          <a:prstGeom prst="rect">
            <a:avLst/>
          </a:prstGeom>
          <a:noFill/>
        </p:spPr>
      </p:pic>
      <p:sp>
        <p:nvSpPr>
          <p:cNvPr id="83" name="正方形/長方形 82"/>
          <p:cNvSpPr/>
          <p:nvPr/>
        </p:nvSpPr>
        <p:spPr>
          <a:xfrm>
            <a:off x="6300192" y="2542679"/>
            <a:ext cx="216024" cy="288032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4" name="直線コネクタ 83"/>
          <p:cNvCxnSpPr/>
          <p:nvPr/>
        </p:nvCxnSpPr>
        <p:spPr>
          <a:xfrm flipV="1">
            <a:off x="6588224" y="2348880"/>
            <a:ext cx="792088" cy="16840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/>
          <p:cNvCxnSpPr/>
          <p:nvPr/>
        </p:nvCxnSpPr>
        <p:spPr>
          <a:xfrm>
            <a:off x="6515654" y="2780928"/>
            <a:ext cx="864096" cy="36004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テキスト ボックス 85"/>
          <p:cNvSpPr txBox="1"/>
          <p:nvPr/>
        </p:nvSpPr>
        <p:spPr>
          <a:xfrm>
            <a:off x="7183338" y="2017415"/>
            <a:ext cx="100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FFC000"/>
                </a:solidFill>
              </a:rPr>
              <a:t>Suspect</a:t>
            </a:r>
            <a:endParaRPr kumimoji="1"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4022836" y="2267347"/>
            <a:ext cx="1739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Reference scene</a:t>
            </a:r>
            <a:endParaRPr kumimoji="1" lang="ja-JP" altLang="en-US" sz="2000" dirty="0"/>
          </a:p>
        </p:txBody>
      </p:sp>
      <p:cxnSp>
        <p:nvCxnSpPr>
          <p:cNvPr id="93" name="直線コネクタ 92"/>
          <p:cNvCxnSpPr/>
          <p:nvPr/>
        </p:nvCxnSpPr>
        <p:spPr>
          <a:xfrm>
            <a:off x="4270016" y="2067089"/>
            <a:ext cx="3859966" cy="562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dash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テキスト ボックス 108"/>
          <p:cNvSpPr txBox="1"/>
          <p:nvPr/>
        </p:nvSpPr>
        <p:spPr>
          <a:xfrm>
            <a:off x="5546204" y="485646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Researcher</a:t>
            </a:r>
            <a:endParaRPr kumimoji="1" lang="ja-JP" altLang="en-US" dirty="0"/>
          </a:p>
        </p:txBody>
      </p:sp>
      <p:sp>
        <p:nvSpPr>
          <p:cNvPr id="115" name="角丸四角形 114"/>
          <p:cNvSpPr/>
          <p:nvPr/>
        </p:nvSpPr>
        <p:spPr>
          <a:xfrm>
            <a:off x="401315" y="3501008"/>
            <a:ext cx="2952329" cy="2088232"/>
          </a:xfrm>
          <a:prstGeom prst="roundRect">
            <a:avLst>
              <a:gd name="adj" fmla="val 1132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135" y="4005064"/>
            <a:ext cx="1158141" cy="9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118" name="Picture 8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 r="12598"/>
          <a:stretch>
            <a:fillRect/>
          </a:stretch>
        </p:blipFill>
        <p:spPr bwMode="auto">
          <a:xfrm>
            <a:off x="1927998" y="4005064"/>
            <a:ext cx="1256158" cy="9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sp>
        <p:nvSpPr>
          <p:cNvPr id="119" name="角丸四角形 118"/>
          <p:cNvSpPr/>
          <p:nvPr/>
        </p:nvSpPr>
        <p:spPr>
          <a:xfrm>
            <a:off x="395536" y="1196752"/>
            <a:ext cx="2893097" cy="1512168"/>
          </a:xfrm>
          <a:prstGeom prst="roundRect">
            <a:avLst>
              <a:gd name="adj" fmla="val 1132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430344" y="1167724"/>
            <a:ext cx="2851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Surveillance camera</a:t>
            </a:r>
            <a:endParaRPr kumimoji="1" lang="ja-JP" alt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1" name="Picture 9"/>
          <p:cNvPicPr>
            <a:picLocks noChangeAspect="1" noChangeArrowheads="1"/>
          </p:cNvPicPr>
          <p:nvPr/>
        </p:nvPicPr>
        <p:blipFill>
          <a:blip r:embed="rId10" cstate="print"/>
          <a:srcRect l="6299" r="6299"/>
          <a:stretch>
            <a:fillRect/>
          </a:stretch>
        </p:blipFill>
        <p:spPr bwMode="auto">
          <a:xfrm>
            <a:off x="530818" y="1628800"/>
            <a:ext cx="1233615" cy="93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22" name="Picture 7"/>
          <p:cNvPicPr>
            <a:picLocks noChangeAspect="1" noChangeArrowheads="1"/>
          </p:cNvPicPr>
          <p:nvPr/>
        </p:nvPicPr>
        <p:blipFill>
          <a:blip r:embed="rId11" cstate="print"/>
          <a:srcRect l="4535" t="15058" r="4535" b="18069"/>
          <a:stretch>
            <a:fillRect/>
          </a:stretch>
        </p:blipFill>
        <p:spPr bwMode="auto">
          <a:xfrm>
            <a:off x="1905078" y="1629610"/>
            <a:ext cx="1290035" cy="9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123" name="下矢印 122"/>
          <p:cNvSpPr/>
          <p:nvPr/>
        </p:nvSpPr>
        <p:spPr>
          <a:xfrm rot="10800000">
            <a:off x="1121396" y="2708920"/>
            <a:ext cx="1368152" cy="72008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617340" y="2947357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i="1" dirty="0" smtClean="0"/>
              <a:t>1. Footage </a:t>
            </a:r>
            <a:r>
              <a:rPr lang="en-US" altLang="ja-JP" sz="2000" i="1" dirty="0" smtClean="0"/>
              <a:t>acquisition</a:t>
            </a:r>
            <a:endParaRPr kumimoji="1" lang="ja-JP" altLang="en-US" sz="2000" i="1" dirty="0"/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516866" y="4957423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Not having enough knowledge about gait</a:t>
            </a:r>
            <a:endParaRPr kumimoji="1" lang="ja-JP" altLang="en-US" dirty="0"/>
          </a:p>
        </p:txBody>
      </p:sp>
      <p:sp>
        <p:nvSpPr>
          <p:cNvPr id="134" name="平行四辺形 133"/>
          <p:cNvSpPr/>
          <p:nvPr/>
        </p:nvSpPr>
        <p:spPr>
          <a:xfrm>
            <a:off x="336228" y="5686648"/>
            <a:ext cx="3096344" cy="783580"/>
          </a:xfrm>
          <a:prstGeom prst="parallelogram">
            <a:avLst>
              <a:gd name="adj" fmla="val 11345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altLang="ja-JP" sz="2000" i="1" dirty="0" smtClean="0">
                <a:solidFill>
                  <a:schemeClr val="bg1"/>
                </a:solidFill>
              </a:rPr>
              <a:t>5. Decision to the next action  for investigation </a:t>
            </a:r>
            <a:endParaRPr kumimoji="1" lang="ja-JP" altLang="en-US" sz="2000" i="1" dirty="0">
              <a:solidFill>
                <a:schemeClr val="bg1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791548" y="4869160"/>
            <a:ext cx="212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Consulting service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376788" y="5080992"/>
            <a:ext cx="1643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/>
              <a:t>(e.g., Prof. </a:t>
            </a:r>
            <a:r>
              <a:rPr lang="en-US" altLang="ja-JP" sz="1600" dirty="0" err="1" smtClean="0"/>
              <a:t>Yagi</a:t>
            </a:r>
            <a:r>
              <a:rPr lang="en-US" altLang="ja-JP" sz="1600" dirty="0" smtClean="0"/>
              <a:t>)</a:t>
            </a:r>
            <a:endParaRPr kumimoji="1" lang="ja-JP" altLang="en-US" sz="1600" dirty="0"/>
          </a:p>
        </p:txBody>
      </p:sp>
      <p:sp>
        <p:nvSpPr>
          <p:cNvPr id="45" name="正方形/長方形 44"/>
          <p:cNvSpPr/>
          <p:nvPr/>
        </p:nvSpPr>
        <p:spPr>
          <a:xfrm>
            <a:off x="3462288" y="3356992"/>
            <a:ext cx="5286176" cy="2952328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708300" y="5807308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extra time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809628" y="6284778"/>
            <a:ext cx="5112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" b="1" i="1" dirty="0" smtClean="0">
                <a:solidFill>
                  <a:srgbClr val="FF0000"/>
                </a:solidFill>
              </a:rPr>
              <a:t>Needs for speedy investigation</a:t>
            </a:r>
            <a:endParaRPr kumimoji="1" lang="ja-JP" altLang="en-US" sz="3000" b="1" i="1" dirty="0">
              <a:solidFill>
                <a:srgbClr val="FF0000"/>
              </a:solidFill>
            </a:endParaRPr>
          </a:p>
        </p:txBody>
      </p:sp>
      <p:sp>
        <p:nvSpPr>
          <p:cNvPr id="49" name="右矢印 48"/>
          <p:cNvSpPr/>
          <p:nvPr/>
        </p:nvSpPr>
        <p:spPr>
          <a:xfrm>
            <a:off x="3500388" y="6385520"/>
            <a:ext cx="360040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平行四辺形 132"/>
          <p:cNvSpPr/>
          <p:nvPr/>
        </p:nvSpPr>
        <p:spPr>
          <a:xfrm>
            <a:off x="5279380" y="5441032"/>
            <a:ext cx="3528392" cy="432048"/>
          </a:xfrm>
          <a:prstGeom prst="parallelogram">
            <a:avLst>
              <a:gd name="adj" fmla="val 13242"/>
            </a:avLst>
          </a:prstGeom>
          <a:solidFill>
            <a:srgbClr val="FF00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US" altLang="ja-JP" sz="2000" i="1" dirty="0" smtClean="0">
                <a:solidFill>
                  <a:schemeClr val="bg1"/>
                </a:solidFill>
              </a:rPr>
              <a:t>3. Analysis and verification</a:t>
            </a:r>
            <a:endParaRPr kumimoji="1" lang="ja-JP" altLang="en-US" sz="2000" i="1" dirty="0">
              <a:solidFill>
                <a:schemeClr val="bg1"/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32048" y="3471391"/>
            <a:ext cx="2987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chemeClr val="tx2"/>
                </a:solidFill>
              </a:rPr>
              <a:t>Criminal investigator</a:t>
            </a:r>
            <a:endParaRPr kumimoji="1" lang="ja-JP" altLang="en-US" sz="2400" b="1" dirty="0">
              <a:solidFill>
                <a:schemeClr val="tx2"/>
              </a:solidFill>
            </a:endParaRPr>
          </a:p>
        </p:txBody>
      </p: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12" cstate="print"/>
          <a:srcRect t="9449" b="9449"/>
          <a:stretch>
            <a:fillRect/>
          </a:stretch>
        </p:blipFill>
        <p:spPr bwMode="auto">
          <a:xfrm>
            <a:off x="5664032" y="3861048"/>
            <a:ext cx="1068208" cy="1042204"/>
          </a:xfrm>
          <a:prstGeom prst="roundRect">
            <a:avLst>
              <a:gd name="adj" fmla="val 15752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3" cstate="print"/>
          <a:srcRect l="21654" t="15748" r="1969" b="17717"/>
          <a:stretch>
            <a:fillRect/>
          </a:stretch>
        </p:blipFill>
        <p:spPr bwMode="auto">
          <a:xfrm>
            <a:off x="7160553" y="3868299"/>
            <a:ext cx="1234130" cy="1075120"/>
          </a:xfrm>
          <a:prstGeom prst="roundRect">
            <a:avLst>
              <a:gd name="adj" fmla="val 15000"/>
            </a:avLst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角丸四角形 54"/>
          <p:cNvSpPr/>
          <p:nvPr/>
        </p:nvSpPr>
        <p:spPr>
          <a:xfrm>
            <a:off x="401315" y="3501008"/>
            <a:ext cx="8275141" cy="2088232"/>
          </a:xfrm>
          <a:prstGeom prst="roundRect">
            <a:avLst>
              <a:gd name="adj" fmla="val 1132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648072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Gait-based verification system for forensics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58" name="角丸四角形 57"/>
          <p:cNvSpPr/>
          <p:nvPr/>
        </p:nvSpPr>
        <p:spPr>
          <a:xfrm>
            <a:off x="395536" y="1196752"/>
            <a:ext cx="2893097" cy="1512168"/>
          </a:xfrm>
          <a:prstGeom prst="roundRect">
            <a:avLst>
              <a:gd name="adj" fmla="val 1132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30344" y="1167724"/>
            <a:ext cx="2851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Surveillance camera</a:t>
            </a:r>
            <a:endParaRPr kumimoji="1" lang="ja-JP" alt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2" name="Picture 9"/>
          <p:cNvPicPr>
            <a:picLocks noChangeAspect="1" noChangeArrowheads="1"/>
          </p:cNvPicPr>
          <p:nvPr/>
        </p:nvPicPr>
        <p:blipFill>
          <a:blip r:embed="rId3" cstate="print"/>
          <a:srcRect l="6299" r="6299"/>
          <a:stretch>
            <a:fillRect/>
          </a:stretch>
        </p:blipFill>
        <p:spPr bwMode="auto">
          <a:xfrm>
            <a:off x="530818" y="1628800"/>
            <a:ext cx="1233615" cy="93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4" cstate="print"/>
          <a:srcRect l="4535" t="15058" r="4535" b="18069"/>
          <a:stretch>
            <a:fillRect/>
          </a:stretch>
        </p:blipFill>
        <p:spPr bwMode="auto">
          <a:xfrm>
            <a:off x="1905078" y="1629610"/>
            <a:ext cx="1290035" cy="9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64" name="下矢印 63"/>
          <p:cNvSpPr/>
          <p:nvPr/>
        </p:nvSpPr>
        <p:spPr>
          <a:xfrm rot="10800000">
            <a:off x="1121396" y="2708920"/>
            <a:ext cx="1368152" cy="72008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617340" y="2947357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i="1" dirty="0" smtClean="0"/>
              <a:t>1. Footage </a:t>
            </a:r>
            <a:r>
              <a:rPr lang="en-US" altLang="ja-JP" sz="2000" i="1" dirty="0" smtClean="0"/>
              <a:t>acquisition</a:t>
            </a:r>
            <a:endParaRPr kumimoji="1" lang="ja-JP" altLang="en-US" sz="2000" i="1" dirty="0"/>
          </a:p>
        </p:txBody>
      </p:sp>
      <p:sp>
        <p:nvSpPr>
          <p:cNvPr id="72" name="線吹き出し 1 (枠付き) 71"/>
          <p:cNvSpPr/>
          <p:nvPr/>
        </p:nvSpPr>
        <p:spPr>
          <a:xfrm>
            <a:off x="4154466" y="908720"/>
            <a:ext cx="4176464" cy="2304256"/>
          </a:xfrm>
          <a:prstGeom prst="borderCallout1">
            <a:avLst>
              <a:gd name="adj1" fmla="val 76700"/>
              <a:gd name="adj2" fmla="val -341"/>
              <a:gd name="adj3" fmla="val 97540"/>
              <a:gd name="adj4" fmla="val -25823"/>
            </a:avLst>
          </a:prstGeom>
          <a:solidFill>
            <a:schemeClr val="bg1"/>
          </a:solidFill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923366" y="1133674"/>
            <a:ext cx="1944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Crime scene (Query)</a:t>
            </a:r>
            <a:endParaRPr kumimoji="1" lang="ja-JP" altLang="en-US" sz="2000" dirty="0"/>
          </a:p>
        </p:txBody>
      </p:sp>
      <p:pic>
        <p:nvPicPr>
          <p:cNvPr id="73" name="Picture 2" descr="C:\GVS_Storage\Gallery\Org\0170072\00000012.png"/>
          <p:cNvPicPr>
            <a:picLocks noChangeAspect="1" noChangeArrowheads="1"/>
          </p:cNvPicPr>
          <p:nvPr/>
        </p:nvPicPr>
        <p:blipFill>
          <a:blip r:embed="rId5" cstate="print">
            <a:lum bright="35000" contrast="50000"/>
          </a:blip>
          <a:srcRect l="17717" t="19685" r="23622" b="35433"/>
          <a:stretch>
            <a:fillRect/>
          </a:stretch>
        </p:blipFill>
        <p:spPr bwMode="auto">
          <a:xfrm>
            <a:off x="5724128" y="1149845"/>
            <a:ext cx="1444688" cy="828935"/>
          </a:xfrm>
          <a:prstGeom prst="rect">
            <a:avLst/>
          </a:prstGeom>
          <a:noFill/>
        </p:spPr>
      </p:pic>
      <p:sp>
        <p:nvSpPr>
          <p:cNvPr id="74" name="正方形/長方形 73"/>
          <p:cNvSpPr/>
          <p:nvPr/>
        </p:nvSpPr>
        <p:spPr>
          <a:xfrm>
            <a:off x="6339433" y="1471067"/>
            <a:ext cx="182116" cy="300168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5" name="直線コネクタ 74"/>
          <p:cNvCxnSpPr>
            <a:stCxn id="74" idx="0"/>
          </p:cNvCxnSpPr>
          <p:nvPr/>
        </p:nvCxnSpPr>
        <p:spPr>
          <a:xfrm flipV="1">
            <a:off x="6430491" y="1221135"/>
            <a:ext cx="949821" cy="249932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/>
          <p:cNvCxnSpPr>
            <a:stCxn id="74" idx="2"/>
          </p:cNvCxnSpPr>
          <p:nvPr/>
        </p:nvCxnSpPr>
        <p:spPr>
          <a:xfrm>
            <a:off x="6430491" y="1771235"/>
            <a:ext cx="949821" cy="16998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3" descr="C:\GVS_Storage\Gallery\ROI_Trim\0170072\00000012.Jpg"/>
          <p:cNvPicPr>
            <a:picLocks noChangeAspect="1" noChangeArrowheads="1"/>
          </p:cNvPicPr>
          <p:nvPr/>
        </p:nvPicPr>
        <p:blipFill>
          <a:blip r:embed="rId6" cstate="print">
            <a:lum bright="35000" contrast="50000"/>
          </a:blip>
          <a:srcRect l="22768" t="12062" r="13661" b="12062"/>
          <a:stretch>
            <a:fillRect/>
          </a:stretch>
        </p:blipFill>
        <p:spPr bwMode="auto">
          <a:xfrm>
            <a:off x="7380312" y="1221135"/>
            <a:ext cx="537144" cy="72608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78" name="テキスト ボックス 77"/>
          <p:cNvSpPr txBox="1"/>
          <p:nvPr/>
        </p:nvSpPr>
        <p:spPr>
          <a:xfrm>
            <a:off x="6948264" y="87062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00B050"/>
                </a:solidFill>
              </a:rPr>
              <a:t>Perpetrator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pic>
        <p:nvPicPr>
          <p:cNvPr id="81" name="Picture 5" descr="C:\GVS_Storage\Probe\ROI_Trim\0170071\00000021.Jpg"/>
          <p:cNvPicPr>
            <a:picLocks noChangeAspect="1" noChangeArrowheads="1"/>
          </p:cNvPicPr>
          <p:nvPr/>
        </p:nvPicPr>
        <p:blipFill>
          <a:blip r:embed="rId7" cstate="print">
            <a:lum bright="20000" contrast="30000"/>
          </a:blip>
          <a:srcRect l="11453" t="10215" r="17180" b="27240"/>
          <a:stretch>
            <a:fillRect/>
          </a:stretch>
        </p:blipFill>
        <p:spPr bwMode="auto">
          <a:xfrm>
            <a:off x="7380312" y="2348880"/>
            <a:ext cx="537403" cy="79208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82" name="Picture 4" descr="C:\GVS_Storage\Probe\Org\0170071\00000021.png"/>
          <p:cNvPicPr>
            <a:picLocks noChangeAspect="1" noChangeArrowheads="1"/>
          </p:cNvPicPr>
          <p:nvPr/>
        </p:nvPicPr>
        <p:blipFill>
          <a:blip r:embed="rId8" cstate="print">
            <a:lum bright="20000" contrast="30000"/>
          </a:blip>
          <a:srcRect l="17717" t="15748" r="23622" b="39370"/>
          <a:stretch>
            <a:fillRect/>
          </a:stretch>
        </p:blipFill>
        <p:spPr bwMode="auto">
          <a:xfrm>
            <a:off x="5724128" y="2229247"/>
            <a:ext cx="1452980" cy="833735"/>
          </a:xfrm>
          <a:prstGeom prst="rect">
            <a:avLst/>
          </a:prstGeom>
          <a:noFill/>
        </p:spPr>
      </p:pic>
      <p:sp>
        <p:nvSpPr>
          <p:cNvPr id="83" name="正方形/長方形 82"/>
          <p:cNvSpPr/>
          <p:nvPr/>
        </p:nvSpPr>
        <p:spPr>
          <a:xfrm>
            <a:off x="6300192" y="2542679"/>
            <a:ext cx="216024" cy="288032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4" name="直線コネクタ 83"/>
          <p:cNvCxnSpPr/>
          <p:nvPr/>
        </p:nvCxnSpPr>
        <p:spPr>
          <a:xfrm flipV="1">
            <a:off x="6588224" y="2348880"/>
            <a:ext cx="792088" cy="16840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/>
          <p:cNvCxnSpPr/>
          <p:nvPr/>
        </p:nvCxnSpPr>
        <p:spPr>
          <a:xfrm>
            <a:off x="6515654" y="2780928"/>
            <a:ext cx="864096" cy="36004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テキスト ボックス 85"/>
          <p:cNvSpPr txBox="1"/>
          <p:nvPr/>
        </p:nvSpPr>
        <p:spPr>
          <a:xfrm>
            <a:off x="7183338" y="2017415"/>
            <a:ext cx="1003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FFC000"/>
                </a:solidFill>
              </a:rPr>
              <a:t>Suspect</a:t>
            </a:r>
            <a:endParaRPr kumimoji="1"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4022836" y="2267347"/>
            <a:ext cx="1739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Reference scene</a:t>
            </a:r>
            <a:endParaRPr kumimoji="1" lang="ja-JP" altLang="en-US" sz="2000" dirty="0"/>
          </a:p>
        </p:txBody>
      </p:sp>
      <p:cxnSp>
        <p:nvCxnSpPr>
          <p:cNvPr id="93" name="直線コネクタ 92"/>
          <p:cNvCxnSpPr/>
          <p:nvPr/>
        </p:nvCxnSpPr>
        <p:spPr>
          <a:xfrm>
            <a:off x="4270016" y="2067089"/>
            <a:ext cx="3859966" cy="562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dash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テキスト ボックス 107"/>
          <p:cNvSpPr txBox="1"/>
          <p:nvPr/>
        </p:nvSpPr>
        <p:spPr>
          <a:xfrm>
            <a:off x="516866" y="4957423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Not having enough knowledge about gait</a:t>
            </a:r>
            <a:endParaRPr kumimoji="1" lang="ja-JP" altLang="en-US" dirty="0"/>
          </a:p>
        </p:txBody>
      </p:sp>
      <p:sp>
        <p:nvSpPr>
          <p:cNvPr id="49" name="角丸四角形 48"/>
          <p:cNvSpPr/>
          <p:nvPr/>
        </p:nvSpPr>
        <p:spPr>
          <a:xfrm>
            <a:off x="3725299" y="3615491"/>
            <a:ext cx="4651492" cy="1829733"/>
          </a:xfrm>
          <a:prstGeom prst="roundRect">
            <a:avLst>
              <a:gd name="adj" fmla="val 11323"/>
            </a:avLst>
          </a:prstGeom>
          <a:solidFill>
            <a:srgbClr val="FFEBFF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平行四辺形 46"/>
          <p:cNvSpPr/>
          <p:nvPr/>
        </p:nvSpPr>
        <p:spPr>
          <a:xfrm>
            <a:off x="5940152" y="4180407"/>
            <a:ext cx="2160240" cy="792088"/>
          </a:xfrm>
          <a:prstGeom prst="parallelogram">
            <a:avLst>
              <a:gd name="adj" fmla="val 13242"/>
            </a:avLst>
          </a:prstGeom>
          <a:solidFill>
            <a:srgbClr val="FF00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US" altLang="ja-JP" sz="2000" i="1" dirty="0" smtClean="0">
                <a:solidFill>
                  <a:schemeClr val="bg1"/>
                </a:solidFill>
              </a:rPr>
              <a:t>2. Analysis and verification</a:t>
            </a:r>
            <a:endParaRPr kumimoji="1" lang="ja-JP" altLang="en-US" sz="2000" i="1" dirty="0">
              <a:solidFill>
                <a:schemeClr val="bg1"/>
              </a:solidFill>
            </a:endParaRPr>
          </a:p>
        </p:txBody>
      </p:sp>
      <p:pic>
        <p:nvPicPr>
          <p:cNvPr id="192205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4177809"/>
            <a:ext cx="1152128" cy="90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テキスト ボックス 47"/>
          <p:cNvSpPr txBox="1"/>
          <p:nvPr/>
        </p:nvSpPr>
        <p:spPr>
          <a:xfrm>
            <a:off x="3636963" y="3645024"/>
            <a:ext cx="4823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700" b="1" dirty="0" smtClean="0">
                <a:solidFill>
                  <a:srgbClr val="FF0066"/>
                </a:solidFill>
              </a:rPr>
              <a:t>Gait-based Verification System</a:t>
            </a:r>
            <a:endParaRPr kumimoji="1" lang="ja-JP" altLang="en-US" sz="2700" b="1" dirty="0">
              <a:solidFill>
                <a:srgbClr val="FF0066"/>
              </a:solidFill>
            </a:endParaRPr>
          </a:p>
        </p:txBody>
      </p:sp>
      <p:cxnSp>
        <p:nvCxnSpPr>
          <p:cNvPr id="56" name="直線矢印コネクタ 55"/>
          <p:cNvCxnSpPr/>
          <p:nvPr/>
        </p:nvCxnSpPr>
        <p:spPr>
          <a:xfrm>
            <a:off x="3315023" y="4269307"/>
            <a:ext cx="936104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3264223" y="4760663"/>
            <a:ext cx="936104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テキスト ボックス 90"/>
          <p:cNvSpPr txBox="1"/>
          <p:nvPr/>
        </p:nvSpPr>
        <p:spPr>
          <a:xfrm>
            <a:off x="3145607" y="4315915"/>
            <a:ext cx="136815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i="1" dirty="0" smtClean="0">
                <a:solidFill>
                  <a:schemeClr val="accent1"/>
                </a:solidFill>
              </a:rPr>
              <a:t>Direct use</a:t>
            </a:r>
            <a:endParaRPr kumimoji="1" lang="ja-JP" altLang="en-US" sz="2000" b="1" i="1" dirty="0">
              <a:solidFill>
                <a:schemeClr val="accent1"/>
              </a:solidFill>
            </a:endParaRPr>
          </a:p>
        </p:txBody>
      </p:sp>
      <p:sp>
        <p:nvSpPr>
          <p:cNvPr id="100" name="平行四辺形 99"/>
          <p:cNvSpPr/>
          <p:nvPr/>
        </p:nvSpPr>
        <p:spPr>
          <a:xfrm>
            <a:off x="336228" y="5686648"/>
            <a:ext cx="3096344" cy="783580"/>
          </a:xfrm>
          <a:prstGeom prst="parallelogram">
            <a:avLst>
              <a:gd name="adj" fmla="val 11345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altLang="ja-JP" sz="2000" i="1" dirty="0" smtClean="0">
                <a:solidFill>
                  <a:schemeClr val="bg1"/>
                </a:solidFill>
              </a:rPr>
              <a:t>3. Decision to the next action  for investigation </a:t>
            </a:r>
            <a:endParaRPr kumimoji="1" lang="ja-JP" altLang="en-US" sz="2000" i="1" dirty="0">
              <a:solidFill>
                <a:schemeClr val="bg1"/>
              </a:solidFill>
            </a:endParaRPr>
          </a:p>
        </p:txBody>
      </p:sp>
      <p:sp>
        <p:nvSpPr>
          <p:cNvPr id="101" name="四角形吹き出し 100"/>
          <p:cNvSpPr/>
          <p:nvPr/>
        </p:nvSpPr>
        <p:spPr>
          <a:xfrm>
            <a:off x="3682504" y="5479132"/>
            <a:ext cx="4993952" cy="1340768"/>
          </a:xfrm>
          <a:prstGeom prst="wedgeRectCallout">
            <a:avLst>
              <a:gd name="adj1" fmla="val -20326"/>
              <a:gd name="adj2" fmla="val -21803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600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Contribution:</a:t>
            </a:r>
          </a:p>
          <a:p>
            <a:r>
              <a:rPr kumimoji="1" lang="en-US" altLang="ja-JP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of </a:t>
            </a:r>
            <a:r>
              <a:rPr lang="en-US" altLang="ja-JP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kumimoji="1" lang="en-US" altLang="ja-JP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first gait-based verification system for forensics</a:t>
            </a:r>
            <a:endParaRPr kumimoji="1" lang="ja-JP" alt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7135" y="4005064"/>
            <a:ext cx="1158141" cy="9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11" cstate="print">
            <a:lum bright="10000"/>
          </a:blip>
          <a:srcRect r="12598"/>
          <a:stretch>
            <a:fillRect/>
          </a:stretch>
        </p:blipFill>
        <p:spPr bwMode="auto">
          <a:xfrm>
            <a:off x="1927998" y="4005064"/>
            <a:ext cx="1256158" cy="9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sp>
        <p:nvSpPr>
          <p:cNvPr id="42" name="テキスト ボックス 41"/>
          <p:cNvSpPr txBox="1"/>
          <p:nvPr/>
        </p:nvSpPr>
        <p:spPr>
          <a:xfrm>
            <a:off x="4198574" y="4996622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i="1" dirty="0" smtClean="0">
                <a:solidFill>
                  <a:srgbClr val="FF0066"/>
                </a:solidFill>
              </a:rPr>
              <a:t>for non-gait specialist</a:t>
            </a:r>
            <a:endParaRPr kumimoji="1" lang="ja-JP" altLang="en-US" sz="2400" i="1" dirty="0">
              <a:solidFill>
                <a:srgbClr val="FF0066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32048" y="3471391"/>
            <a:ext cx="2987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chemeClr val="tx2"/>
                </a:solidFill>
              </a:rPr>
              <a:t>Criminal investigator</a:t>
            </a:r>
            <a:endParaRPr kumimoji="1" lang="ja-JP" altLang="en-US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About constructed syste</a:t>
            </a:r>
            <a:r>
              <a:rPr lang="en-US" altLang="ja-JP" dirty="0" smtClean="0"/>
              <a:t>m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800" dirty="0" smtClean="0"/>
              <a:t>Verification framework</a:t>
            </a:r>
          </a:p>
          <a:p>
            <a:endParaRPr kumimoji="1" lang="en-US" altLang="ja-JP" sz="2800" dirty="0" smtClean="0"/>
          </a:p>
          <a:p>
            <a:endParaRPr kumimoji="1" lang="en-US" altLang="ja-JP" sz="2800" dirty="0" smtClean="0"/>
          </a:p>
          <a:p>
            <a:r>
              <a:rPr lang="en-US" altLang="ja-JP" sz="2800" dirty="0" smtClean="0"/>
              <a:t>System design and operation</a:t>
            </a:r>
            <a:endParaRPr kumimoji="1" lang="ja-JP" altLang="en-US" sz="2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5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836712"/>
          </a:xfrm>
        </p:spPr>
        <p:txBody>
          <a:bodyPr>
            <a:normAutofit fontScale="90000"/>
          </a:bodyPr>
          <a:lstStyle/>
          <a:p>
            <a:r>
              <a:rPr lang="en-US" altLang="ja-JP" sz="2200" dirty="0" smtClean="0"/>
              <a:t>Verification framework </a:t>
            </a:r>
            <a:br>
              <a:rPr lang="en-US" altLang="ja-JP" sz="2200" dirty="0" smtClean="0"/>
            </a:br>
            <a:r>
              <a:rPr kumimoji="1" lang="en-US" altLang="ja-JP" dirty="0" smtClean="0"/>
              <a:t>Verification SPEC in our system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8363272" cy="5421216"/>
          </a:xfrm>
        </p:spPr>
        <p:txBody>
          <a:bodyPr/>
          <a:lstStyle/>
          <a:p>
            <a:r>
              <a:rPr kumimoji="1" lang="en-US" altLang="ja-JP" dirty="0" smtClean="0"/>
              <a:t>Input : A pair of subjects</a:t>
            </a:r>
          </a:p>
          <a:p>
            <a:pPr lvl="1"/>
            <a:r>
              <a:rPr lang="en-US" altLang="ja-JP" dirty="0" smtClean="0"/>
              <a:t>Each subject </a:t>
            </a:r>
            <a:r>
              <a:rPr lang="en-US" altLang="ja-JP" dirty="0" smtClean="0">
                <a:solidFill>
                  <a:srgbClr val="FF0066"/>
                </a:solidFill>
              </a:rPr>
              <a:t>walks straight</a:t>
            </a:r>
            <a:r>
              <a:rPr lang="en-US" altLang="ja-JP" dirty="0" smtClean="0"/>
              <a:t> with normally style in a sequence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There is </a:t>
            </a:r>
            <a:r>
              <a:rPr lang="en-US" altLang="ja-JP" dirty="0" smtClean="0">
                <a:solidFill>
                  <a:srgbClr val="FF0066"/>
                </a:solidFill>
              </a:rPr>
              <a:t>almost no view transitions</a:t>
            </a:r>
            <a:r>
              <a:rPr lang="en-US" altLang="ja-JP" dirty="0" smtClean="0"/>
              <a:t> in a sequence</a:t>
            </a:r>
          </a:p>
          <a:p>
            <a:pPr lvl="1"/>
            <a:r>
              <a:rPr lang="en-US" altLang="ja-JP" dirty="0" smtClean="0"/>
              <a:t>Views of the subjects are </a:t>
            </a:r>
            <a:r>
              <a:rPr lang="en-US" altLang="ja-JP" dirty="0" smtClean="0">
                <a:solidFill>
                  <a:srgbClr val="FF0066"/>
                </a:solidFill>
              </a:rPr>
              <a:t>almost the same</a:t>
            </a:r>
          </a:p>
          <a:p>
            <a:pPr lvl="2"/>
            <a:endParaRPr lang="en-US" altLang="ja-JP" sz="1100" dirty="0" smtClean="0"/>
          </a:p>
          <a:p>
            <a:r>
              <a:rPr lang="en-US" altLang="ja-JP" dirty="0" smtClean="0"/>
              <a:t>Output : A posterior probability</a:t>
            </a:r>
          </a:p>
          <a:p>
            <a:pPr lvl="1"/>
            <a:r>
              <a:rPr lang="en-US" altLang="ja-JP" dirty="0" smtClean="0"/>
              <a:t>Two compared subjects are the same</a:t>
            </a:r>
          </a:p>
          <a:p>
            <a:pPr lvl="2"/>
            <a:endParaRPr kumimoji="1" lang="en-US" altLang="ja-JP" sz="1100" dirty="0" smtClean="0"/>
          </a:p>
          <a:p>
            <a:r>
              <a:rPr kumimoji="1" lang="en-US" altLang="ja-JP" dirty="0" smtClean="0"/>
              <a:t>Gait feature : Gait Energy Image (GEI) </a:t>
            </a:r>
            <a:r>
              <a:rPr lang="en-US" altLang="ja-JP" sz="1600" dirty="0" smtClean="0"/>
              <a:t>[Han and </a:t>
            </a:r>
            <a:r>
              <a:rPr lang="en-US" altLang="ja-JP" sz="1600" dirty="0" err="1" smtClean="0"/>
              <a:t>Bhanu</a:t>
            </a:r>
            <a:r>
              <a:rPr lang="en-US" altLang="ja-JP" sz="1600" dirty="0" smtClean="0"/>
              <a:t> 2006]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986458" y="4307954"/>
            <a:ext cx="7632848" cy="2088232"/>
          </a:xfrm>
          <a:prstGeom prst="roundRect">
            <a:avLst>
              <a:gd name="adj" fmla="val 1261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099007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lum bright="15000"/>
          </a:blip>
          <a:srcRect/>
          <a:stretch>
            <a:fillRect/>
          </a:stretch>
        </p:blipFill>
        <p:spPr>
          <a:xfrm>
            <a:off x="2363253" y="4458468"/>
            <a:ext cx="688404" cy="68840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7" name="099008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2363252" y="5362552"/>
            <a:ext cx="688413" cy="688403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986458" y="459482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00B050"/>
                </a:solidFill>
              </a:rPr>
              <a:t>Perpetrator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74490" y="5530929"/>
            <a:ext cx="984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FFC000"/>
                </a:solidFill>
              </a:rPr>
              <a:t>Suspect</a:t>
            </a:r>
            <a:endParaRPr kumimoji="1" lang="ja-JP" altLang="en-US" b="1" dirty="0">
              <a:solidFill>
                <a:srgbClr val="FFC000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3083333" y="4670719"/>
            <a:ext cx="567421" cy="2121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V="1">
            <a:off x="3081256" y="5242897"/>
            <a:ext cx="569498" cy="28967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下矢印 13"/>
          <p:cNvSpPr/>
          <p:nvPr/>
        </p:nvSpPr>
        <p:spPr>
          <a:xfrm rot="16200000">
            <a:off x="5479943" y="4765745"/>
            <a:ext cx="792088" cy="499866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6266036" y="4727793"/>
            <a:ext cx="1653510" cy="50242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514961" y="4643887"/>
            <a:ext cx="138593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99.9 </a:t>
            </a:r>
            <a:r>
              <a:rPr kumimoji="1"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784100" y="4307954"/>
            <a:ext cx="2763198" cy="430887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en-US" altLang="ja-JP" sz="2200" b="1" dirty="0" smtClean="0">
                <a:solidFill>
                  <a:srgbClr val="FF0066"/>
                </a:solidFill>
              </a:rPr>
              <a:t>A posterior probability</a:t>
            </a:r>
            <a:endParaRPr kumimoji="1" lang="ja-JP" altLang="en-US" sz="2200" b="1" dirty="0">
              <a:solidFill>
                <a:srgbClr val="FF0066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667324" y="4594825"/>
            <a:ext cx="1872207" cy="894843"/>
          </a:xfrm>
          <a:prstGeom prst="parallelogram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36000" rIns="0" bIns="36000" rtlCol="0">
            <a:spAutoFit/>
          </a:bodyPr>
          <a:lstStyle/>
          <a:p>
            <a:pPr algn="ctr"/>
            <a:r>
              <a:rPr lang="en-US" altLang="ja-JP" sz="2200" b="1" i="1" dirty="0" smtClean="0">
                <a:solidFill>
                  <a:schemeClr val="bg1"/>
                </a:solidFill>
              </a:rPr>
              <a:t>Verification</a:t>
            </a:r>
          </a:p>
          <a:p>
            <a:pPr algn="ctr"/>
            <a:r>
              <a:rPr lang="en-US" altLang="ja-JP" sz="2200" b="1" i="1" dirty="0" smtClean="0">
                <a:solidFill>
                  <a:schemeClr val="bg1"/>
                </a:solidFill>
              </a:rPr>
              <a:t>Engine</a:t>
            </a:r>
          </a:p>
        </p:txBody>
      </p:sp>
      <p:sp>
        <p:nvSpPr>
          <p:cNvPr id="19" name="四角形吹き出し 18"/>
          <p:cNvSpPr/>
          <p:nvPr/>
        </p:nvSpPr>
        <p:spPr>
          <a:xfrm>
            <a:off x="5977101" y="5382032"/>
            <a:ext cx="1994133" cy="870137"/>
          </a:xfrm>
          <a:prstGeom prst="wedgeRectCallout">
            <a:avLst>
              <a:gd name="adj1" fmla="val -81611"/>
              <a:gd name="adj2" fmla="val -67668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077496" y="5375853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66"/>
                </a:solidFill>
              </a:rPr>
              <a:t>GEI-based analysis</a:t>
            </a:r>
          </a:p>
        </p:txBody>
      </p:sp>
      <p:pic>
        <p:nvPicPr>
          <p:cNvPr id="21" name="Picture 5" descr="\\rosemary\FullCap5\iwama\GVS_Evaluation\GVS_Storage_Inoshita\Probe\GEI\0110075\0000000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23162" y="5460082"/>
            <a:ext cx="504056" cy="733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2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kumimoji="1" lang="en-US" altLang="ja-JP" dirty="0" smtClean="0"/>
              <a:t>Posterio</a:t>
            </a:r>
            <a:r>
              <a:rPr lang="en-US" altLang="ja-JP" dirty="0" smtClean="0"/>
              <a:t>r probability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923928" y="3818068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Circumstance-dependent probability density function (PDF)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of distance scores</a:t>
            </a:r>
          </a:p>
        </p:txBody>
      </p:sp>
      <p:sp>
        <p:nvSpPr>
          <p:cNvPr id="32" name="線吹き出し 1 (枠付き) 31"/>
          <p:cNvSpPr/>
          <p:nvPr/>
        </p:nvSpPr>
        <p:spPr>
          <a:xfrm>
            <a:off x="3851920" y="3789040"/>
            <a:ext cx="4579484" cy="795716"/>
          </a:xfrm>
          <a:prstGeom prst="borderCallout1">
            <a:avLst>
              <a:gd name="adj1" fmla="val -2222"/>
              <a:gd name="adj2" fmla="val 32116"/>
              <a:gd name="adj3" fmla="val -38230"/>
              <a:gd name="adj4" fmla="val 32019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4067944" y="2996952"/>
            <a:ext cx="1800200" cy="5040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836712"/>
          </a:xfrm>
        </p:spPr>
        <p:txBody>
          <a:bodyPr>
            <a:normAutofit fontScale="90000"/>
          </a:bodyPr>
          <a:lstStyle/>
          <a:p>
            <a:r>
              <a:rPr kumimoji="1" lang="en-US" altLang="ja-JP" sz="2200" dirty="0" smtClean="0"/>
              <a:t>Verification framework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 smtClean="0"/>
              <a:t>Circumstance-dependent probability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2619276" y="1531392"/>
          <a:ext cx="900352" cy="853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数式" r:id="rId5" imgW="482600" imgH="457200" progId="Equation.3">
                  <p:embed/>
                </p:oleObj>
              </mc:Choice>
              <mc:Fallback>
                <p:oleObj name="数式" r:id="rId5" imgW="482600" imgH="4572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276" y="1531392"/>
                        <a:ext cx="900352" cy="8535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670868" y="1700808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R</a:t>
            </a:r>
            <a:r>
              <a:rPr kumimoji="1" lang="en-US" altLang="ja-JP" sz="2000" dirty="0" smtClean="0"/>
              <a:t>andom variable:</a:t>
            </a:r>
            <a:endParaRPr kumimoji="1" lang="ja-JP" altLang="en-US" sz="2000" dirty="0"/>
          </a:p>
        </p:txBody>
      </p:sp>
      <p:sp>
        <p:nvSpPr>
          <p:cNvPr id="18" name="線吹き出し 1 (枠付き) 17"/>
          <p:cNvSpPr/>
          <p:nvPr/>
        </p:nvSpPr>
        <p:spPr>
          <a:xfrm>
            <a:off x="251520" y="3255956"/>
            <a:ext cx="2592288" cy="792088"/>
          </a:xfrm>
          <a:prstGeom prst="borderCallout1">
            <a:avLst>
              <a:gd name="adj1" fmla="val 1168"/>
              <a:gd name="adj2" fmla="val 85094"/>
              <a:gd name="adj3" fmla="val -38804"/>
              <a:gd name="adj4" fmla="val 84873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線吹き出し 1 (枠付き) 20"/>
          <p:cNvSpPr/>
          <p:nvPr/>
        </p:nvSpPr>
        <p:spPr>
          <a:xfrm>
            <a:off x="431257" y="4221088"/>
            <a:ext cx="3024336" cy="2232248"/>
          </a:xfrm>
          <a:prstGeom prst="borderCallout1">
            <a:avLst>
              <a:gd name="adj1" fmla="val -1152"/>
              <a:gd name="adj2" fmla="val 82677"/>
              <a:gd name="adj3" fmla="val -60697"/>
              <a:gd name="adj4" fmla="val 82913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2759101" y="2708920"/>
            <a:ext cx="300732" cy="4447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2327052" y="2696220"/>
            <a:ext cx="290485" cy="4447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15235" y="3271035"/>
            <a:ext cx="2685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D</a:t>
            </a:r>
            <a:r>
              <a:rPr kumimoji="1" lang="en-US" altLang="ja-JP" sz="2000" dirty="0" smtClean="0"/>
              <a:t>istance score between</a:t>
            </a:r>
          </a:p>
          <a:p>
            <a:r>
              <a:rPr lang="en-US" altLang="ja-JP" sz="2000" dirty="0" smtClean="0"/>
              <a:t>two </a:t>
            </a:r>
            <a:r>
              <a:rPr kumimoji="1" lang="en-US" altLang="ja-JP" sz="2000" dirty="0" smtClean="0"/>
              <a:t>gait features</a:t>
            </a:r>
          </a:p>
        </p:txBody>
      </p:sp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827584" y="2433588"/>
          <a:ext cx="5069589" cy="136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数式" r:id="rId7" imgW="1981200" imgH="533400" progId="Equation.3">
                  <p:embed/>
                </p:oleObj>
              </mc:Choice>
              <mc:Fallback>
                <p:oleObj name="数式" r:id="rId7" imgW="1981200" imgH="5334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433588"/>
                        <a:ext cx="5069589" cy="136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409487" y="4221088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Circumstances with compared two gait features   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11559" y="4870974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2400" b="1" dirty="0" smtClean="0">
                <a:solidFill>
                  <a:schemeClr val="accent1"/>
                </a:solidFill>
              </a:rPr>
              <a:t> Size (GEI size)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2400" b="1" dirty="0" smtClean="0">
                <a:solidFill>
                  <a:schemeClr val="accent1"/>
                </a:solidFill>
              </a:rPr>
              <a:t> F</a:t>
            </a:r>
            <a:r>
              <a:rPr kumimoji="1" lang="en-US" altLang="ja-JP" sz="2400" b="1" dirty="0" smtClean="0">
                <a:solidFill>
                  <a:schemeClr val="accent1"/>
                </a:solidFill>
              </a:rPr>
              <a:t>rame rate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2400" b="1" dirty="0" smtClean="0">
                <a:solidFill>
                  <a:schemeClr val="accent1"/>
                </a:solidFill>
              </a:rPr>
              <a:t> View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2400" b="1" dirty="0" smtClean="0">
                <a:solidFill>
                  <a:schemeClr val="accent1"/>
                </a:solidFill>
              </a:rPr>
              <a:t> Feature mask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551188" y="154750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Same person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538487" y="19541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Different person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888432" y="4581129"/>
            <a:ext cx="42839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b="1" dirty="0" smtClean="0">
                <a:solidFill>
                  <a:schemeClr val="accent6">
                    <a:lumMod val="75000"/>
                  </a:schemeClr>
                </a:solidFill>
              </a:rPr>
              <a:t>Trained by Multi-view Gait DB </a:t>
            </a:r>
            <a:r>
              <a:rPr lang="en-US" altLang="ja-JP" sz="1600" b="1" dirty="0" smtClean="0">
                <a:solidFill>
                  <a:schemeClr val="accent6">
                    <a:lumMod val="75000"/>
                  </a:schemeClr>
                </a:solidFill>
              </a:rPr>
              <a:t>[</a:t>
            </a:r>
            <a:r>
              <a:rPr lang="en-US" altLang="ja-JP" sz="1600" b="1" dirty="0" err="1" smtClean="0">
                <a:solidFill>
                  <a:schemeClr val="accent6">
                    <a:lumMod val="75000"/>
                  </a:schemeClr>
                </a:solidFill>
              </a:rPr>
              <a:t>makihara</a:t>
            </a:r>
            <a:r>
              <a:rPr lang="en-US" altLang="ja-JP" sz="1600" b="1" dirty="0" smtClean="0">
                <a:solidFill>
                  <a:schemeClr val="accent6">
                    <a:lumMod val="75000"/>
                  </a:schemeClr>
                </a:solidFill>
              </a:rPr>
              <a:t> et al. 2012]</a:t>
            </a:r>
          </a:p>
        </p:txBody>
      </p:sp>
      <p:sp>
        <p:nvSpPr>
          <p:cNvPr id="43" name="円柱 42"/>
          <p:cNvSpPr/>
          <p:nvPr/>
        </p:nvSpPr>
        <p:spPr>
          <a:xfrm>
            <a:off x="4252217" y="5229200"/>
            <a:ext cx="3528392" cy="1478260"/>
          </a:xfrm>
          <a:prstGeom prst="can">
            <a:avLst>
              <a:gd name="adj" fmla="val 1016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dirty="0" smtClean="0"/>
          </a:p>
        </p:txBody>
      </p:sp>
      <p:pic>
        <p:nvPicPr>
          <p:cNvPr id="44" name="Picture 2" descr="\\lotus\home\iwama\Soft\MyProgram_VS2008\GaitGuiTool_Cv2\images\Cam02_org.jpg"/>
          <p:cNvPicPr>
            <a:picLocks noChangeAspect="1" noChangeArrowheads="1"/>
          </p:cNvPicPr>
          <p:nvPr/>
        </p:nvPicPr>
        <p:blipFill>
          <a:blip r:embed="rId9" cstate="print"/>
          <a:srcRect l="33071" t="31890" r="28346" b="5905"/>
          <a:stretch>
            <a:fillRect/>
          </a:stretch>
        </p:blipFill>
        <p:spPr bwMode="auto">
          <a:xfrm>
            <a:off x="7194767" y="5731615"/>
            <a:ext cx="414709" cy="8915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45" name="Picture 3" descr="\\lotus\home\iwama\Soft\MyProgram_VS2008\GaitGuiTool_Cv2\images\Cam03_org.jpg"/>
          <p:cNvPicPr>
            <a:picLocks noChangeAspect="1" noChangeArrowheads="1"/>
          </p:cNvPicPr>
          <p:nvPr/>
        </p:nvPicPr>
        <p:blipFill>
          <a:blip r:embed="rId10" cstate="print"/>
          <a:srcRect l="26772" t="31890" r="29921" b="5905"/>
          <a:stretch>
            <a:fillRect/>
          </a:stretch>
        </p:blipFill>
        <p:spPr bwMode="auto">
          <a:xfrm>
            <a:off x="6611855" y="5731615"/>
            <a:ext cx="465490" cy="8915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46" name="Picture 5" descr="\\lotus\home\iwama\Soft\MyProgram_VS2008\GaitGuiTool_Cv2\images\Cam05_org.jpg"/>
          <p:cNvPicPr>
            <a:picLocks noChangeAspect="1" noChangeArrowheads="1"/>
          </p:cNvPicPr>
          <p:nvPr/>
        </p:nvPicPr>
        <p:blipFill>
          <a:blip r:embed="rId11" cstate="print"/>
          <a:srcRect l="34252" t="15748" r="37795" b="9449"/>
          <a:stretch>
            <a:fillRect/>
          </a:stretch>
        </p:blipFill>
        <p:spPr bwMode="auto">
          <a:xfrm>
            <a:off x="6108209" y="5734052"/>
            <a:ext cx="439493" cy="882078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058" name="Picture 10" descr="\\lotus\home\iwama\Soft\MyProgram_VS2008\GaitGuiTool_Cv2\images\Cam24_org.jpg"/>
          <p:cNvPicPr>
            <a:picLocks noChangeAspect="1" noChangeArrowheads="1"/>
          </p:cNvPicPr>
          <p:nvPr/>
        </p:nvPicPr>
        <p:blipFill>
          <a:blip r:embed="rId12" cstate="print"/>
          <a:srcRect l="26772" t="18898" r="29921" b="12992"/>
          <a:stretch>
            <a:fillRect/>
          </a:stretch>
        </p:blipFill>
        <p:spPr bwMode="auto">
          <a:xfrm>
            <a:off x="4458304" y="5745956"/>
            <a:ext cx="413644" cy="86740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059" name="Picture 11" descr="\\lotus\home\iwama\Soft\MyProgram_VS2008\GaitGuiTool_Cv2\images\Cam23_org.jpg"/>
          <p:cNvPicPr>
            <a:picLocks noChangeAspect="1" noChangeArrowheads="1"/>
          </p:cNvPicPr>
          <p:nvPr/>
        </p:nvPicPr>
        <p:blipFill>
          <a:blip r:embed="rId13" cstate="print"/>
          <a:srcRect l="34646" t="11811" r="18898" b="22441"/>
          <a:stretch>
            <a:fillRect/>
          </a:stretch>
        </p:blipFill>
        <p:spPr bwMode="auto">
          <a:xfrm>
            <a:off x="4994698" y="5745952"/>
            <a:ext cx="459665" cy="867392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060" name="Picture 12" descr="\\lotus\home\iwama\Soft\MyProgram_VS2008\GaitGuiTool_Cv2\images\Cam22_org.jpg"/>
          <p:cNvPicPr>
            <a:picLocks noChangeAspect="1" noChangeArrowheads="1"/>
          </p:cNvPicPr>
          <p:nvPr/>
        </p:nvPicPr>
        <p:blipFill>
          <a:blip r:embed="rId14" cstate="print"/>
          <a:srcRect l="37795" t="6299" r="25984" b="7874"/>
          <a:stretch>
            <a:fillRect/>
          </a:stretch>
        </p:blipFill>
        <p:spPr bwMode="auto">
          <a:xfrm>
            <a:off x="5532207" y="5746395"/>
            <a:ext cx="489697" cy="870369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34" name="四角形吹き出し 33"/>
          <p:cNvSpPr/>
          <p:nvPr/>
        </p:nvSpPr>
        <p:spPr>
          <a:xfrm>
            <a:off x="5549618" y="116633"/>
            <a:ext cx="3528392" cy="2232248"/>
          </a:xfrm>
          <a:prstGeom prst="wedgeRectCallout">
            <a:avLst>
              <a:gd name="adj1" fmla="val -40450"/>
              <a:gd name="adj2" fmla="val 83334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5" cstate="print"/>
          <a:srcRect r="25465"/>
          <a:stretch>
            <a:fillRect/>
          </a:stretch>
        </p:blipFill>
        <p:spPr bwMode="auto">
          <a:xfrm>
            <a:off x="6079074" y="725516"/>
            <a:ext cx="2363272" cy="132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7344816" y="188640"/>
          <a:ext cx="1619672" cy="349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数式" r:id="rId16" imgW="939392" imgH="203112" progId="Equation.3">
                  <p:embed/>
                </p:oleObj>
              </mc:Choice>
              <mc:Fallback>
                <p:oleObj name="数式" r:id="rId16" imgW="939392" imgH="203112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4816" y="188640"/>
                        <a:ext cx="1619672" cy="34924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5652120" y="188640"/>
          <a:ext cx="1575525" cy="349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数式" r:id="rId18" imgW="914400" imgH="203200" progId="Equation.3">
                  <p:embed/>
                </p:oleObj>
              </mc:Choice>
              <mc:Fallback>
                <p:oleObj name="数式" r:id="rId18" imgW="914400" imgH="2032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188640"/>
                        <a:ext cx="1575525" cy="34924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7" name="直線矢印コネクタ 36"/>
          <p:cNvCxnSpPr/>
          <p:nvPr/>
        </p:nvCxnSpPr>
        <p:spPr>
          <a:xfrm>
            <a:off x="6002148" y="2056657"/>
            <a:ext cx="25922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79" name="Object 7"/>
          <p:cNvGraphicFramePr>
            <a:graphicFrameLocks noChangeAspect="1"/>
          </p:cNvGraphicFramePr>
          <p:nvPr/>
        </p:nvGraphicFramePr>
        <p:xfrm>
          <a:off x="7272768" y="2060849"/>
          <a:ext cx="284163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数式" r:id="rId20" imgW="164885" imgH="164885" progId="Equation.3">
                  <p:embed/>
                </p:oleObj>
              </mc:Choice>
              <mc:Fallback>
                <p:oleObj name="数式" r:id="rId20" imgW="164885" imgH="164885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2768" y="2060849"/>
                        <a:ext cx="284163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直線矢印コネクタ 39"/>
          <p:cNvCxnSpPr/>
          <p:nvPr/>
        </p:nvCxnSpPr>
        <p:spPr>
          <a:xfrm flipV="1">
            <a:off x="5981666" y="687416"/>
            <a:ext cx="0" cy="13681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 rot="16200000">
            <a:off x="5134191" y="1104708"/>
            <a:ext cx="1224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i="1" dirty="0" smtClean="0">
                <a:latin typeface="Times New Roman" pitchFamily="18" charset="0"/>
                <a:cs typeface="Times New Roman" pitchFamily="18" charset="0"/>
              </a:rPr>
              <a:t>P(D|X,I)</a:t>
            </a:r>
            <a:endParaRPr kumimoji="1" lang="ja-JP" alt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2" name="直線矢印コネクタ 51"/>
          <p:cNvCxnSpPr/>
          <p:nvPr/>
        </p:nvCxnSpPr>
        <p:spPr>
          <a:xfrm>
            <a:off x="6372200" y="548680"/>
            <a:ext cx="122321" cy="8206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7853148" y="548680"/>
            <a:ext cx="247244" cy="432049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/>
          <p:cNvSpPr txBox="1"/>
          <p:nvPr/>
        </p:nvSpPr>
        <p:spPr>
          <a:xfrm>
            <a:off x="6952456" y="1248713"/>
            <a:ext cx="1749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P(X=1|D,I)</a:t>
            </a:r>
            <a:endParaRPr kumimoji="1" lang="ja-JP" altLang="en-US" sz="2200" b="1" i="1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3" name="直線コネクタ 72"/>
          <p:cNvCxnSpPr/>
          <p:nvPr/>
        </p:nvCxnSpPr>
        <p:spPr>
          <a:xfrm>
            <a:off x="6757640" y="798612"/>
            <a:ext cx="1656184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74"/>
          <p:cNvSpPr txBox="1"/>
          <p:nvPr/>
        </p:nvSpPr>
        <p:spPr>
          <a:xfrm>
            <a:off x="8363024" y="628107"/>
            <a:ext cx="755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100%</a:t>
            </a:r>
            <a:endParaRPr kumimoji="1" lang="ja-JP" alt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8553648" y="1844824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0%</a:t>
            </a:r>
            <a:endParaRPr kumimoji="1" lang="ja-JP" alt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269110" y="5386104"/>
            <a:ext cx="3601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chemeClr val="bg1"/>
                </a:solidFill>
              </a:rPr>
              <a:t>131 subjects, 25 views, 60 [fps]</a:t>
            </a: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 animBg="1"/>
      <p:bldP spid="34" grpId="0" animBg="1"/>
      <p:bldP spid="47" grpId="0"/>
      <p:bldP spid="69" grpId="0"/>
      <p:bldP spid="75" grpId="0"/>
      <p:bldP spid="7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3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4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1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|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2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スパイス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スパイス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28046</TotalTime>
  <Words>1466</Words>
  <Application>Microsoft Office PowerPoint</Application>
  <PresentationFormat>画面に合わせる (4:3)</PresentationFormat>
  <Paragraphs>536</Paragraphs>
  <Slides>27</Slides>
  <Notes>26</Notes>
  <HiddenSlides>0</HiddenSlides>
  <MMClips>14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29" baseType="lpstr">
      <vt:lpstr>スパイス</vt:lpstr>
      <vt:lpstr>数式</vt:lpstr>
      <vt:lpstr>Gait-based person-verification system for forensics </vt:lpstr>
      <vt:lpstr>Gait for criminal investigation</vt:lpstr>
      <vt:lpstr>Gait for criminal investigation</vt:lpstr>
      <vt:lpstr>Workflow of gait-based criminal investigation</vt:lpstr>
      <vt:lpstr>Workflow of gait-based criminal investigation</vt:lpstr>
      <vt:lpstr>Gait-based verification system for forensics</vt:lpstr>
      <vt:lpstr>About constructed system</vt:lpstr>
      <vt:lpstr>Verification framework  Verification SPEC in our system</vt:lpstr>
      <vt:lpstr>Verification framework Circumstance-dependent probability</vt:lpstr>
      <vt:lpstr>Verification framework How input circumstances are decided in our system?</vt:lpstr>
      <vt:lpstr>About constructed system</vt:lpstr>
      <vt:lpstr>Requirements on system operation</vt:lpstr>
      <vt:lpstr>Data flow of constructed system</vt:lpstr>
      <vt:lpstr>GUI of constructed system</vt:lpstr>
      <vt:lpstr>Implementation</vt:lpstr>
      <vt:lpstr>User operation : Step1. Registration</vt:lpstr>
      <vt:lpstr>User operation : Step2. Silhouette creation 1</vt:lpstr>
      <vt:lpstr>User operation : Step2. Silhouette creation 2</vt:lpstr>
      <vt:lpstr>User operation : Step3. Verification</vt:lpstr>
      <vt:lpstr>Experiments on system usability</vt:lpstr>
      <vt:lpstr>Experimental data set 1</vt:lpstr>
      <vt:lpstr>Experimental data set 2</vt:lpstr>
      <vt:lpstr>Results : Verification result</vt:lpstr>
      <vt:lpstr>Results : Verification result</vt:lpstr>
      <vt:lpstr>Results : Operate time</vt:lpstr>
      <vt:lpstr>Limitation and Future work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iwama</dc:creator>
  <cp:lastModifiedBy>iwama</cp:lastModifiedBy>
  <cp:revision>1017</cp:revision>
  <dcterms:created xsi:type="dcterms:W3CDTF">2011-11-07T22:55:53Z</dcterms:created>
  <dcterms:modified xsi:type="dcterms:W3CDTF">2012-10-03T00:20:45Z</dcterms:modified>
  <cp:contentStatus>最終版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