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1v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sldIdLst>
    <p:sldId id="256" r:id="rId2"/>
    <p:sldId id="347" r:id="rId3"/>
    <p:sldId id="349" r:id="rId4"/>
    <p:sldId id="316" r:id="rId5"/>
    <p:sldId id="318" r:id="rId6"/>
    <p:sldId id="322" r:id="rId7"/>
    <p:sldId id="321" r:id="rId8"/>
    <p:sldId id="323" r:id="rId9"/>
    <p:sldId id="350" r:id="rId10"/>
    <p:sldId id="352" r:id="rId11"/>
    <p:sldId id="329" r:id="rId12"/>
    <p:sldId id="330" r:id="rId13"/>
    <p:sldId id="336" r:id="rId14"/>
    <p:sldId id="337" r:id="rId15"/>
    <p:sldId id="338" r:id="rId16"/>
    <p:sldId id="339" r:id="rId17"/>
    <p:sldId id="354" r:id="rId18"/>
    <p:sldId id="340" r:id="rId19"/>
    <p:sldId id="348" r:id="rId20"/>
    <p:sldId id="342" r:id="rId21"/>
    <p:sldId id="344" r:id="rId22"/>
    <p:sldId id="373" r:id="rId23"/>
    <p:sldId id="374" r:id="rId24"/>
    <p:sldId id="353" r:id="rId2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CCFF"/>
    <a:srgbClr val="FF33CC"/>
    <a:srgbClr val="0000FF"/>
    <a:srgbClr val="FF66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15" autoAdjust="0"/>
  </p:normalViewPr>
  <p:slideViewPr>
    <p:cSldViewPr>
      <p:cViewPr>
        <p:scale>
          <a:sx n="75" d="100"/>
          <a:sy n="75" d="100"/>
        </p:scale>
        <p:origin x="-1872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E6E42-D676-44EC-97E4-8408039D9427}" type="datetimeFigureOut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AC45A-4B8E-4995-9079-0098CF05C4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37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65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59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0781114-EFAB-4967-94D6-9CF56D78A23B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コネクタ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コネクタ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円/楕円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円/楕円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93815-2D9B-4F75-BDBD-E0CC75044A70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EF1A-21D5-4480-974E-23B2F2DEA678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1F51B36-37D3-42AB-8EF4-3652397CF613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198C8D-D836-4992-94B2-347E25D70116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コネクタ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コネクタ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円/楕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円/楕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コネクタ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3751-9422-434B-A97F-AAD8B2E6AF4B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7D71-7848-409E-A763-4EBF2EFC2CD8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2" name="テキスト プレースホル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4" name="テキスト プレースホル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74908E1-949E-4875-9C04-9CF9355C27FD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3785-E75E-4FAC-A16C-91CA9E2324BF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円/楕円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1" name="日付プレースホル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AA637A4-A0C0-423E-B15A-905EA91B0130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3" name="フッター プレースホル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円/楕円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コネクタ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AB8942E-182B-4744-90B0-F960598DAF19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64807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7467600" cy="5421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BD02874-A0D7-41FF-A750-CF1AB00E8385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円/楕円 11"/>
          <p:cNvSpPr/>
          <p:nvPr/>
        </p:nvSpPr>
        <p:spPr>
          <a:xfrm>
            <a:off x="8156448" y="6286336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129016" y="6305386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9.wmf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6.bin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2.png"/><Relationship Id="rId5" Type="http://schemas.openxmlformats.org/officeDocument/2006/relationships/image" Target="../media/image16.wmf"/><Relationship Id="rId15" Type="http://schemas.openxmlformats.org/officeDocument/2006/relationships/image" Target="../media/image23.png"/><Relationship Id="rId10" Type="http://schemas.openxmlformats.org/officeDocument/2006/relationships/image" Target="../media/image17.wmf"/><Relationship Id="rId19" Type="http://schemas.openxmlformats.org/officeDocument/2006/relationships/image" Target="../media/image24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wmf"/><Relationship Id="rId22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media" Target="../media/media5.m1v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2" Type="http://schemas.openxmlformats.org/officeDocument/2006/relationships/video" Target="../media/media4.m1v"/><Relationship Id="rId1" Type="http://schemas.microsoft.com/office/2007/relationships/media" Target="../media/media4.m1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png"/><Relationship Id="rId4" Type="http://schemas.openxmlformats.org/officeDocument/2006/relationships/video" Target="../media/media5.m1v"/><Relationship Id="rId9" Type="http://schemas.openxmlformats.org/officeDocument/2006/relationships/image" Target="../media/image27.pn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1v"/><Relationship Id="rId13" Type="http://schemas.openxmlformats.org/officeDocument/2006/relationships/image" Target="../media/image25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microsoft.com/office/2007/relationships/media" Target="../media/media5.m1v"/><Relationship Id="rId21" Type="http://schemas.openxmlformats.org/officeDocument/2006/relationships/image" Target="../media/image41.png"/><Relationship Id="rId7" Type="http://schemas.microsoft.com/office/2007/relationships/media" Target="../media/media7.m1v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video" Target="../media/media4.m1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microsoft.com/office/2007/relationships/media" Target="../media/media4.m1v"/><Relationship Id="rId6" Type="http://schemas.openxmlformats.org/officeDocument/2006/relationships/video" Target="../media/media6.m1v"/><Relationship Id="rId11" Type="http://schemas.openxmlformats.org/officeDocument/2006/relationships/slideLayout" Target="../slideLayouts/slideLayout6.xml"/><Relationship Id="rId24" Type="http://schemas.openxmlformats.org/officeDocument/2006/relationships/image" Target="../media/image44.png"/><Relationship Id="rId5" Type="http://schemas.microsoft.com/office/2007/relationships/media" Target="../media/media6.m1v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video" Target="../media/media8.m1v"/><Relationship Id="rId19" Type="http://schemas.openxmlformats.org/officeDocument/2006/relationships/image" Target="../media/image39.png"/><Relationship Id="rId4" Type="http://schemas.openxmlformats.org/officeDocument/2006/relationships/video" Target="../media/media5.m1v"/><Relationship Id="rId9" Type="http://schemas.microsoft.com/office/2007/relationships/media" Target="../media/media8.m1v"/><Relationship Id="rId14" Type="http://schemas.openxmlformats.org/officeDocument/2006/relationships/image" Target="../media/image26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59.emf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6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5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1.emf"/><Relationship Id="rId7" Type="http://schemas.openxmlformats.org/officeDocument/2006/relationships/image" Target="../media/image52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1v"/><Relationship Id="rId1" Type="http://schemas.microsoft.com/office/2007/relationships/media" Target="../media/media1.m1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70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1v"/><Relationship Id="rId7" Type="http://schemas.openxmlformats.org/officeDocument/2006/relationships/image" Target="../media/image11.png"/><Relationship Id="rId2" Type="http://schemas.openxmlformats.org/officeDocument/2006/relationships/video" Target="../media/media2.m1v"/><Relationship Id="rId1" Type="http://schemas.microsoft.com/office/2007/relationships/media" Target="../media/media2.m1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1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The OU-ISIR Gait database Comprising the Large Population Dataset and Performance Evaluation of Gait Recognition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 smtClean="0"/>
              <a:t>Two primal s</a:t>
            </a:r>
            <a:r>
              <a:rPr kumimoji="1" lang="en-US" altLang="ja-JP" dirty="0" smtClean="0"/>
              <a:t>ubsets</a:t>
            </a:r>
          </a:p>
          <a:p>
            <a:pPr lvl="1"/>
            <a:r>
              <a:rPr lang="en-US" altLang="ja-JP" dirty="0" smtClean="0"/>
              <a:t>2 sequences/subject : </a:t>
            </a:r>
            <a:r>
              <a:rPr lang="en-US" altLang="ja-JP" b="1" dirty="0" smtClean="0"/>
              <a:t>OU-LP-A</a:t>
            </a:r>
          </a:p>
          <a:p>
            <a:pPr lvl="1"/>
            <a:r>
              <a:rPr lang="en-US" altLang="ja-JP" dirty="0" smtClean="0"/>
              <a:t>1</a:t>
            </a:r>
            <a:r>
              <a:rPr kumimoji="1" lang="en-US" altLang="ja-JP" dirty="0" smtClean="0"/>
              <a:t> sequence/subject  : </a:t>
            </a:r>
            <a:r>
              <a:rPr kumimoji="1" lang="en-US" altLang="ja-JP" b="1" dirty="0" smtClean="0"/>
              <a:t>OU-LP-B</a:t>
            </a:r>
          </a:p>
          <a:p>
            <a:pPr lvl="1"/>
            <a:endParaRPr lang="en-US" altLang="ja-JP" sz="1200" dirty="0" smtClean="0"/>
          </a:p>
          <a:p>
            <a:r>
              <a:rPr kumimoji="1" lang="en-US" altLang="ja-JP" dirty="0" smtClean="0"/>
              <a:t>Further subsets based on observation angle</a:t>
            </a:r>
          </a:p>
          <a:p>
            <a:pPr lvl="1"/>
            <a:endParaRPr kumimoji="1" lang="en-US" altLang="ja-JP" dirty="0" smtClean="0"/>
          </a:p>
          <a:p>
            <a:endParaRPr kumimoji="1" lang="ja-JP" altLang="en-US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Subsets of </a:t>
            </a:r>
            <a:r>
              <a:rPr kumimoji="1" lang="en-US" altLang="ja-JP" b="1" dirty="0" smtClean="0"/>
              <a:t>OU-LP</a:t>
            </a:r>
            <a:endParaRPr kumimoji="1" lang="ja-JP" altLang="en-US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 flipH="1">
            <a:off x="1259632" y="4252860"/>
            <a:ext cx="4205492" cy="7366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ja-JP" altLang="ja-JP" sz="1050" dirty="0">
              <a:cs typeface="Times New Roman" pitchFamily="18" charset="0"/>
            </a:endParaRPr>
          </a:p>
        </p:txBody>
      </p:sp>
      <p:cxnSp>
        <p:nvCxnSpPr>
          <p:cNvPr id="25" name="直線コネクタ 24"/>
          <p:cNvCxnSpPr/>
          <p:nvPr/>
        </p:nvCxnSpPr>
        <p:spPr bwMode="auto">
          <a:xfrm>
            <a:off x="1258046" y="4235397"/>
            <a:ext cx="4083050" cy="3175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 bwMode="auto">
          <a:xfrm flipH="1">
            <a:off x="1259632" y="4227460"/>
            <a:ext cx="1" cy="889498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1331640" y="4230951"/>
            <a:ext cx="10081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円/楕円 27"/>
          <p:cNvSpPr/>
          <p:nvPr/>
        </p:nvSpPr>
        <p:spPr>
          <a:xfrm>
            <a:off x="1186038" y="4163389"/>
            <a:ext cx="144016" cy="14401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>
            <a:stCxn id="28" idx="4"/>
          </p:cNvCxnSpPr>
          <p:nvPr/>
        </p:nvCxnSpPr>
        <p:spPr>
          <a:xfrm>
            <a:off x="1258046" y="4307405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936426" y="479609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cs typeface="Times New Roman" pitchFamily="18" charset="0"/>
              </a:rPr>
              <a:t>X</a:t>
            </a:r>
            <a:endParaRPr kumimoji="1" lang="ja-JP" altLang="en-US" b="1" dirty="0">
              <a:cs typeface="Times New Roman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957303" y="392622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cs typeface="Times New Roman" pitchFamily="18" charset="0"/>
              </a:rPr>
              <a:t>Y</a:t>
            </a:r>
            <a:endParaRPr kumimoji="1" lang="ja-JP" altLang="en-US" b="1" dirty="0">
              <a:cs typeface="Times New Roman" pitchFamily="18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4745044" y="6669360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372060" y="6546830"/>
            <a:ext cx="173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cs typeface="Times New Roman" pitchFamily="18" charset="0"/>
              </a:rPr>
              <a:t>Camera center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10432" y="5320280"/>
            <a:ext cx="1000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cs typeface="Times New Roman" pitchFamily="18" charset="0"/>
              </a:rPr>
              <a:t>: S</a:t>
            </a:r>
            <a:r>
              <a:rPr kumimoji="1" lang="en-US" altLang="ja-JP" sz="1600" b="1" dirty="0" smtClean="0">
                <a:cs typeface="Times New Roman" pitchFamily="18" charset="0"/>
              </a:rPr>
              <a:t>ubject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1208708" y="5433563"/>
            <a:ext cx="144016" cy="144016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0" name="直線コネクタ 59"/>
          <p:cNvCxnSpPr>
            <a:stCxn id="32" idx="5"/>
          </p:cNvCxnSpPr>
          <p:nvPr/>
        </p:nvCxnSpPr>
        <p:spPr>
          <a:xfrm flipH="1" flipV="1">
            <a:off x="1504684" y="4293096"/>
            <a:ext cx="3363285" cy="249918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円/楕円 60"/>
          <p:cNvSpPr/>
          <p:nvPr/>
        </p:nvSpPr>
        <p:spPr>
          <a:xfrm>
            <a:off x="1834496" y="4527746"/>
            <a:ext cx="144016" cy="144016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2" name="オブジェクト 61"/>
          <p:cNvGraphicFramePr>
            <a:graphicFrameLocks noChangeAspect="1"/>
          </p:cNvGraphicFramePr>
          <p:nvPr/>
        </p:nvGraphicFramePr>
        <p:xfrm>
          <a:off x="1905418" y="4182757"/>
          <a:ext cx="319346" cy="43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8" name="数式" r:id="rId4" imgW="164880" imgH="228600" progId="Equation.3">
                  <p:embed/>
                </p:oleObj>
              </mc:Choice>
              <mc:Fallback>
                <p:oleObj name="数式" r:id="rId4" imgW="1648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418" y="4182757"/>
                        <a:ext cx="319346" cy="4397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テキスト ボックス 62"/>
          <p:cNvSpPr txBox="1"/>
          <p:nvPr/>
        </p:nvSpPr>
        <p:spPr>
          <a:xfrm>
            <a:off x="1331640" y="562101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cs typeface="Times New Roman" pitchFamily="18" charset="0"/>
              </a:rPr>
              <a:t>: O</a:t>
            </a:r>
            <a:r>
              <a:rPr kumimoji="1" lang="en-US" altLang="ja-JP" sz="1600" b="1" dirty="0" smtClean="0">
                <a:cs typeface="Times New Roman" pitchFamily="18" charset="0"/>
              </a:rPr>
              <a:t>bservation angle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cxnSp>
        <p:nvCxnSpPr>
          <p:cNvPr id="64" name="直線矢印コネクタ 63"/>
          <p:cNvCxnSpPr/>
          <p:nvPr/>
        </p:nvCxnSpPr>
        <p:spPr>
          <a:xfrm>
            <a:off x="5147240" y="4585342"/>
            <a:ext cx="6480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5757212" y="4402970"/>
            <a:ext cx="208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cs typeface="Times New Roman" pitchFamily="18" charset="0"/>
              </a:rPr>
              <a:t>Walking direction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364088" y="4005064"/>
            <a:ext cx="2740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cs typeface="Times New Roman" pitchFamily="18" charset="0"/>
              </a:rPr>
              <a:t>Surface of wall (green panel)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 flipH="1">
            <a:off x="1212136" y="6118336"/>
            <a:ext cx="648073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1814488" y="591755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cs typeface="Times New Roman" pitchFamily="18" charset="0"/>
              </a:rPr>
              <a:t>: Line of sight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graphicFrame>
        <p:nvGraphicFramePr>
          <p:cNvPr id="73" name="Object 7"/>
          <p:cNvGraphicFramePr>
            <a:graphicFrameLocks noChangeAspect="1"/>
          </p:cNvGraphicFramePr>
          <p:nvPr/>
        </p:nvGraphicFramePr>
        <p:xfrm>
          <a:off x="1166416" y="5608312"/>
          <a:ext cx="3000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9" name="数式" r:id="rId6" imgW="164880" imgH="228600" progId="Equation.3">
                  <p:embed/>
                </p:oleObj>
              </mc:Choice>
              <mc:Fallback>
                <p:oleObj name="数式" r:id="rId6" imgW="1648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416" y="5608312"/>
                        <a:ext cx="300037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円/楕円 73"/>
          <p:cNvSpPr/>
          <p:nvPr/>
        </p:nvSpPr>
        <p:spPr>
          <a:xfrm flipV="1">
            <a:off x="1235822" y="421238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928620" y="394895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cs typeface="Times New Roman" pitchFamily="18" charset="0"/>
              </a:rPr>
              <a:t>Z</a:t>
            </a:r>
            <a:endParaRPr kumimoji="1" lang="ja-JP" altLang="en-US" b="1" dirty="0">
              <a:cs typeface="Times New Roman" pitchFamily="18" charset="0"/>
            </a:endParaRPr>
          </a:p>
        </p:txBody>
      </p:sp>
      <p:sp>
        <p:nvSpPr>
          <p:cNvPr id="76" name="円弧 75"/>
          <p:cNvSpPr/>
          <p:nvPr/>
        </p:nvSpPr>
        <p:spPr>
          <a:xfrm>
            <a:off x="1360668" y="3867420"/>
            <a:ext cx="576064" cy="648072"/>
          </a:xfrm>
          <a:prstGeom prst="arc">
            <a:avLst>
              <a:gd name="adj1" fmla="val 446487"/>
              <a:gd name="adj2" fmla="val 3887199"/>
            </a:avLst>
          </a:prstGeom>
          <a:ln w="190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3" name="グループ化 92"/>
          <p:cNvGrpSpPr/>
          <p:nvPr/>
        </p:nvGrpSpPr>
        <p:grpSpPr>
          <a:xfrm>
            <a:off x="2601367" y="4243745"/>
            <a:ext cx="5571033" cy="2020649"/>
            <a:chOff x="2601367" y="4243745"/>
            <a:chExt cx="5571033" cy="2020649"/>
          </a:xfrm>
        </p:grpSpPr>
        <p:cxnSp>
          <p:nvCxnSpPr>
            <p:cNvPr id="81" name="直線矢印コネクタ 80"/>
            <p:cNvCxnSpPr/>
            <p:nvPr/>
          </p:nvCxnSpPr>
          <p:spPr>
            <a:xfrm>
              <a:off x="2601367" y="5304383"/>
              <a:ext cx="540000" cy="0"/>
            </a:xfrm>
            <a:prstGeom prst="straightConnector1">
              <a:avLst/>
            </a:prstGeom>
            <a:ln w="28575">
              <a:solidFill>
                <a:srgbClr val="FF6699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V="1">
              <a:off x="3159654" y="4243745"/>
              <a:ext cx="1" cy="1152128"/>
            </a:xfrm>
            <a:prstGeom prst="line">
              <a:avLst/>
            </a:prstGeom>
            <a:ln w="19050">
              <a:solidFill>
                <a:srgbClr val="FF6699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flipV="1">
              <a:off x="2622831" y="4243745"/>
              <a:ext cx="1" cy="1152128"/>
            </a:xfrm>
            <a:prstGeom prst="line">
              <a:avLst/>
            </a:prstGeom>
            <a:ln w="19050">
              <a:solidFill>
                <a:srgbClr val="FF6699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線吹き出し 2 (枠付き) 83"/>
            <p:cNvSpPr/>
            <p:nvPr/>
          </p:nvSpPr>
          <p:spPr>
            <a:xfrm>
              <a:off x="4935170" y="5976362"/>
              <a:ext cx="3237230" cy="288032"/>
            </a:xfrm>
            <a:prstGeom prst="borderCallout2">
              <a:avLst>
                <a:gd name="adj1" fmla="val 48502"/>
                <a:gd name="adj2" fmla="val -1547"/>
                <a:gd name="adj3" fmla="val 49281"/>
                <a:gd name="adj4" fmla="val -6623"/>
                <a:gd name="adj5" fmla="val -204506"/>
                <a:gd name="adj6" fmla="val -61104"/>
              </a:avLst>
            </a:prstGeom>
            <a:noFill/>
            <a:ln w="127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b="1" dirty="0" smtClean="0">
                  <a:solidFill>
                    <a:schemeClr val="tx1"/>
                  </a:solidFill>
                  <a:cs typeface="Times New Roman" pitchFamily="18" charset="0"/>
                </a:rPr>
                <a:t>A section of 5</a:t>
              </a:r>
              <a:r>
                <a:rPr kumimoji="1" lang="en-US" altLang="ja-JP" sz="1400" b="1" dirty="0" smtClean="0">
                  <a:solidFill>
                    <a:schemeClr val="tx1"/>
                  </a:solidFill>
                  <a:cs typeface="Times New Roman" pitchFamily="18" charset="0"/>
                </a:rPr>
                <a:t>5 [deg]-centered gait period</a:t>
              </a:r>
              <a:endParaRPr kumimoji="1" lang="ja-JP" altLang="en-US" sz="14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6" name="グループ化 85"/>
          <p:cNvGrpSpPr/>
          <p:nvPr/>
        </p:nvGrpSpPr>
        <p:grpSpPr>
          <a:xfrm>
            <a:off x="971600" y="2882904"/>
            <a:ext cx="3896369" cy="3909381"/>
            <a:chOff x="971600" y="2882904"/>
            <a:chExt cx="3896369" cy="3909381"/>
          </a:xfrm>
        </p:grpSpPr>
        <p:cxnSp>
          <p:nvCxnSpPr>
            <p:cNvPr id="79" name="直線コネクタ 78"/>
            <p:cNvCxnSpPr>
              <a:stCxn id="32" idx="5"/>
            </p:cNvCxnSpPr>
            <p:nvPr/>
          </p:nvCxnSpPr>
          <p:spPr>
            <a:xfrm flipH="1" flipV="1">
              <a:off x="2555776" y="4221088"/>
              <a:ext cx="2312193" cy="257119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円/楕円 79"/>
            <p:cNvSpPr/>
            <p:nvPr/>
          </p:nvSpPr>
          <p:spPr>
            <a:xfrm>
              <a:off x="2813521" y="4529554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5" name="直線矢印コネクタ 84"/>
            <p:cNvCxnSpPr>
              <a:endCxn id="80" idx="2"/>
            </p:cNvCxnSpPr>
            <p:nvPr/>
          </p:nvCxnSpPr>
          <p:spPr>
            <a:xfrm flipV="1">
              <a:off x="1994826" y="4601562"/>
              <a:ext cx="818695" cy="11748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2" descr="C:\Users\iwama\Desktop\新しいフォルダー (2)\0000005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707" y="2932241"/>
              <a:ext cx="1344000" cy="1008000"/>
            </a:xfrm>
            <a:prstGeom prst="rect">
              <a:avLst/>
            </a:prstGeom>
            <a:noFill/>
          </p:spPr>
        </p:pic>
        <p:graphicFrame>
          <p:nvGraphicFramePr>
            <p:cNvPr id="89" name="Object 5"/>
            <p:cNvGraphicFramePr>
              <a:graphicFrameLocks noChangeAspect="1"/>
            </p:cNvGraphicFramePr>
            <p:nvPr/>
          </p:nvGraphicFramePr>
          <p:xfrm>
            <a:off x="1163941" y="3682549"/>
            <a:ext cx="1013076" cy="288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0" name="数式" r:id="rId9" imgW="799920" imgH="228600" progId="Equation.3">
                    <p:embed/>
                  </p:oleObj>
                </mc:Choice>
                <mc:Fallback>
                  <p:oleObj name="数式" r:id="rId9" imgW="799920" imgH="2286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3941" y="3682549"/>
                          <a:ext cx="1013076" cy="2880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" name="線吹き出し 1 (枠付き) 89"/>
            <p:cNvSpPr/>
            <p:nvPr/>
          </p:nvSpPr>
          <p:spPr>
            <a:xfrm>
              <a:off x="971600" y="2882904"/>
              <a:ext cx="1368152" cy="1091932"/>
            </a:xfrm>
            <a:prstGeom prst="borderCallout1">
              <a:avLst>
                <a:gd name="adj1" fmla="val 103088"/>
                <a:gd name="adj2" fmla="val 88915"/>
                <a:gd name="adj3" fmla="val 122792"/>
                <a:gd name="adj4" fmla="val 115010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3144273" y="4246108"/>
            <a:ext cx="5100135" cy="1643484"/>
            <a:chOff x="3144273" y="4246108"/>
            <a:chExt cx="5100135" cy="1643484"/>
          </a:xfrm>
        </p:grpSpPr>
        <p:cxnSp>
          <p:nvCxnSpPr>
            <p:cNvPr id="102" name="直線矢印コネクタ 101"/>
            <p:cNvCxnSpPr/>
            <p:nvPr/>
          </p:nvCxnSpPr>
          <p:spPr>
            <a:xfrm>
              <a:off x="3144273" y="5182212"/>
              <a:ext cx="54000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V="1">
              <a:off x="3683259" y="4246108"/>
              <a:ext cx="0" cy="936104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flipV="1">
              <a:off x="3147672" y="4246108"/>
              <a:ext cx="0" cy="936104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線吹き出し 2 (枠付き) 104"/>
            <p:cNvSpPr/>
            <p:nvPr/>
          </p:nvSpPr>
          <p:spPr>
            <a:xfrm>
              <a:off x="5076056" y="5601560"/>
              <a:ext cx="3168352" cy="288032"/>
            </a:xfrm>
            <a:prstGeom prst="borderCallout2">
              <a:avLst>
                <a:gd name="adj1" fmla="val 48502"/>
                <a:gd name="adj2" fmla="val -1547"/>
                <a:gd name="adj3" fmla="val 48399"/>
                <a:gd name="adj4" fmla="val -6828"/>
                <a:gd name="adj5" fmla="val -121391"/>
                <a:gd name="adj6" fmla="val -49226"/>
              </a:avLst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b="1" dirty="0" smtClean="0">
                  <a:solidFill>
                    <a:schemeClr val="tx1"/>
                  </a:solidFill>
                  <a:cs typeface="Times New Roman" pitchFamily="18" charset="0"/>
                </a:rPr>
                <a:t>A section of 6</a:t>
              </a:r>
              <a:r>
                <a:rPr kumimoji="1" lang="en-US" altLang="ja-JP" sz="1400" b="1" dirty="0" smtClean="0">
                  <a:solidFill>
                    <a:schemeClr val="tx1"/>
                  </a:solidFill>
                  <a:cs typeface="Times New Roman" pitchFamily="18" charset="0"/>
                </a:rPr>
                <a:t>5 [deg]-centered gait period</a:t>
              </a:r>
              <a:endParaRPr kumimoji="1" lang="ja-JP" altLang="en-US" sz="14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87" name="グループ化 86"/>
          <p:cNvGrpSpPr/>
          <p:nvPr/>
        </p:nvGrpSpPr>
        <p:grpSpPr>
          <a:xfrm>
            <a:off x="2366040" y="2883164"/>
            <a:ext cx="2501929" cy="3909121"/>
            <a:chOff x="2366040" y="2883164"/>
            <a:chExt cx="2501929" cy="3909121"/>
          </a:xfrm>
        </p:grpSpPr>
        <p:sp>
          <p:nvSpPr>
            <p:cNvPr id="116" name="線吹き出し 1 (枠付き) 115"/>
            <p:cNvSpPr/>
            <p:nvPr/>
          </p:nvSpPr>
          <p:spPr>
            <a:xfrm>
              <a:off x="2366040" y="2883164"/>
              <a:ext cx="1368152" cy="1091932"/>
            </a:xfrm>
            <a:prstGeom prst="borderCallout1">
              <a:avLst>
                <a:gd name="adj1" fmla="val 100320"/>
                <a:gd name="adj2" fmla="val 46936"/>
                <a:gd name="adj3" fmla="val 119320"/>
                <a:gd name="adj4" fmla="val 56999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7" name="Picture 4" descr="C:\Users\iwama\Desktop\新しいフォルダー (2)\0000007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154" y="2932501"/>
              <a:ext cx="1344000" cy="1008000"/>
            </a:xfrm>
            <a:prstGeom prst="rect">
              <a:avLst/>
            </a:prstGeom>
            <a:noFill/>
          </p:spPr>
        </p:pic>
        <p:cxnSp>
          <p:nvCxnSpPr>
            <p:cNvPr id="100" name="直線コネクタ 99"/>
            <p:cNvCxnSpPr>
              <a:stCxn id="32" idx="5"/>
            </p:cNvCxnSpPr>
            <p:nvPr/>
          </p:nvCxnSpPr>
          <p:spPr>
            <a:xfrm flipH="1" flipV="1">
              <a:off x="3177618" y="4228646"/>
              <a:ext cx="1690351" cy="256363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円/楕円 100"/>
            <p:cNvSpPr/>
            <p:nvPr/>
          </p:nvSpPr>
          <p:spPr>
            <a:xfrm>
              <a:off x="3325061" y="4524297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6" name="直線矢印コネクタ 105"/>
            <p:cNvCxnSpPr>
              <a:endCxn id="101" idx="2"/>
            </p:cNvCxnSpPr>
            <p:nvPr/>
          </p:nvCxnSpPr>
          <p:spPr>
            <a:xfrm flipV="1">
              <a:off x="2984453" y="4596305"/>
              <a:ext cx="340608" cy="762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5" name="Object 5"/>
            <p:cNvGraphicFramePr>
              <a:graphicFrameLocks noChangeAspect="1"/>
            </p:cNvGraphicFramePr>
            <p:nvPr/>
          </p:nvGraphicFramePr>
          <p:xfrm>
            <a:off x="2558381" y="3682809"/>
            <a:ext cx="1013076" cy="288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1" name="数式" r:id="rId13" imgW="799920" imgH="228600" progId="Equation.3">
                    <p:embed/>
                  </p:oleObj>
                </mc:Choice>
                <mc:Fallback>
                  <p:oleObj name="数式" r:id="rId13" imgW="799920" imgH="2286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8381" y="3682809"/>
                          <a:ext cx="1013076" cy="2880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5" name="グループ化 94"/>
          <p:cNvGrpSpPr/>
          <p:nvPr/>
        </p:nvGrpSpPr>
        <p:grpSpPr>
          <a:xfrm>
            <a:off x="3646492" y="4258028"/>
            <a:ext cx="4669924" cy="1242408"/>
            <a:chOff x="3646492" y="4258028"/>
            <a:chExt cx="4669924" cy="1242408"/>
          </a:xfrm>
        </p:grpSpPr>
        <p:cxnSp>
          <p:nvCxnSpPr>
            <p:cNvPr id="127" name="直線コネクタ 126"/>
            <p:cNvCxnSpPr/>
            <p:nvPr/>
          </p:nvCxnSpPr>
          <p:spPr>
            <a:xfrm flipV="1">
              <a:off x="3648794" y="4258028"/>
              <a:ext cx="0" cy="720080"/>
            </a:xfrm>
            <a:prstGeom prst="line">
              <a:avLst/>
            </a:prstGeom>
            <a:ln w="19050">
              <a:solidFill>
                <a:srgbClr val="00B0F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/>
            <p:nvPr/>
          </p:nvCxnSpPr>
          <p:spPr>
            <a:xfrm flipV="1">
              <a:off x="4179039" y="4262568"/>
              <a:ext cx="0" cy="720080"/>
            </a:xfrm>
            <a:prstGeom prst="line">
              <a:avLst/>
            </a:prstGeom>
            <a:ln w="19050">
              <a:solidFill>
                <a:srgbClr val="00B0F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矢印コネクタ 128"/>
            <p:cNvCxnSpPr/>
            <p:nvPr/>
          </p:nvCxnSpPr>
          <p:spPr>
            <a:xfrm>
              <a:off x="3646492" y="4970980"/>
              <a:ext cx="540000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線吹き出し 2 (枠付き) 129"/>
            <p:cNvSpPr/>
            <p:nvPr/>
          </p:nvSpPr>
          <p:spPr>
            <a:xfrm>
              <a:off x="5148065" y="5212404"/>
              <a:ext cx="3168351" cy="288032"/>
            </a:xfrm>
            <a:prstGeom prst="borderCallout2">
              <a:avLst>
                <a:gd name="adj1" fmla="val 48502"/>
                <a:gd name="adj2" fmla="val -1547"/>
                <a:gd name="adj3" fmla="val 49281"/>
                <a:gd name="adj4" fmla="val -5626"/>
                <a:gd name="adj5" fmla="val -50514"/>
                <a:gd name="adj6" fmla="val -35042"/>
              </a:avLst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1400" b="1" dirty="0" smtClean="0">
                  <a:solidFill>
                    <a:schemeClr val="tx1"/>
                  </a:solidFill>
                  <a:cs typeface="Times New Roman" pitchFamily="18" charset="0"/>
                </a:rPr>
                <a:t>A section of 7</a:t>
              </a:r>
              <a:r>
                <a:rPr kumimoji="1" lang="en-US" altLang="ja-JP" sz="1400" b="1" dirty="0" smtClean="0">
                  <a:solidFill>
                    <a:schemeClr val="tx1"/>
                  </a:solidFill>
                  <a:cs typeface="Times New Roman" pitchFamily="18" charset="0"/>
                </a:rPr>
                <a:t>5 [deg]-centered gait period</a:t>
              </a:r>
              <a:endParaRPr kumimoji="1" lang="ja-JP" altLang="en-US" sz="14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3497653" y="2879602"/>
            <a:ext cx="1642791" cy="3912683"/>
            <a:chOff x="3497653" y="2879602"/>
            <a:chExt cx="1642791" cy="3912683"/>
          </a:xfrm>
        </p:grpSpPr>
        <p:pic>
          <p:nvPicPr>
            <p:cNvPr id="140" name="Picture 5" descr="C:\Users\iwama\Desktop\新しいフォルダー (2)\00000089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406" y="2940058"/>
              <a:ext cx="1344000" cy="1008000"/>
            </a:xfrm>
            <a:prstGeom prst="rect">
              <a:avLst/>
            </a:prstGeom>
            <a:noFill/>
          </p:spPr>
        </p:pic>
        <p:cxnSp>
          <p:nvCxnSpPr>
            <p:cNvPr id="125" name="直線コネクタ 124"/>
            <p:cNvCxnSpPr>
              <a:stCxn id="32" idx="5"/>
            </p:cNvCxnSpPr>
            <p:nvPr/>
          </p:nvCxnSpPr>
          <p:spPr>
            <a:xfrm flipH="1" flipV="1">
              <a:off x="3707907" y="4221091"/>
              <a:ext cx="1160062" cy="25711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円/楕円 125"/>
            <p:cNvSpPr/>
            <p:nvPr/>
          </p:nvSpPr>
          <p:spPr>
            <a:xfrm>
              <a:off x="3823785" y="4527819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1" name="直線矢印コネクタ 130"/>
            <p:cNvCxnSpPr>
              <a:endCxn id="126" idx="2"/>
            </p:cNvCxnSpPr>
            <p:nvPr/>
          </p:nvCxnSpPr>
          <p:spPr>
            <a:xfrm flipV="1">
              <a:off x="3497653" y="4599827"/>
              <a:ext cx="326132" cy="127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線吹き出し 1 (枠付き) 137"/>
            <p:cNvSpPr/>
            <p:nvPr/>
          </p:nvSpPr>
          <p:spPr>
            <a:xfrm>
              <a:off x="3772292" y="2879602"/>
              <a:ext cx="1368152" cy="1091932"/>
            </a:xfrm>
            <a:prstGeom prst="borderCallout1">
              <a:avLst>
                <a:gd name="adj1" fmla="val 100320"/>
                <a:gd name="adj2" fmla="val 46936"/>
                <a:gd name="adj3" fmla="val 122094"/>
                <a:gd name="adj4" fmla="val -6016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139" name="Object 5"/>
            <p:cNvGraphicFramePr>
              <a:graphicFrameLocks noChangeAspect="1"/>
            </p:cNvGraphicFramePr>
            <p:nvPr/>
          </p:nvGraphicFramePr>
          <p:xfrm>
            <a:off x="3964633" y="3679247"/>
            <a:ext cx="1013076" cy="288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2" name="数式" r:id="rId17" imgW="799920" imgH="228600" progId="Equation.3">
                    <p:embed/>
                  </p:oleObj>
                </mc:Choice>
                <mc:Fallback>
                  <p:oleObj name="数式" r:id="rId17" imgW="799920" imgH="2286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4633" y="3679247"/>
                          <a:ext cx="1013076" cy="2880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" name="グループ化 95"/>
          <p:cNvGrpSpPr/>
          <p:nvPr/>
        </p:nvGrpSpPr>
        <p:grpSpPr>
          <a:xfrm>
            <a:off x="4058421" y="4264868"/>
            <a:ext cx="4330003" cy="844253"/>
            <a:chOff x="4058421" y="4264868"/>
            <a:chExt cx="4330003" cy="844253"/>
          </a:xfrm>
        </p:grpSpPr>
        <p:cxnSp>
          <p:nvCxnSpPr>
            <p:cNvPr id="149" name="直線矢印コネクタ 148"/>
            <p:cNvCxnSpPr/>
            <p:nvPr/>
          </p:nvCxnSpPr>
          <p:spPr>
            <a:xfrm>
              <a:off x="4067944" y="4774481"/>
              <a:ext cx="54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/>
            <p:cNvCxnSpPr/>
            <p:nvPr/>
          </p:nvCxnSpPr>
          <p:spPr>
            <a:xfrm flipV="1">
              <a:off x="4058421" y="4264868"/>
              <a:ext cx="0" cy="720080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>
            <a:xfrm flipV="1">
              <a:off x="4605335" y="4272027"/>
              <a:ext cx="0" cy="720080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線吹き出し 2 (枠付き) 151"/>
            <p:cNvSpPr/>
            <p:nvPr/>
          </p:nvSpPr>
          <p:spPr>
            <a:xfrm>
              <a:off x="5220072" y="4821089"/>
              <a:ext cx="3168352" cy="288032"/>
            </a:xfrm>
            <a:prstGeom prst="borderCallout2">
              <a:avLst>
                <a:gd name="adj1" fmla="val 52030"/>
                <a:gd name="adj2" fmla="val -1848"/>
                <a:gd name="adj3" fmla="val 50163"/>
                <a:gd name="adj4" fmla="val -6127"/>
                <a:gd name="adj5" fmla="val 8462"/>
                <a:gd name="adj6" fmla="val -27395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1400" b="1" dirty="0" smtClean="0">
                  <a:solidFill>
                    <a:schemeClr val="tx1"/>
                  </a:solidFill>
                  <a:cs typeface="Times New Roman" pitchFamily="18" charset="0"/>
                </a:rPr>
                <a:t>A section of 85 [deg]-centered gait period</a:t>
              </a:r>
              <a:endParaRPr kumimoji="1" lang="ja-JP" altLang="en-US" sz="14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3967801" y="2883416"/>
            <a:ext cx="2563655" cy="3785944"/>
            <a:chOff x="3967801" y="2883416"/>
            <a:chExt cx="2563655" cy="3785944"/>
          </a:xfrm>
        </p:grpSpPr>
        <p:cxnSp>
          <p:nvCxnSpPr>
            <p:cNvPr id="147" name="直線コネクタ 146"/>
            <p:cNvCxnSpPr>
              <a:stCxn id="32" idx="0"/>
            </p:cNvCxnSpPr>
            <p:nvPr/>
          </p:nvCxnSpPr>
          <p:spPr>
            <a:xfrm flipH="1" flipV="1">
              <a:off x="4283968" y="4221088"/>
              <a:ext cx="533084" cy="244827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円/楕円 147"/>
            <p:cNvSpPr/>
            <p:nvPr/>
          </p:nvSpPr>
          <p:spPr>
            <a:xfrm>
              <a:off x="4286832" y="4534644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3" name="直線矢印コネクタ 152"/>
            <p:cNvCxnSpPr>
              <a:stCxn id="126" idx="6"/>
              <a:endCxn id="148" idx="2"/>
            </p:cNvCxnSpPr>
            <p:nvPr/>
          </p:nvCxnSpPr>
          <p:spPr>
            <a:xfrm>
              <a:off x="3967801" y="4599827"/>
              <a:ext cx="319031" cy="6825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線吹き出し 1 (枠付き) 159"/>
            <p:cNvSpPr/>
            <p:nvPr/>
          </p:nvSpPr>
          <p:spPr>
            <a:xfrm>
              <a:off x="5163304" y="2883416"/>
              <a:ext cx="1368152" cy="1091932"/>
            </a:xfrm>
            <a:prstGeom prst="borderCallout1">
              <a:avLst>
                <a:gd name="adj1" fmla="val 100320"/>
                <a:gd name="adj2" fmla="val 46936"/>
                <a:gd name="adj3" fmla="val 122094"/>
                <a:gd name="adj4" fmla="val -61712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2" name="Picture 3" descr="C:\Users\iwama\Desktop\新しいフォルダー (2)\00000106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72" y="2943612"/>
              <a:ext cx="1344000" cy="1008000"/>
            </a:xfrm>
            <a:prstGeom prst="rect">
              <a:avLst/>
            </a:prstGeom>
            <a:noFill/>
          </p:spPr>
        </p:pic>
        <p:graphicFrame>
          <p:nvGraphicFramePr>
            <p:cNvPr id="161" name="Object 5"/>
            <p:cNvGraphicFramePr>
              <a:graphicFrameLocks noChangeAspect="1"/>
            </p:cNvGraphicFramePr>
            <p:nvPr/>
          </p:nvGraphicFramePr>
          <p:xfrm>
            <a:off x="5364163" y="3683000"/>
            <a:ext cx="996950" cy="287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3" name="数式" r:id="rId21" imgW="787320" imgH="228600" progId="Equation.3">
                    <p:embed/>
                  </p:oleObj>
                </mc:Choice>
                <mc:Fallback>
                  <p:oleObj name="数式" r:id="rId21" imgW="787320" imgH="2286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4163" y="3683000"/>
                          <a:ext cx="996950" cy="287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4" name="右矢印 163"/>
          <p:cNvSpPr/>
          <p:nvPr/>
        </p:nvSpPr>
        <p:spPr>
          <a:xfrm>
            <a:off x="4644008" y="1556792"/>
            <a:ext cx="216024" cy="288032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右矢印 165"/>
          <p:cNvSpPr/>
          <p:nvPr/>
        </p:nvSpPr>
        <p:spPr>
          <a:xfrm>
            <a:off x="4644008" y="1973600"/>
            <a:ext cx="216024" cy="288032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4860032" y="150764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2"/>
                </a:solidFill>
              </a:rPr>
              <a:t>E</a:t>
            </a:r>
            <a:r>
              <a:rPr lang="en-US" altLang="ja-JP" b="1" dirty="0" smtClean="0">
                <a:solidFill>
                  <a:schemeClr val="accent2"/>
                </a:solidFill>
              </a:rPr>
              <a:t>valuation of recognition performance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169" name="テキスト ボックス 168"/>
          <p:cNvSpPr txBox="1"/>
          <p:nvPr/>
        </p:nvSpPr>
        <p:spPr>
          <a:xfrm>
            <a:off x="4860032" y="19338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Investigation of gender/age estimation</a:t>
            </a:r>
            <a:endParaRPr kumimoji="1" lang="ja-JP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 smtClean="0"/>
              <a:t>Two primal s</a:t>
            </a:r>
            <a:r>
              <a:rPr kumimoji="1" lang="en-US" altLang="ja-JP" dirty="0" smtClean="0"/>
              <a:t>ubsets</a:t>
            </a:r>
          </a:p>
          <a:p>
            <a:pPr lvl="1"/>
            <a:r>
              <a:rPr lang="en-US" altLang="ja-JP" dirty="0" smtClean="0"/>
              <a:t>2 sequences/subject : </a:t>
            </a:r>
            <a:r>
              <a:rPr lang="en-US" altLang="ja-JP" b="1" dirty="0" smtClean="0"/>
              <a:t>OU-LP-A</a:t>
            </a:r>
          </a:p>
          <a:p>
            <a:pPr lvl="1"/>
            <a:r>
              <a:rPr lang="en-US" altLang="ja-JP" dirty="0" smtClean="0"/>
              <a:t>1</a:t>
            </a:r>
            <a:r>
              <a:rPr kumimoji="1" lang="en-US" altLang="ja-JP" dirty="0" smtClean="0"/>
              <a:t> sequence/subject  : </a:t>
            </a:r>
            <a:r>
              <a:rPr kumimoji="1" lang="en-US" altLang="ja-JP" b="1" dirty="0" smtClean="0"/>
              <a:t>OU-LP-B</a:t>
            </a:r>
          </a:p>
          <a:p>
            <a:pPr lvl="1"/>
            <a:endParaRPr lang="en-US" altLang="ja-JP" sz="1200" dirty="0" smtClean="0"/>
          </a:p>
          <a:p>
            <a:r>
              <a:rPr kumimoji="1" lang="en-US" altLang="ja-JP" dirty="0" smtClean="0"/>
              <a:t>Further subsets based on observation angle</a:t>
            </a:r>
          </a:p>
          <a:p>
            <a:pPr lvl="1"/>
            <a:r>
              <a:rPr lang="en-US" altLang="ja-JP" dirty="0" smtClean="0"/>
              <a:t>Number of subjects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endParaRPr kumimoji="1" lang="ja-JP" altLang="en-US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Subsets of </a:t>
            </a:r>
            <a:r>
              <a:rPr kumimoji="1" lang="en-US" altLang="ja-JP" b="1" dirty="0" smtClean="0"/>
              <a:t>OU-LP</a:t>
            </a:r>
            <a:endParaRPr kumimoji="1" lang="ja-JP" altLang="en-US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164" name="右矢印 163"/>
          <p:cNvSpPr/>
          <p:nvPr/>
        </p:nvSpPr>
        <p:spPr>
          <a:xfrm>
            <a:off x="4644008" y="1556792"/>
            <a:ext cx="216024" cy="288032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右矢印 165"/>
          <p:cNvSpPr/>
          <p:nvPr/>
        </p:nvSpPr>
        <p:spPr>
          <a:xfrm>
            <a:off x="4644008" y="1973600"/>
            <a:ext cx="216024" cy="288032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6" name="表 85"/>
          <p:cNvGraphicFramePr>
            <a:graphicFrameLocks noGrp="1"/>
          </p:cNvGraphicFramePr>
          <p:nvPr/>
        </p:nvGraphicFramePr>
        <p:xfrm>
          <a:off x="611560" y="3471391"/>
          <a:ext cx="8064898" cy="1468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64095"/>
                <a:gridCol w="1209735"/>
                <a:gridCol w="1209735"/>
                <a:gridCol w="1209735"/>
                <a:gridCol w="1209735"/>
                <a:gridCol w="1209735"/>
                <a:gridCol w="1152128"/>
              </a:tblGrid>
              <a:tr h="0">
                <a:tc row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Primal</a:t>
                      </a:r>
                      <a:r>
                        <a:rPr kumimoji="1" lang="en-US" altLang="ja-JP" baseline="0" dirty="0" smtClean="0"/>
                        <a:t> subset</a:t>
                      </a:r>
                      <a:endParaRPr kumimoji="1" lang="ja-JP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Observation angle</a:t>
                      </a:r>
                      <a:endParaRPr kumimoji="1" lang="ja-JP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Total</a:t>
                      </a:r>
                      <a:endParaRPr kumimoji="1" lang="ja-JP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55 [deg]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65 [deg]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75 [deg]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85 [deg]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21855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/>
                        <a:t>A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3,706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3,770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3,751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3,249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3,141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3,835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6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B</a:t>
                      </a:r>
                      <a:endParaRPr kumimoji="1" lang="ja-JP" altLang="en-US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3,998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4,005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4,002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3,923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3,904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4,007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7" name="テキスト ボックス 145"/>
          <p:cNvSpPr txBox="1">
            <a:spLocks noChangeArrowheads="1"/>
          </p:cNvSpPr>
          <p:nvPr/>
        </p:nvSpPr>
        <p:spPr bwMode="auto">
          <a:xfrm>
            <a:off x="1441747" y="5271591"/>
            <a:ext cx="119975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dirty="0" smtClean="0">
                <a:cs typeface="Times New Roman" pitchFamily="18" charset="0"/>
              </a:rPr>
              <a:t>A/B-55</a:t>
            </a:r>
            <a:endParaRPr lang="ja-JP" altLang="en-US" sz="2400" b="1" dirty="0">
              <a:cs typeface="Times New Roman" pitchFamily="18" charset="0"/>
            </a:endParaRPr>
          </a:p>
        </p:txBody>
      </p:sp>
      <p:sp>
        <p:nvSpPr>
          <p:cNvPr id="91" name="下矢印 90"/>
          <p:cNvSpPr/>
          <p:nvPr/>
        </p:nvSpPr>
        <p:spPr>
          <a:xfrm>
            <a:off x="1835695" y="4983559"/>
            <a:ext cx="432048" cy="216024"/>
          </a:xfrm>
          <a:prstGeom prst="downArrow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テキスト ボックス 145"/>
          <p:cNvSpPr txBox="1">
            <a:spLocks noChangeArrowheads="1"/>
          </p:cNvSpPr>
          <p:nvPr/>
        </p:nvSpPr>
        <p:spPr bwMode="auto">
          <a:xfrm>
            <a:off x="2690266" y="5270549"/>
            <a:ext cx="119975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dirty="0" smtClean="0">
                <a:cs typeface="Times New Roman" pitchFamily="18" charset="0"/>
              </a:rPr>
              <a:t>A/B-65</a:t>
            </a:r>
            <a:endParaRPr lang="ja-JP" altLang="en-US" sz="2400" b="1" dirty="0">
              <a:cs typeface="Times New Roman" pitchFamily="18" charset="0"/>
            </a:endParaRPr>
          </a:p>
        </p:txBody>
      </p:sp>
      <p:sp>
        <p:nvSpPr>
          <p:cNvPr id="93" name="下矢印 92"/>
          <p:cNvSpPr/>
          <p:nvPr/>
        </p:nvSpPr>
        <p:spPr>
          <a:xfrm>
            <a:off x="3084214" y="4982517"/>
            <a:ext cx="432048" cy="216024"/>
          </a:xfrm>
          <a:prstGeom prst="downArrow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145"/>
          <p:cNvSpPr txBox="1">
            <a:spLocks noChangeArrowheads="1"/>
          </p:cNvSpPr>
          <p:nvPr/>
        </p:nvSpPr>
        <p:spPr bwMode="auto">
          <a:xfrm>
            <a:off x="3919735" y="5271591"/>
            <a:ext cx="119975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dirty="0" smtClean="0">
                <a:cs typeface="Times New Roman" pitchFamily="18" charset="0"/>
              </a:rPr>
              <a:t>A/B-75</a:t>
            </a:r>
            <a:endParaRPr lang="ja-JP" altLang="en-US" sz="2400" b="1" dirty="0">
              <a:cs typeface="Times New Roman" pitchFamily="18" charset="0"/>
            </a:endParaRPr>
          </a:p>
        </p:txBody>
      </p:sp>
      <p:sp>
        <p:nvSpPr>
          <p:cNvPr id="95" name="下矢印 94"/>
          <p:cNvSpPr/>
          <p:nvPr/>
        </p:nvSpPr>
        <p:spPr>
          <a:xfrm>
            <a:off x="4313683" y="4983559"/>
            <a:ext cx="432048" cy="216024"/>
          </a:xfrm>
          <a:prstGeom prst="downArrow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145"/>
          <p:cNvSpPr txBox="1">
            <a:spLocks noChangeArrowheads="1"/>
          </p:cNvSpPr>
          <p:nvPr/>
        </p:nvSpPr>
        <p:spPr bwMode="auto">
          <a:xfrm>
            <a:off x="5153396" y="5271591"/>
            <a:ext cx="119975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dirty="0" smtClean="0">
                <a:cs typeface="Times New Roman" pitchFamily="18" charset="0"/>
              </a:rPr>
              <a:t>A/B-85</a:t>
            </a:r>
            <a:endParaRPr lang="ja-JP" altLang="en-US" sz="2400" b="1" dirty="0">
              <a:cs typeface="Times New Roman" pitchFamily="18" charset="0"/>
            </a:endParaRPr>
          </a:p>
        </p:txBody>
      </p:sp>
      <p:sp>
        <p:nvSpPr>
          <p:cNvPr id="97" name="下矢印 96"/>
          <p:cNvSpPr/>
          <p:nvPr/>
        </p:nvSpPr>
        <p:spPr>
          <a:xfrm>
            <a:off x="5547344" y="4983559"/>
            <a:ext cx="432048" cy="216024"/>
          </a:xfrm>
          <a:prstGeom prst="downArrow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145"/>
          <p:cNvSpPr txBox="1">
            <a:spLocks noChangeArrowheads="1"/>
          </p:cNvSpPr>
          <p:nvPr/>
        </p:nvSpPr>
        <p:spPr bwMode="auto">
          <a:xfrm>
            <a:off x="6387057" y="5271591"/>
            <a:ext cx="119975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dirty="0" smtClean="0">
                <a:cs typeface="Times New Roman" pitchFamily="18" charset="0"/>
              </a:rPr>
              <a:t>A/B-All</a:t>
            </a:r>
            <a:endParaRPr lang="ja-JP" altLang="en-US" sz="2400" b="1" dirty="0">
              <a:cs typeface="Times New Roman" pitchFamily="18" charset="0"/>
            </a:endParaRPr>
          </a:p>
        </p:txBody>
      </p:sp>
      <p:sp>
        <p:nvSpPr>
          <p:cNvPr id="99" name="下矢印 98"/>
          <p:cNvSpPr/>
          <p:nvPr/>
        </p:nvSpPr>
        <p:spPr>
          <a:xfrm>
            <a:off x="6781005" y="4983559"/>
            <a:ext cx="432048" cy="216024"/>
          </a:xfrm>
          <a:prstGeom prst="downArrow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/>
          <p:cNvSpPr/>
          <p:nvPr/>
        </p:nvSpPr>
        <p:spPr>
          <a:xfrm>
            <a:off x="611560" y="4248239"/>
            <a:ext cx="684076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860032" y="150764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2"/>
                </a:solidFill>
              </a:rPr>
              <a:t>E</a:t>
            </a:r>
            <a:r>
              <a:rPr lang="en-US" altLang="ja-JP" b="1" dirty="0" smtClean="0">
                <a:solidFill>
                  <a:schemeClr val="accent2"/>
                </a:solidFill>
              </a:rPr>
              <a:t>valuation of recognition performance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4860032" y="19338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Investigation of gender/age estimation</a:t>
            </a:r>
            <a:endParaRPr kumimoji="1" lang="ja-JP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Advantages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363272" cy="5805264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Large population</a:t>
            </a:r>
          </a:p>
          <a:p>
            <a:pPr lvl="1"/>
            <a:r>
              <a:rPr lang="en-US" altLang="ja-JP" dirty="0" smtClean="0"/>
              <a:t>4,007 subjects in total</a:t>
            </a:r>
          </a:p>
          <a:p>
            <a:pPr lvl="1"/>
            <a:r>
              <a:rPr lang="en-US" altLang="ja-JP" dirty="0" smtClean="0"/>
              <a:t>Approx. 20 times more than the existing public gait database </a:t>
            </a:r>
          </a:p>
          <a:p>
            <a:endParaRPr kumimoji="1" lang="en-US" altLang="ja-JP" sz="1200" dirty="0" smtClean="0"/>
          </a:p>
          <a:p>
            <a:r>
              <a:rPr kumimoji="1" lang="en-US" altLang="ja-JP" dirty="0" smtClean="0">
                <a:solidFill>
                  <a:schemeClr val="tx2"/>
                </a:solidFill>
              </a:rPr>
              <a:t>Whole generation</a:t>
            </a:r>
          </a:p>
          <a:p>
            <a:pPr lvl="1"/>
            <a:r>
              <a:rPr lang="en-US" altLang="ja-JP" dirty="0" smtClean="0"/>
              <a:t>Age range from 1 to 94 yrs</a:t>
            </a:r>
          </a:p>
          <a:p>
            <a:pPr lvl="1"/>
            <a:r>
              <a:rPr kumimoji="1" lang="en-US" altLang="ja-JP" dirty="0" smtClean="0"/>
              <a:t>Each 10-year intervals contains over 400 subjects (from 5 to 49 yrs) </a:t>
            </a:r>
          </a:p>
          <a:p>
            <a:endParaRPr lang="en-US" altLang="ja-JP" sz="1200" dirty="0" smtClean="0"/>
          </a:p>
          <a:p>
            <a:r>
              <a:rPr lang="en-US" altLang="ja-JP" dirty="0" smtClean="0">
                <a:solidFill>
                  <a:schemeClr val="tx2"/>
                </a:solidFill>
              </a:rPr>
              <a:t>Gender balance</a:t>
            </a:r>
          </a:p>
          <a:p>
            <a:pPr lvl="1"/>
            <a:r>
              <a:rPr lang="en-US" altLang="ja-JP" dirty="0" smtClean="0"/>
              <a:t>Male : Female = 1.1 : 1</a:t>
            </a:r>
          </a:p>
          <a:p>
            <a:endParaRPr lang="en-US" altLang="ja-JP" sz="1200" dirty="0" smtClean="0"/>
          </a:p>
          <a:p>
            <a:r>
              <a:rPr lang="en-US" altLang="ja-JP" dirty="0" smtClean="0">
                <a:solidFill>
                  <a:schemeClr val="tx2"/>
                </a:solidFill>
              </a:rPr>
              <a:t>Silhouette quality</a:t>
            </a:r>
          </a:p>
          <a:p>
            <a:pPr lvl="1"/>
            <a:r>
              <a:rPr lang="en-US" altLang="ja-JP" dirty="0" smtClean="0"/>
              <a:t>All the silhouette images are visually checked at least twice and manually modified if necessary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kumimoji="1" lang="en-US" altLang="ja-JP" sz="1800" i="1" dirty="0" smtClean="0"/>
              <a:t>Preprocessing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Silhouette extraction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24" name="Org_ProfYagi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0" y="951692"/>
            <a:ext cx="2160000" cy="1620000"/>
          </a:xfrm>
          <a:prstGeom prst="rect">
            <a:avLst/>
          </a:prstGeom>
        </p:spPr>
      </p:pic>
      <p:pic>
        <p:nvPicPr>
          <p:cNvPr id="25" name="Bin_ProfYagi.m1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901812" y="951692"/>
            <a:ext cx="2160000" cy="162000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467544" y="248364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Original sequence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29804" y="248364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Silhouette sequence</a:t>
            </a:r>
            <a:endParaRPr kumimoji="1" lang="ja-JP" altLang="en-US" sz="1600" dirty="0"/>
          </a:p>
        </p:txBody>
      </p:sp>
      <p:sp>
        <p:nvSpPr>
          <p:cNvPr id="28" name="角丸四角形吹き出し 27"/>
          <p:cNvSpPr/>
          <p:nvPr/>
        </p:nvSpPr>
        <p:spPr>
          <a:xfrm>
            <a:off x="7182394" y="1124744"/>
            <a:ext cx="1872208" cy="720080"/>
          </a:xfrm>
          <a:prstGeom prst="wedgeRoundRectCallout">
            <a:avLst>
              <a:gd name="adj1" fmla="val -56294"/>
              <a:gd name="adj2" fmla="val 30754"/>
              <a:gd name="adj3" fmla="val 16667"/>
            </a:avLst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kumimoji="1" lang="en-US" altLang="ja-JP" dirty="0" smtClean="0"/>
              <a:t>Manual </a:t>
            </a:r>
            <a:r>
              <a:rPr kumimoji="1" lang="en-US" altLang="ja-JP" dirty="0" err="1" smtClean="0"/>
              <a:t>denoising</a:t>
            </a:r>
            <a:r>
              <a:rPr kumimoji="1" lang="en-US" altLang="ja-JP" dirty="0" smtClean="0"/>
              <a:t> if necessary </a:t>
            </a:r>
            <a:endParaRPr kumimoji="1" lang="ja-JP" altLang="en-US" dirty="0"/>
          </a:p>
        </p:txBody>
      </p:sp>
      <p:sp>
        <p:nvSpPr>
          <p:cNvPr id="29" name="右矢印 28"/>
          <p:cNvSpPr/>
          <p:nvPr/>
        </p:nvSpPr>
        <p:spPr>
          <a:xfrm>
            <a:off x="2987824" y="1120552"/>
            <a:ext cx="1800200" cy="1224136"/>
          </a:xfrm>
          <a:prstGeom prst="rightArrow">
            <a:avLst>
              <a:gd name="adj1" fmla="val 57781"/>
              <a:gd name="adj2" fmla="val 5000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 subtraction</a:t>
            </a:r>
            <a:endParaRPr kumimoji="1" lang="ja-JP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539552" y="2917387"/>
            <a:ext cx="7128792" cy="3823981"/>
            <a:chOff x="539552" y="2917387"/>
            <a:chExt cx="7128792" cy="3823981"/>
          </a:xfrm>
        </p:grpSpPr>
        <p:sp>
          <p:nvSpPr>
            <p:cNvPr id="31" name="四角形吹き出し 30"/>
            <p:cNvSpPr/>
            <p:nvPr/>
          </p:nvSpPr>
          <p:spPr>
            <a:xfrm>
              <a:off x="539552" y="2996952"/>
              <a:ext cx="7128792" cy="3744416"/>
            </a:xfrm>
            <a:prstGeom prst="wedgeRectCallout">
              <a:avLst>
                <a:gd name="adj1" fmla="val -29422"/>
                <a:gd name="adj2" fmla="val -56961"/>
              </a:avLst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035" name="Picture 3" descr="C:\Users\iwama\Desktop\Mov\Org2\00000117.bmp"/>
            <p:cNvPicPr>
              <a:picLocks noChangeAspect="1" noChangeArrowheads="1"/>
            </p:cNvPicPr>
            <p:nvPr/>
          </p:nvPicPr>
          <p:blipFill>
            <a:blip r:embed="rId9" cstate="print">
              <a:lum bright="15000" contrast="10000"/>
            </a:blip>
            <a:srcRect/>
            <a:stretch>
              <a:fillRect/>
            </a:stretch>
          </p:blipFill>
          <p:spPr bwMode="auto">
            <a:xfrm>
              <a:off x="899832" y="3356992"/>
              <a:ext cx="216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37" name="Picture 5" descr="\\rosemary\FullCap4\outreach2009\Org\Course02\day2\9000031\cam2\00000107.bmp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99832" y="5013176"/>
              <a:ext cx="216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38" name="Picture 6" descr="\\rosemary\FullCap4\outreach2009\Org\Course01\day2\9000031\cam1\00000078.bmp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3132080" y="5013176"/>
              <a:ext cx="216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39" name="Picture 7" descr="\\rosemary\FullCap4\Security\Org\Course01\0000000\cam1\00000105.bmp"/>
            <p:cNvPicPr>
              <a:picLocks noChangeAspect="1" noChangeArrowheads="1"/>
            </p:cNvPicPr>
            <p:nvPr/>
          </p:nvPicPr>
          <p:blipFill>
            <a:blip r:embed="rId12" cstate="print">
              <a:lum bright="15000" contrast="10000"/>
            </a:blip>
            <a:srcRect/>
            <a:stretch>
              <a:fillRect/>
            </a:stretch>
          </p:blipFill>
          <p:spPr bwMode="auto">
            <a:xfrm>
              <a:off x="3132080" y="3356992"/>
              <a:ext cx="216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40" name="Picture 8" descr="\\rosemary\FullCap4\OpenCampus2011\Org\Course01\5000000\cam2\00000078.bmp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364088" y="5013176"/>
              <a:ext cx="2160000" cy="16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41" name="Picture 9" descr="\\rosemary\FullCap4\OpenCampus2010\Org\Course01\9000000\cam2\00000149.bmp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5364088" y="3356992"/>
              <a:ext cx="2160000" cy="16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2726458" y="2917387"/>
              <a:ext cx="37444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Camera-pose variation</a:t>
              </a:r>
              <a:endParaRPr kumimoji="1" lang="ja-JP" altLang="en-US" sz="24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4355976" y="26064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 smtClean="0">
                <a:solidFill>
                  <a:srgbClr val="FF0000"/>
                </a:solidFill>
              </a:rPr>
              <a:t>Direct use </a:t>
            </a:r>
            <a:r>
              <a:rPr lang="en-US" altLang="ja-JP" sz="2000" i="1" dirty="0" smtClean="0">
                <a:solidFill>
                  <a:srgbClr val="FF0000"/>
                </a:solidFill>
              </a:rPr>
              <a:t>introduces</a:t>
            </a:r>
            <a:r>
              <a:rPr kumimoji="1" lang="en-US" altLang="ja-JP" sz="2000" i="1" dirty="0" smtClean="0">
                <a:solidFill>
                  <a:srgbClr val="FF0000"/>
                </a:solidFill>
              </a:rPr>
              <a:t> some biases in evaluation results</a:t>
            </a:r>
            <a:endParaRPr kumimoji="1" lang="ja-JP" altLang="en-US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lang="en-US" altLang="ja-JP" sz="1800" i="1" dirty="0" smtClean="0"/>
              <a:t>Preprocessing</a:t>
            </a:r>
            <a:r>
              <a:rPr lang="en-US" altLang="ja-JP" sz="2000" i="1" dirty="0" smtClean="0"/>
              <a:t/>
            </a:r>
            <a:br>
              <a:rPr lang="en-US" altLang="ja-JP" sz="2000" i="1" dirty="0" smtClean="0"/>
            </a:br>
            <a:r>
              <a:rPr kumimoji="1" lang="en-US" altLang="ja-JP" dirty="0" smtClean="0"/>
              <a:t>Correction of camera rotation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flipH="1">
            <a:off x="565664" y="1430239"/>
            <a:ext cx="3637233" cy="7366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ja-JP" altLang="ja-JP" sz="105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2945881" y="1443256"/>
            <a:ext cx="0" cy="15121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 bwMode="auto">
          <a:xfrm rot="5400000">
            <a:off x="56870" y="1913633"/>
            <a:ext cx="1017587" cy="0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42457" y="19734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6045" y="106042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27517" y="10588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53074" y="2664474"/>
            <a:ext cx="1308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cs typeface="Times New Roman" pitchFamily="18" charset="0"/>
              </a:rPr>
              <a:t>I</a:t>
            </a:r>
            <a:r>
              <a:rPr kumimoji="1" lang="en-US" altLang="ja-JP" sz="1600" b="1" dirty="0" smtClean="0">
                <a:cs typeface="Times New Roman" pitchFamily="18" charset="0"/>
              </a:rPr>
              <a:t>mage plane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88" y="2741123"/>
            <a:ext cx="259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cs typeface="Times New Roman" pitchFamily="18" charset="0"/>
              </a:rPr>
              <a:t>Camera coordinate system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13" name="平行四辺形 12"/>
          <p:cNvSpPr/>
          <p:nvPr/>
        </p:nvSpPr>
        <p:spPr>
          <a:xfrm rot="20684429" flipV="1">
            <a:off x="2101580" y="3056898"/>
            <a:ext cx="1337185" cy="197337"/>
          </a:xfrm>
          <a:prstGeom prst="parallelogram">
            <a:avLst>
              <a:gd name="adj" fmla="val 123173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2937310" y="3212976"/>
            <a:ext cx="777799" cy="206104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2562981" y="2812400"/>
            <a:ext cx="157800" cy="247582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 flipV="1">
            <a:off x="2779005" y="3172440"/>
            <a:ext cx="157799" cy="24758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935721" y="3416300"/>
            <a:ext cx="218440" cy="10348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346957" y="256490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643101" y="299695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00625" y="327569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19846" y="3394075"/>
            <a:ext cx="45719" cy="45719"/>
          </a:xfrm>
          <a:prstGeom prst="ellips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8989" y="1677338"/>
            <a:ext cx="1000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cs typeface="Times New Roman" pitchFamily="18" charset="0"/>
              </a:rPr>
              <a:t>Subject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2870065" y="1768053"/>
            <a:ext cx="144016" cy="144016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2942071" y="3144143"/>
            <a:ext cx="0" cy="24459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 flipH="1" flipV="1">
            <a:off x="2918259" y="3099912"/>
            <a:ext cx="45719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/>
          <p:nvPr/>
        </p:nvCxnSpPr>
        <p:spPr>
          <a:xfrm>
            <a:off x="2952171" y="1547268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3090847" y="1403252"/>
            <a:ext cx="0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 bwMode="auto">
          <a:xfrm>
            <a:off x="564077" y="1412776"/>
            <a:ext cx="3638820" cy="0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636085" y="1412776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492069" y="1340768"/>
            <a:ext cx="144016" cy="14401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>
            <a:stCxn id="30" idx="4"/>
          </p:cNvCxnSpPr>
          <p:nvPr/>
        </p:nvCxnSpPr>
        <p:spPr>
          <a:xfrm>
            <a:off x="564077" y="1484784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7"/>
          <p:cNvSpPr>
            <a:spLocks noChangeArrowheads="1"/>
          </p:cNvSpPr>
          <p:nvPr/>
        </p:nvSpPr>
        <p:spPr bwMode="auto">
          <a:xfrm flipH="1">
            <a:off x="588067" y="4454575"/>
            <a:ext cx="3614830" cy="7366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ja-JP" altLang="ja-JP" sz="105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2959711" y="4461470"/>
            <a:ext cx="0" cy="15841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 bwMode="auto">
          <a:xfrm rot="5400000">
            <a:off x="79273" y="4937969"/>
            <a:ext cx="1017587" cy="0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64860" y="49978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448" y="40847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49920" y="40831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38069" y="5767164"/>
            <a:ext cx="1308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cs typeface="Times New Roman" pitchFamily="18" charset="0"/>
              </a:rPr>
              <a:t>I</a:t>
            </a:r>
            <a:r>
              <a:rPr kumimoji="1" lang="en-US" altLang="ja-JP" sz="1600" b="1" dirty="0" smtClean="0">
                <a:cs typeface="Times New Roman" pitchFamily="18" charset="0"/>
              </a:rPr>
              <a:t>mage plane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49891" y="5716140"/>
            <a:ext cx="259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cs typeface="Times New Roman" pitchFamily="18" charset="0"/>
              </a:rPr>
              <a:t>Camera coordinate system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2985678" y="6442221"/>
            <a:ext cx="792088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V="1">
            <a:off x="2958759" y="5738814"/>
            <a:ext cx="952" cy="679597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2730987" y="558162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696232" y="6254775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954008" y="632060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081392" y="4701674"/>
            <a:ext cx="1000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cs typeface="Times New Roman" pitchFamily="18" charset="0"/>
              </a:rPr>
              <a:t>Subject</a:t>
            </a:r>
            <a:endParaRPr kumimoji="1" lang="ja-JP" altLang="en-US" sz="1600" b="1" dirty="0">
              <a:cs typeface="Times New Roman" pitchFamily="18" charset="0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2882943" y="4792389"/>
            <a:ext cx="144016" cy="144016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/>
          <p:cNvCxnSpPr/>
          <p:nvPr/>
        </p:nvCxnSpPr>
        <p:spPr>
          <a:xfrm>
            <a:off x="2958699" y="4571604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3097375" y="4427588"/>
            <a:ext cx="0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 bwMode="auto">
          <a:xfrm>
            <a:off x="586480" y="4437112"/>
            <a:ext cx="3616417" cy="0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>
            <a:off x="658488" y="4437112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50"/>
          <p:cNvSpPr/>
          <p:nvPr/>
        </p:nvSpPr>
        <p:spPr>
          <a:xfrm>
            <a:off x="514472" y="4365104"/>
            <a:ext cx="144016" cy="14401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/>
          <p:cNvCxnSpPr>
            <a:stCxn id="51" idx="4"/>
          </p:cNvCxnSpPr>
          <p:nvPr/>
        </p:nvCxnSpPr>
        <p:spPr>
          <a:xfrm>
            <a:off x="586480" y="4509120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2412222" y="6110759"/>
            <a:ext cx="10547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グループ化 197"/>
          <p:cNvGrpSpPr/>
          <p:nvPr/>
        </p:nvGrpSpPr>
        <p:grpSpPr>
          <a:xfrm>
            <a:off x="2927963" y="6405934"/>
            <a:ext cx="72008" cy="72008"/>
            <a:chOff x="6516216" y="2204864"/>
            <a:chExt cx="1512168" cy="1512168"/>
          </a:xfrm>
        </p:grpSpPr>
        <p:sp>
          <p:nvSpPr>
            <p:cNvPr id="55" name="円/楕円 54"/>
            <p:cNvSpPr/>
            <p:nvPr/>
          </p:nvSpPr>
          <p:spPr>
            <a:xfrm>
              <a:off x="6516216" y="2204864"/>
              <a:ext cx="1512168" cy="1512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6" name="直線コネクタ 55"/>
            <p:cNvCxnSpPr>
              <a:stCxn id="55" idx="7"/>
              <a:endCxn id="55" idx="3"/>
            </p:cNvCxnSpPr>
            <p:nvPr/>
          </p:nvCxnSpPr>
          <p:spPr>
            <a:xfrm flipH="1">
              <a:off x="6737668" y="2426316"/>
              <a:ext cx="1069264" cy="10692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>
              <a:stCxn id="55" idx="1"/>
              <a:endCxn id="55" idx="5"/>
            </p:cNvCxnSpPr>
            <p:nvPr/>
          </p:nvCxnSpPr>
          <p:spPr>
            <a:xfrm>
              <a:off x="6737668" y="2426316"/>
              <a:ext cx="1069264" cy="10692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5" descr="\\rosemary\FullCap4\Security\Org\Course01\4000136\cam1\00000166.bmp"/>
          <p:cNvPicPr>
            <a:picLocks noChangeAspect="1" noChangeArrowheads="1"/>
          </p:cNvPicPr>
          <p:nvPr/>
        </p:nvPicPr>
        <p:blipFill>
          <a:blip r:embed="rId4" cstate="print">
            <a:lum bright="15000" contrast="5000"/>
          </a:blip>
          <a:srcRect/>
          <a:stretch>
            <a:fillRect/>
          </a:stretch>
        </p:blipFill>
        <p:spPr bwMode="auto">
          <a:xfrm>
            <a:off x="5690220" y="235248"/>
            <a:ext cx="2122140" cy="1591605"/>
          </a:xfrm>
          <a:prstGeom prst="rect">
            <a:avLst/>
          </a:prstGeom>
          <a:noFill/>
        </p:spPr>
      </p:pic>
      <p:sp>
        <p:nvSpPr>
          <p:cNvPr id="59" name="四角形吹き出し 58"/>
          <p:cNvSpPr/>
          <p:nvPr/>
        </p:nvSpPr>
        <p:spPr>
          <a:xfrm>
            <a:off x="5436097" y="207690"/>
            <a:ext cx="2736304" cy="3528392"/>
          </a:xfrm>
          <a:prstGeom prst="wedgeRectCallout">
            <a:avLst>
              <a:gd name="adj1" fmla="val -98744"/>
              <a:gd name="adj2" fmla="val 25099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四角形吹き出し 59"/>
          <p:cNvSpPr/>
          <p:nvPr/>
        </p:nvSpPr>
        <p:spPr>
          <a:xfrm>
            <a:off x="4283968" y="4537168"/>
            <a:ext cx="4608512" cy="1944216"/>
          </a:xfrm>
          <a:prstGeom prst="wedgeRectCallout">
            <a:avLst>
              <a:gd name="adj1" fmla="val -52395"/>
              <a:gd name="adj2" fmla="val 218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1" name="Object 6"/>
          <p:cNvGraphicFramePr>
            <a:graphicFrameLocks noChangeAspect="1"/>
          </p:cNvGraphicFramePr>
          <p:nvPr/>
        </p:nvGraphicFramePr>
        <p:xfrm>
          <a:off x="3078298" y="1468213"/>
          <a:ext cx="1085410" cy="31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0" name="数式" r:id="rId5" imgW="799920" imgH="228600" progId="Equation.3">
                  <p:embed/>
                </p:oleObj>
              </mc:Choice>
              <mc:Fallback>
                <p:oleObj name="数式" r:id="rId5" imgW="7999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298" y="1468213"/>
                        <a:ext cx="1085410" cy="3106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"/>
          <p:cNvGraphicFramePr>
            <a:graphicFrameLocks noChangeAspect="1"/>
          </p:cNvGraphicFramePr>
          <p:nvPr/>
        </p:nvGraphicFramePr>
        <p:xfrm>
          <a:off x="3092193" y="4481164"/>
          <a:ext cx="1087376" cy="30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数式" r:id="rId7" imgW="799920" imgH="228600" progId="Equation.3">
                  <p:embed/>
                </p:oleObj>
              </mc:Choice>
              <mc:Fallback>
                <p:oleObj name="数式" r:id="rId7" imgW="7999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193" y="4481164"/>
                        <a:ext cx="1087376" cy="308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12" descr="C:\MyProgram_VS2008\GaitRecognition\CalibrationData\ForPaper_Undistrot.png"/>
          <p:cNvPicPr>
            <a:picLocks noChangeAspect="1" noChangeArrowheads="1"/>
          </p:cNvPicPr>
          <p:nvPr/>
        </p:nvPicPr>
        <p:blipFill>
          <a:blip r:embed="rId9" cstate="print">
            <a:lum bright="15000" contrast="5000"/>
          </a:blip>
          <a:srcRect/>
          <a:stretch>
            <a:fillRect/>
          </a:stretch>
        </p:blipFill>
        <p:spPr bwMode="auto">
          <a:xfrm>
            <a:off x="5543272" y="2109908"/>
            <a:ext cx="2520041" cy="1591605"/>
          </a:xfrm>
          <a:prstGeom prst="rect">
            <a:avLst/>
          </a:prstGeom>
          <a:noFill/>
        </p:spPr>
      </p:pic>
      <p:sp>
        <p:nvSpPr>
          <p:cNvPr id="64" name="テキスト ボックス 63"/>
          <p:cNvSpPr txBox="1"/>
          <p:nvPr/>
        </p:nvSpPr>
        <p:spPr>
          <a:xfrm>
            <a:off x="5644611" y="1529369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cs typeface="Times New Roman" pitchFamily="18" charset="0"/>
              </a:rPr>
              <a:t>Original captured image</a:t>
            </a:r>
            <a:endParaRPr kumimoji="1" lang="ja-JP" altLang="en-US" sz="1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580112" y="3413760"/>
            <a:ext cx="2542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cs typeface="Times New Roman" pitchFamily="18" charset="0"/>
              </a:rPr>
              <a:t>Distortion corrected image</a:t>
            </a:r>
            <a:endParaRPr kumimoji="1" lang="ja-JP" altLang="en-US" sz="1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634536" y="6177998"/>
            <a:ext cx="2363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cs typeface="Times New Roman" pitchFamily="18" charset="0"/>
              </a:rPr>
              <a:t>Rotation corrected image</a:t>
            </a:r>
            <a:endParaRPr kumimoji="1" lang="ja-JP" altLang="en-US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0" name="下矢印 69"/>
          <p:cNvSpPr/>
          <p:nvPr/>
        </p:nvSpPr>
        <p:spPr>
          <a:xfrm>
            <a:off x="2267744" y="3789040"/>
            <a:ext cx="1368152" cy="432048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下矢印 72"/>
          <p:cNvSpPr/>
          <p:nvPr/>
        </p:nvSpPr>
        <p:spPr>
          <a:xfrm>
            <a:off x="6228184" y="1855872"/>
            <a:ext cx="1152128" cy="216024"/>
          </a:xfrm>
          <a:prstGeom prst="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271896" y="4086597"/>
            <a:ext cx="154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[Tsuji et al. 1985]</a:t>
            </a:r>
            <a:endParaRPr kumimoji="1" lang="ja-JP" altLang="en-US" sz="1400" dirty="0"/>
          </a:p>
        </p:txBody>
      </p:sp>
      <p:pic>
        <p:nvPicPr>
          <p:cNvPr id="72" name="Picture 15" descr="C:\MyProgram_VS2008\GaitRecognition\CalibrationData\ForPaper_Corrected.png"/>
          <p:cNvPicPr>
            <a:picLocks noChangeAspect="1" noChangeArrowheads="1"/>
          </p:cNvPicPr>
          <p:nvPr/>
        </p:nvPicPr>
        <p:blipFill>
          <a:blip r:embed="rId10" cstate="print">
            <a:lum bright="15000" contrast="5000"/>
          </a:blip>
          <a:srcRect/>
          <a:stretch>
            <a:fillRect/>
          </a:stretch>
        </p:blipFill>
        <p:spPr bwMode="auto">
          <a:xfrm>
            <a:off x="4355976" y="4585459"/>
            <a:ext cx="4499664" cy="1688693"/>
          </a:xfrm>
          <a:prstGeom prst="rect">
            <a:avLst/>
          </a:prstGeom>
          <a:noFill/>
        </p:spPr>
      </p:pic>
      <p:cxnSp>
        <p:nvCxnSpPr>
          <p:cNvPr id="75" name="直線コネクタ 74"/>
          <p:cNvCxnSpPr>
            <a:stCxn id="72" idx="0"/>
            <a:endCxn id="72" idx="2"/>
          </p:cNvCxnSpPr>
          <p:nvPr/>
        </p:nvCxnSpPr>
        <p:spPr>
          <a:xfrm>
            <a:off x="6605808" y="4585459"/>
            <a:ext cx="0" cy="1688693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6537424" y="451762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solidFill>
                  <a:schemeClr val="bg1"/>
                </a:solidFill>
              </a:rPr>
              <a:t>Vertical center of image  </a:t>
            </a:r>
            <a:endParaRPr kumimoji="1" lang="ja-JP" altLang="en-US" sz="1600" i="1" dirty="0">
              <a:solidFill>
                <a:schemeClr val="bg1"/>
              </a:solidFill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707904" y="3794606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cs typeface="Times New Roman" pitchFamily="18" charset="0"/>
              </a:rPr>
              <a:t>R</a:t>
            </a:r>
            <a:r>
              <a:rPr lang="en-US" altLang="ja-JP" sz="2000" b="1" dirty="0" smtClean="0">
                <a:cs typeface="Times New Roman" pitchFamily="18" charset="0"/>
              </a:rPr>
              <a:t>otation correction by using vanishing points</a:t>
            </a:r>
            <a:endParaRPr kumimoji="1" lang="ja-JP" altLang="en-US" sz="2000" b="1" dirty="0">
              <a:cs typeface="Times New Roman" pitchFamily="18" charset="0"/>
            </a:endParaRPr>
          </a:p>
        </p:txBody>
      </p:sp>
      <p:grpSp>
        <p:nvGrpSpPr>
          <p:cNvPr id="110" name="グループ化 109"/>
          <p:cNvGrpSpPr/>
          <p:nvPr/>
        </p:nvGrpSpPr>
        <p:grpSpPr>
          <a:xfrm>
            <a:off x="5576937" y="2115954"/>
            <a:ext cx="2451447" cy="1385054"/>
            <a:chOff x="5576937" y="2115954"/>
            <a:chExt cx="2451447" cy="1385054"/>
          </a:xfrm>
        </p:grpSpPr>
        <p:cxnSp>
          <p:nvCxnSpPr>
            <p:cNvPr id="84" name="直線コネクタ 83"/>
            <p:cNvCxnSpPr/>
            <p:nvPr/>
          </p:nvCxnSpPr>
          <p:spPr>
            <a:xfrm flipV="1">
              <a:off x="5652120" y="2132856"/>
              <a:ext cx="2376264" cy="288032"/>
            </a:xfrm>
            <a:prstGeom prst="line">
              <a:avLst/>
            </a:prstGeom>
            <a:ln w="952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>
              <a:off x="5666409" y="3045145"/>
              <a:ext cx="2289967" cy="167831"/>
            </a:xfrm>
            <a:prstGeom prst="line">
              <a:avLst/>
            </a:prstGeom>
            <a:ln w="952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>
              <a:off x="5603927" y="3198687"/>
              <a:ext cx="2424457" cy="302321"/>
            </a:xfrm>
            <a:prstGeom prst="line">
              <a:avLst/>
            </a:prstGeom>
            <a:ln w="952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>
              <a:off x="5576937" y="2158256"/>
              <a:ext cx="2376264" cy="745480"/>
            </a:xfrm>
            <a:prstGeom prst="line">
              <a:avLst/>
            </a:prstGeom>
            <a:ln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>
              <a:off x="5586462" y="2342530"/>
              <a:ext cx="2360389" cy="491356"/>
            </a:xfrm>
            <a:prstGeom prst="line">
              <a:avLst/>
            </a:prstGeom>
            <a:ln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>
              <a:off x="6399753" y="2115954"/>
              <a:ext cx="1537573" cy="953006"/>
            </a:xfrm>
            <a:prstGeom prst="line">
              <a:avLst/>
            </a:prstGeom>
            <a:ln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8" grpId="0"/>
      <p:bldP spid="71" grpId="0"/>
      <p:bldP spid="76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lang="en-US" altLang="ja-JP" sz="1800" i="1" dirty="0" smtClean="0"/>
              <a:t>Preprocessing</a:t>
            </a:r>
            <a:r>
              <a:rPr lang="en-US" altLang="ja-JP" sz="1800" dirty="0" smtClean="0"/>
              <a:t/>
            </a:r>
            <a:br>
              <a:rPr lang="en-US" altLang="ja-JP" sz="1800" dirty="0" smtClean="0"/>
            </a:br>
            <a:r>
              <a:rPr kumimoji="1" lang="en-US" altLang="ja-JP" dirty="0" smtClean="0"/>
              <a:t>Creation of size-normalized silhouette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4" name="Org_ProfYagi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11560" y="951692"/>
            <a:ext cx="2160000" cy="1620000"/>
          </a:xfrm>
          <a:prstGeom prst="rect">
            <a:avLst/>
          </a:prstGeom>
        </p:spPr>
      </p:pic>
      <p:pic>
        <p:nvPicPr>
          <p:cNvPr id="5" name="Bin_ProfYagi.m1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901812" y="951692"/>
            <a:ext cx="2160000" cy="162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544" y="248364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Original sequence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29804" y="248364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Silhouette sequence</a:t>
            </a:r>
            <a:endParaRPr kumimoji="1" lang="ja-JP" altLang="en-US" sz="1600" dirty="0"/>
          </a:p>
        </p:txBody>
      </p:sp>
      <p:sp>
        <p:nvSpPr>
          <p:cNvPr id="8" name="右矢印 7"/>
          <p:cNvSpPr/>
          <p:nvPr/>
        </p:nvSpPr>
        <p:spPr>
          <a:xfrm>
            <a:off x="2987824" y="1120552"/>
            <a:ext cx="1800200" cy="1224136"/>
          </a:xfrm>
          <a:prstGeom prst="rightArrow">
            <a:avLst>
              <a:gd name="adj1" fmla="val 57781"/>
              <a:gd name="adj2" fmla="val 5000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 subtraction</a:t>
            </a:r>
            <a:endParaRPr kumimoji="1" lang="ja-JP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BinTrans_ProfYagi.m1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726112" y="3196084"/>
            <a:ext cx="2664297" cy="1598579"/>
          </a:xfrm>
          <a:prstGeom prst="rect">
            <a:avLst/>
          </a:prstGeom>
        </p:spPr>
      </p:pic>
      <p:pic>
        <p:nvPicPr>
          <p:cNvPr id="11" name="Org_Trans_ProfYagi.m1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241995" y="3210942"/>
            <a:ext cx="2664297" cy="159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031653" y="2708389"/>
            <a:ext cx="279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i="1" dirty="0" smtClean="0">
                <a:solidFill>
                  <a:schemeClr val="accent1"/>
                </a:solidFill>
              </a:rPr>
              <a:t>Rotation </a:t>
            </a:r>
            <a:r>
              <a:rPr kumimoji="1" lang="en-US" altLang="ja-JP" sz="2400" b="1" i="1" dirty="0" smtClean="0">
                <a:solidFill>
                  <a:schemeClr val="accent1"/>
                </a:solidFill>
              </a:rPr>
              <a:t>correction</a:t>
            </a:r>
            <a:endParaRPr kumimoji="1" lang="ja-JP" altLang="en-US" sz="2400" b="1" i="1" dirty="0">
              <a:solidFill>
                <a:schemeClr val="accent1"/>
              </a:solidFill>
            </a:endParaRPr>
          </a:p>
        </p:txBody>
      </p:sp>
      <p:sp>
        <p:nvSpPr>
          <p:cNvPr id="14" name="ホームベース 13"/>
          <p:cNvSpPr/>
          <p:nvPr/>
        </p:nvSpPr>
        <p:spPr>
          <a:xfrm rot="5400000">
            <a:off x="1409541" y="2580323"/>
            <a:ext cx="348253" cy="792088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ホームベース 14"/>
          <p:cNvSpPr/>
          <p:nvPr/>
        </p:nvSpPr>
        <p:spPr>
          <a:xfrm rot="5400000">
            <a:off x="5799425" y="2570798"/>
            <a:ext cx="348253" cy="792088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Gsv_ProfYagi.m1v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580112" y="5349213"/>
            <a:ext cx="936104" cy="1248139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7" name="下矢印 16"/>
          <p:cNvSpPr/>
          <p:nvPr/>
        </p:nvSpPr>
        <p:spPr>
          <a:xfrm>
            <a:off x="5436096" y="4941168"/>
            <a:ext cx="1152128" cy="288032"/>
          </a:xfrm>
          <a:prstGeom prst="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380359" y="6548021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0000"/>
                </a:solidFill>
              </a:rPr>
              <a:t>Size-normalized silhouette sequence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16216" y="573325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88 x 128 pixel</a:t>
            </a:r>
            <a:endParaRPr kumimoji="1" lang="ja-JP" altLang="en-US" sz="1600" dirty="0"/>
          </a:p>
        </p:txBody>
      </p:sp>
      <p:sp>
        <p:nvSpPr>
          <p:cNvPr id="21" name="四角形吹き出し 20"/>
          <p:cNvSpPr/>
          <p:nvPr/>
        </p:nvSpPr>
        <p:spPr>
          <a:xfrm>
            <a:off x="122361" y="5445224"/>
            <a:ext cx="5285159" cy="1008112"/>
          </a:xfrm>
          <a:prstGeom prst="wedgeRectCallout">
            <a:avLst>
              <a:gd name="adj1" fmla="val 52426"/>
              <a:gd name="adj2" fmla="val -19979"/>
            </a:avLst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082" name="Picture 2" descr="C:\Users\iwama\Desktop\Mov\Gsv\00000112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7951" y="5589240"/>
            <a:ext cx="491662" cy="715144"/>
          </a:xfrm>
          <a:prstGeom prst="rect">
            <a:avLst/>
          </a:prstGeom>
          <a:noFill/>
        </p:spPr>
      </p:pic>
      <p:pic>
        <p:nvPicPr>
          <p:cNvPr id="46083" name="Picture 3" descr="C:\Users\iwama\Desktop\Mov\Gsv\00000115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24401" y="5589240"/>
            <a:ext cx="491662" cy="715144"/>
          </a:xfrm>
          <a:prstGeom prst="rect">
            <a:avLst/>
          </a:prstGeom>
          <a:noFill/>
        </p:spPr>
      </p:pic>
      <p:pic>
        <p:nvPicPr>
          <p:cNvPr id="46084" name="Picture 4" descr="C:\Users\iwama\Desktop\Mov\Gsv\00000118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37982" y="5589240"/>
            <a:ext cx="491662" cy="715144"/>
          </a:xfrm>
          <a:prstGeom prst="rect">
            <a:avLst/>
          </a:prstGeom>
          <a:noFill/>
        </p:spPr>
      </p:pic>
      <p:pic>
        <p:nvPicPr>
          <p:cNvPr id="46085" name="Picture 5" descr="C:\Users\iwama\Desktop\Mov\Gsv\00000121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251563" y="5589240"/>
            <a:ext cx="491662" cy="715144"/>
          </a:xfrm>
          <a:prstGeom prst="rect">
            <a:avLst/>
          </a:prstGeom>
          <a:noFill/>
        </p:spPr>
      </p:pic>
      <p:pic>
        <p:nvPicPr>
          <p:cNvPr id="46086" name="Picture 6" descr="C:\Users\iwama\Desktop\Mov\Gsv\00000124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765144" y="5589240"/>
            <a:ext cx="491662" cy="715144"/>
          </a:xfrm>
          <a:prstGeom prst="rect">
            <a:avLst/>
          </a:prstGeom>
          <a:noFill/>
        </p:spPr>
      </p:pic>
      <p:pic>
        <p:nvPicPr>
          <p:cNvPr id="46087" name="Picture 7" descr="C:\Users\iwama\Desktop\Mov\Gsv\00000127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278725" y="5589240"/>
            <a:ext cx="491662" cy="715144"/>
          </a:xfrm>
          <a:prstGeom prst="rect">
            <a:avLst/>
          </a:prstGeom>
          <a:noFill/>
        </p:spPr>
      </p:pic>
      <p:pic>
        <p:nvPicPr>
          <p:cNvPr id="46088" name="Picture 8" descr="C:\Users\iwama\Desktop\Mov\Gsv\00000130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788114" y="5589240"/>
            <a:ext cx="491662" cy="715144"/>
          </a:xfrm>
          <a:prstGeom prst="rect">
            <a:avLst/>
          </a:prstGeom>
          <a:noFill/>
        </p:spPr>
      </p:pic>
      <p:pic>
        <p:nvPicPr>
          <p:cNvPr id="46089" name="Picture 9" descr="C:\Users\iwama\Desktop\Mov\Gsv\00000133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296362" y="5594256"/>
            <a:ext cx="491662" cy="715144"/>
          </a:xfrm>
          <a:prstGeom prst="rect">
            <a:avLst/>
          </a:prstGeom>
          <a:noFill/>
        </p:spPr>
      </p:pic>
      <p:pic>
        <p:nvPicPr>
          <p:cNvPr id="46090" name="Picture 10" descr="C:\Users\iwama\Desktop\Mov\Gsv\00000136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807074" y="5594176"/>
            <a:ext cx="491662" cy="715144"/>
          </a:xfrm>
          <a:prstGeom prst="rect">
            <a:avLst/>
          </a:prstGeom>
          <a:noFill/>
        </p:spPr>
      </p:pic>
      <p:pic>
        <p:nvPicPr>
          <p:cNvPr id="46091" name="Picture 11" descr="C:\Users\iwama\Desktop\Mov\Gsv\00000109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91906" y="5589240"/>
            <a:ext cx="491662" cy="715144"/>
          </a:xfrm>
          <a:prstGeom prst="rect">
            <a:avLst/>
          </a:prstGeom>
          <a:noFill/>
        </p:spPr>
      </p:pic>
      <p:sp>
        <p:nvSpPr>
          <p:cNvPr id="32" name="テキスト ボックス 31"/>
          <p:cNvSpPr txBox="1"/>
          <p:nvPr/>
        </p:nvSpPr>
        <p:spPr>
          <a:xfrm>
            <a:off x="2233836" y="4897735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Registration and size-normalization</a:t>
            </a:r>
            <a:endParaRPr kumimoji="1" lang="ja-JP" alt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角丸四角形 56"/>
          <p:cNvSpPr/>
          <p:nvPr/>
        </p:nvSpPr>
        <p:spPr bwMode="auto">
          <a:xfrm>
            <a:off x="4499992" y="1124744"/>
            <a:ext cx="4139952" cy="2016224"/>
          </a:xfrm>
          <a:prstGeom prst="roundRect">
            <a:avLst>
              <a:gd name="adj" fmla="val 6070"/>
            </a:avLst>
          </a:prstGeom>
          <a:gradFill flip="none" rotWithShape="1">
            <a:gsLst>
              <a:gs pos="0">
                <a:schemeClr val="bg1"/>
              </a:gs>
              <a:gs pos="30000">
                <a:schemeClr val="bg1">
                  <a:lumMod val="95000"/>
                </a:schemeClr>
              </a:gs>
              <a:gs pos="75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1" lang="ja-JP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Gait recognition approach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61452" y="2708920"/>
            <a:ext cx="18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Period detection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 bwMode="auto">
          <a:xfrm>
            <a:off x="251520" y="1124744"/>
            <a:ext cx="4139952" cy="2016224"/>
          </a:xfrm>
          <a:prstGeom prst="roundRect">
            <a:avLst>
              <a:gd name="adj" fmla="val 6070"/>
            </a:avLst>
          </a:prstGeom>
          <a:gradFill flip="none" rotWithShape="1">
            <a:gsLst>
              <a:gs pos="0">
                <a:schemeClr val="bg1"/>
              </a:gs>
              <a:gs pos="30000">
                <a:schemeClr val="bg1">
                  <a:lumMod val="95000"/>
                </a:schemeClr>
              </a:gs>
              <a:gs pos="75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1" lang="ja-JP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 bwMode="auto">
          <a:xfrm>
            <a:off x="293300" y="2656195"/>
            <a:ext cx="40679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>
            <a:off x="4112457" y="2656195"/>
            <a:ext cx="24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 flipH="1">
            <a:off x="365308" y="2277046"/>
            <a:ext cx="12241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直線コネクタ 12"/>
          <p:cNvCxnSpPr/>
          <p:nvPr/>
        </p:nvCxnSpPr>
        <p:spPr bwMode="auto">
          <a:xfrm flipV="1">
            <a:off x="293300" y="1648083"/>
            <a:ext cx="0" cy="10081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3333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55576" y="2264192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kumimoji="1" lang="ja-JP" altLang="en-US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9" name="Picture 5" descr="C:\Users\iwama\Desktop\PanoramaGS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300" y="1676450"/>
            <a:ext cx="2736304" cy="331673"/>
          </a:xfrm>
          <a:prstGeom prst="rect">
            <a:avLst/>
          </a:prstGeom>
          <a:noFill/>
        </p:spPr>
      </p:pic>
      <p:pic>
        <p:nvPicPr>
          <p:cNvPr id="33" name="Picture 5" descr="C:\Users\iwama\Desktop\PanoramaGS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338" y="2152139"/>
            <a:ext cx="2736304" cy="331673"/>
          </a:xfrm>
          <a:prstGeom prst="rect">
            <a:avLst/>
          </a:prstGeom>
          <a:noFill/>
        </p:spPr>
      </p:pic>
      <p:sp>
        <p:nvSpPr>
          <p:cNvPr id="34" name="テキスト ボックス 33"/>
          <p:cNvSpPr txBox="1"/>
          <p:nvPr/>
        </p:nvSpPr>
        <p:spPr>
          <a:xfrm>
            <a:off x="941372" y="106785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Gait period detection</a:t>
            </a:r>
            <a:endParaRPr kumimoji="1"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304419" y="3717032"/>
            <a:ext cx="8424936" cy="2592288"/>
          </a:xfrm>
          <a:prstGeom prst="roundRect">
            <a:avLst>
              <a:gd name="adj" fmla="val 6070"/>
            </a:avLst>
          </a:prstGeom>
          <a:gradFill flip="none" rotWithShape="1">
            <a:gsLst>
              <a:gs pos="0">
                <a:schemeClr val="bg1"/>
              </a:gs>
              <a:gs pos="30000">
                <a:schemeClr val="accent5">
                  <a:lumMod val="20000"/>
                  <a:lumOff val="80000"/>
                </a:schemeClr>
              </a:gs>
              <a:gs pos="75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1" lang="ja-JP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11560" y="3728151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Gait feature creation : </a:t>
            </a:r>
            <a:r>
              <a:rPr kumimoji="1" lang="en-US" altLang="ja-JP" sz="2400" b="1" i="1" dirty="0" smtClean="0">
                <a:solidFill>
                  <a:srgbClr val="FF0000"/>
                </a:solidFill>
              </a:rPr>
              <a:t>appearance and period-based features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39" name="Picture 2" descr="E:\GaitDB\GaitFeatureStore\GEI(88x128)\Base85\Course01\6277869.png"/>
          <p:cNvPicPr>
            <a:picLocks noChangeAspect="1" noChangeArrowheads="1"/>
          </p:cNvPicPr>
          <p:nvPr/>
        </p:nvPicPr>
        <p:blipFill>
          <a:blip r:embed="rId4" cstate="print">
            <a:lum bright="35000" contrast="40000"/>
          </a:blip>
          <a:srcRect/>
          <a:stretch>
            <a:fillRect/>
          </a:stretch>
        </p:blipFill>
        <p:spPr bwMode="auto">
          <a:xfrm>
            <a:off x="565448" y="4755372"/>
            <a:ext cx="838200" cy="1219200"/>
          </a:xfrm>
          <a:prstGeom prst="rect">
            <a:avLst/>
          </a:prstGeom>
          <a:noFill/>
        </p:spPr>
      </p:pic>
      <p:pic>
        <p:nvPicPr>
          <p:cNvPr id="40" name="Picture 3" descr="E:\GaitDB\GaitFeatureStore\FDF(88x128)\Base85\Course01\6277869.png"/>
          <p:cNvPicPr>
            <a:picLocks noChangeAspect="1" noChangeArrowheads="1"/>
          </p:cNvPicPr>
          <p:nvPr/>
        </p:nvPicPr>
        <p:blipFill>
          <a:blip r:embed="rId5" cstate="print">
            <a:lum bright="35000" contrast="40000"/>
          </a:blip>
          <a:srcRect/>
          <a:stretch>
            <a:fillRect/>
          </a:stretch>
        </p:blipFill>
        <p:spPr bwMode="auto">
          <a:xfrm>
            <a:off x="1547664" y="4755372"/>
            <a:ext cx="2514600" cy="1219200"/>
          </a:xfrm>
          <a:prstGeom prst="rect">
            <a:avLst/>
          </a:prstGeom>
          <a:noFill/>
        </p:spPr>
      </p:pic>
      <p:pic>
        <p:nvPicPr>
          <p:cNvPr id="41" name="Picture 4" descr="E:\GaitDB\GaitFeatureStore\GFI(88x128)\Base85\Course01\6277869.png"/>
          <p:cNvPicPr>
            <a:picLocks noChangeAspect="1" noChangeArrowheads="1"/>
          </p:cNvPicPr>
          <p:nvPr/>
        </p:nvPicPr>
        <p:blipFill>
          <a:blip r:embed="rId6" cstate="print">
            <a:lum bright="-15000" contrast="20000"/>
          </a:blip>
          <a:srcRect/>
          <a:stretch>
            <a:fillRect/>
          </a:stretch>
        </p:blipFill>
        <p:spPr bwMode="auto">
          <a:xfrm>
            <a:off x="4324978" y="4764303"/>
            <a:ext cx="838200" cy="1219200"/>
          </a:xfrm>
          <a:prstGeom prst="rect">
            <a:avLst/>
          </a:prstGeom>
          <a:noFill/>
        </p:spPr>
      </p:pic>
      <p:pic>
        <p:nvPicPr>
          <p:cNvPr id="42" name="Picture 5" descr="E:\GaitDB\GaitFeatureStore\GEnI(88x128)\Base85\Course01\6277869.png"/>
          <p:cNvPicPr>
            <a:picLocks noChangeAspect="1" noChangeArrowheads="1"/>
          </p:cNvPicPr>
          <p:nvPr/>
        </p:nvPicPr>
        <p:blipFill>
          <a:blip r:embed="rId7" cstate="print">
            <a:lum contrast="15000"/>
          </a:blip>
          <a:srcRect/>
          <a:stretch>
            <a:fillRect/>
          </a:stretch>
        </p:blipFill>
        <p:spPr bwMode="auto">
          <a:xfrm>
            <a:off x="6642695" y="4764083"/>
            <a:ext cx="838200" cy="1219200"/>
          </a:xfrm>
          <a:prstGeom prst="rect">
            <a:avLst/>
          </a:prstGeom>
          <a:noFill/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8" cstate="print">
            <a:lum bright="35000" contrast="40000"/>
          </a:blip>
          <a:srcRect/>
          <a:stretch>
            <a:fillRect/>
          </a:stretch>
        </p:blipFill>
        <p:spPr bwMode="auto">
          <a:xfrm>
            <a:off x="7766248" y="4762929"/>
            <a:ext cx="83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" descr="E:\GaitDB\GaitFeatureStore\CGI(88x128)\Base85\Course01\6277869_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46878" y="4766924"/>
            <a:ext cx="838200" cy="1219200"/>
          </a:xfrm>
          <a:prstGeom prst="rect">
            <a:avLst/>
          </a:prstGeom>
          <a:noFill/>
        </p:spPr>
      </p:pic>
      <p:sp>
        <p:nvSpPr>
          <p:cNvPr id="45" name="テキスト ボックス 44"/>
          <p:cNvSpPr txBox="1"/>
          <p:nvPr/>
        </p:nvSpPr>
        <p:spPr>
          <a:xfrm>
            <a:off x="444873" y="4212377"/>
            <a:ext cx="117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Gait Energy Image (GEI)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975520" y="4212377"/>
            <a:ext cx="2160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Frequency Domain Feature (FDF)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400775" y="422108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Gait Entropy Image (</a:t>
            </a:r>
            <a:r>
              <a:rPr lang="en-US" altLang="ja-JP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GEnI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174175" y="4212377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Gait Flow Image (GFI)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292080" y="4212377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Chrono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-Gait Image (CGI)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596336" y="4212377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Masked GEI (MGEI)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下矢印 52"/>
          <p:cNvSpPr/>
          <p:nvPr/>
        </p:nvSpPr>
        <p:spPr>
          <a:xfrm>
            <a:off x="1763688" y="3212976"/>
            <a:ext cx="1152128" cy="432048"/>
          </a:xfrm>
          <a:prstGeom prst="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下矢印 53"/>
          <p:cNvSpPr/>
          <p:nvPr/>
        </p:nvSpPr>
        <p:spPr>
          <a:xfrm rot="10800000">
            <a:off x="6048372" y="3212976"/>
            <a:ext cx="1152128" cy="432048"/>
          </a:xfrm>
          <a:prstGeom prst="down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091170" y="105273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Gait feature matching</a:t>
            </a:r>
            <a:endParaRPr kumimoji="1"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8" name="Picture 2" descr="E:\GaitDB\GaitFeatureStore\GEI(88x128)\Base85\Course01\6277869.png"/>
          <p:cNvPicPr>
            <a:picLocks noChangeAspect="1" noChangeArrowheads="1"/>
          </p:cNvPicPr>
          <p:nvPr/>
        </p:nvPicPr>
        <p:blipFill>
          <a:blip r:embed="rId4" cstate="print">
            <a:lum bright="35000" contrast="40000"/>
          </a:blip>
          <a:srcRect/>
          <a:stretch>
            <a:fillRect/>
          </a:stretch>
        </p:blipFill>
        <p:spPr bwMode="auto">
          <a:xfrm>
            <a:off x="5004048" y="1700808"/>
            <a:ext cx="699225" cy="1017054"/>
          </a:xfrm>
          <a:prstGeom prst="rect">
            <a:avLst/>
          </a:prstGeom>
          <a:noFill/>
        </p:spPr>
      </p:pic>
      <p:sp>
        <p:nvSpPr>
          <p:cNvPr id="59" name="テキスト ボックス 58"/>
          <p:cNvSpPr txBox="1"/>
          <p:nvPr/>
        </p:nvSpPr>
        <p:spPr>
          <a:xfrm>
            <a:off x="5004048" y="144772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Probe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110" name="Picture 6" descr="E:\GaitDB\GaitFeatureStore\GEI(88x128)\Base85\Course02\6277869.png"/>
          <p:cNvPicPr>
            <a:picLocks noChangeAspect="1" noChangeArrowheads="1"/>
          </p:cNvPicPr>
          <p:nvPr/>
        </p:nvPicPr>
        <p:blipFill>
          <a:blip r:embed="rId10" cstate="print">
            <a:lum bright="35000" contrast="40000"/>
          </a:blip>
          <a:srcRect/>
          <a:stretch>
            <a:fillRect/>
          </a:stretch>
        </p:blipFill>
        <p:spPr bwMode="auto">
          <a:xfrm>
            <a:off x="7365454" y="1700808"/>
            <a:ext cx="686739" cy="998893"/>
          </a:xfrm>
          <a:prstGeom prst="rect">
            <a:avLst/>
          </a:prstGeom>
          <a:noFill/>
        </p:spPr>
      </p:pic>
      <p:sp>
        <p:nvSpPr>
          <p:cNvPr id="61" name="テキスト ボックス 60"/>
          <p:cNvSpPr txBox="1"/>
          <p:nvPr/>
        </p:nvSpPr>
        <p:spPr>
          <a:xfrm>
            <a:off x="7308304" y="1417541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Gallery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左右矢印 61"/>
          <p:cNvSpPr/>
          <p:nvPr/>
        </p:nvSpPr>
        <p:spPr>
          <a:xfrm>
            <a:off x="5868144" y="1988840"/>
            <a:ext cx="1368152" cy="432048"/>
          </a:xfrm>
          <a:prstGeom prst="leftRightArrow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714603" y="165737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>
                <a:solidFill>
                  <a:srgbClr val="FF0000"/>
                </a:solidFill>
              </a:rPr>
              <a:t>Direct matching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716016" y="275235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Dissimilarity is measured by L2 norm</a:t>
            </a:r>
            <a:endParaRPr kumimoji="1" lang="ja-JP" alt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51520" y="594928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Han and </a:t>
            </a:r>
            <a:r>
              <a:rPr lang="en-US" altLang="ja-JP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Bhanu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2006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951137" y="594928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Makihara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2006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139952" y="594928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Lam et al. 2011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292080" y="594928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Wang et al. 2010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435155" y="5940227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Bashir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2009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569177" y="593117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Bashir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2010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/>
              <a:t>Performance evaluation of gait recognition</a:t>
            </a:r>
          </a:p>
          <a:p>
            <a:pPr lvl="1"/>
            <a:r>
              <a:rPr lang="en-US" altLang="ja-JP" dirty="0" smtClean="0"/>
              <a:t>1. Effect of number of subjects</a:t>
            </a:r>
          </a:p>
          <a:p>
            <a:pPr lvl="1"/>
            <a:r>
              <a:rPr lang="en-US" altLang="ja-JP" dirty="0" smtClean="0"/>
              <a:t>2. Comparison of gait feature</a:t>
            </a:r>
          </a:p>
          <a:p>
            <a:pPr lvl="1"/>
            <a:r>
              <a:rPr lang="en-US" altLang="ja-JP" dirty="0" smtClean="0"/>
              <a:t>3. Effects of gender and age</a:t>
            </a:r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32706"/>
            <a:ext cx="8065766" cy="40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kumimoji="1" lang="en-US" altLang="ja-JP" sz="1800" i="1" dirty="0" smtClean="0"/>
              <a:t>Performance evaluation of gait recognition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Effect of number of subjects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421216"/>
          </a:xfrm>
        </p:spPr>
        <p:txBody>
          <a:bodyPr/>
          <a:lstStyle/>
          <a:p>
            <a:r>
              <a:rPr kumimoji="1" lang="en-US" altLang="ja-JP" dirty="0" smtClean="0"/>
              <a:t>Data set: </a:t>
            </a:r>
            <a:r>
              <a:rPr kumimoji="1" lang="en-US" altLang="ja-JP" b="1" dirty="0" smtClean="0"/>
              <a:t>OP-LP-A-65 </a:t>
            </a:r>
            <a:r>
              <a:rPr kumimoji="1" lang="en-US" altLang="ja-JP" dirty="0" smtClean="0"/>
              <a:t>(3,770 subjects)</a:t>
            </a:r>
          </a:p>
          <a:p>
            <a:r>
              <a:rPr lang="en-US" altLang="ja-JP" dirty="0" smtClean="0"/>
              <a:t>Reliability comparison: </a:t>
            </a:r>
            <a:r>
              <a:rPr lang="en-US" altLang="ja-JP" dirty="0" smtClean="0">
                <a:solidFill>
                  <a:srgbClr val="FF0000"/>
                </a:solidFill>
              </a:rPr>
              <a:t>Whole set vs. Subset (100 subjects)</a:t>
            </a:r>
          </a:p>
          <a:p>
            <a:r>
              <a:rPr lang="en-US" altLang="ja-JP" dirty="0" smtClean="0"/>
              <a:t>Gait feature: GEI</a:t>
            </a:r>
          </a:p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2024015" y="4520817"/>
            <a:ext cx="3096344" cy="1428463"/>
          </a:xfrm>
          <a:prstGeom prst="round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en-US" altLang="ja-JP" dirty="0" smtClean="0"/>
              <a:t>Estimated standard deviation</a:t>
            </a:r>
          </a:p>
          <a:p>
            <a:pPr algn="ctr"/>
            <a:endParaRPr lang="en-US" altLang="ja-JP" dirty="0" smtClean="0"/>
          </a:p>
          <a:p>
            <a:pPr algn="ctr"/>
            <a:endParaRPr kumimoji="1" lang="ja-JP" altLang="en-US" dirty="0"/>
          </a:p>
        </p:txBody>
      </p:sp>
      <p:graphicFrame>
        <p:nvGraphicFramePr>
          <p:cNvPr id="21" name="Object 6"/>
          <p:cNvGraphicFramePr>
            <a:graphicFrameLocks noChangeAspect="1"/>
          </p:cNvGraphicFramePr>
          <p:nvPr/>
        </p:nvGraphicFramePr>
        <p:xfrm>
          <a:off x="2608435" y="4889439"/>
          <a:ext cx="1603525" cy="62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3" name="数式" r:id="rId4" imgW="1143000" imgH="444240" progId="Equation.3">
                  <p:embed/>
                </p:oleObj>
              </mc:Choice>
              <mc:Fallback>
                <p:oleObj name="数式" r:id="rId4" imgW="114300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435" y="4889439"/>
                        <a:ext cx="1603525" cy="6231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7"/>
          <p:cNvGraphicFramePr>
            <a:graphicFrameLocks noChangeAspect="1"/>
          </p:cNvGraphicFramePr>
          <p:nvPr/>
        </p:nvGraphicFramePr>
        <p:xfrm>
          <a:off x="2164265" y="5461481"/>
          <a:ext cx="224357" cy="298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数式" r:id="rId6" imgW="152280" imgH="203040" progId="Equation.3">
                  <p:embed/>
                </p:oleObj>
              </mc:Choice>
              <mc:Fallback>
                <p:oleObj name="数式" r:id="rId6" imgW="1522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4265" y="5461481"/>
                        <a:ext cx="224357" cy="2989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8"/>
          <p:cNvGraphicFramePr>
            <a:graphicFrameLocks noChangeAspect="1"/>
          </p:cNvGraphicFramePr>
          <p:nvPr/>
        </p:nvGraphicFramePr>
        <p:xfrm>
          <a:off x="3925965" y="5521990"/>
          <a:ext cx="215975" cy="237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5" name="数式" r:id="rId8" imgW="126720" imgH="139680" progId="Equation.3">
                  <p:embed/>
                </p:oleObj>
              </mc:Choice>
              <mc:Fallback>
                <p:oleObj name="数式" r:id="rId8" imgW="126720" imgH="1396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965" y="5521990"/>
                        <a:ext cx="215975" cy="2373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テキスト ボックス 10"/>
          <p:cNvSpPr txBox="1">
            <a:spLocks noChangeArrowheads="1"/>
          </p:cNvSpPr>
          <p:nvPr/>
        </p:nvSpPr>
        <p:spPr bwMode="auto">
          <a:xfrm>
            <a:off x="2279680" y="5456913"/>
            <a:ext cx="1540785" cy="33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/>
              <a:t>: observed FRR</a:t>
            </a:r>
            <a:endParaRPr lang="ja-JP" altLang="en-US" sz="1600" dirty="0"/>
          </a:p>
        </p:txBody>
      </p:sp>
      <p:sp>
        <p:nvSpPr>
          <p:cNvPr id="25" name="テキスト ボックス 11"/>
          <p:cNvSpPr txBox="1">
            <a:spLocks noChangeArrowheads="1"/>
          </p:cNvSpPr>
          <p:nvPr/>
        </p:nvSpPr>
        <p:spPr bwMode="auto">
          <a:xfrm>
            <a:off x="4040240" y="5447397"/>
            <a:ext cx="1080120" cy="33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/>
              <a:t>: #subjects</a:t>
            </a:r>
            <a:endParaRPr lang="ja-JP" altLang="en-US" sz="1600"/>
          </a:p>
        </p:txBody>
      </p:sp>
      <p:cxnSp>
        <p:nvCxnSpPr>
          <p:cNvPr id="30" name="直線矢印コネクタ 29"/>
          <p:cNvCxnSpPr>
            <a:stCxn id="20" idx="3"/>
          </p:cNvCxnSpPr>
          <p:nvPr/>
        </p:nvCxnSpPr>
        <p:spPr>
          <a:xfrm flipV="1">
            <a:off x="5120359" y="4945385"/>
            <a:ext cx="437381" cy="289664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20" idx="3"/>
          </p:cNvCxnSpPr>
          <p:nvPr/>
        </p:nvCxnSpPr>
        <p:spPr>
          <a:xfrm>
            <a:off x="5120359" y="5235049"/>
            <a:ext cx="504056" cy="437897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角丸四角形 37"/>
          <p:cNvSpPr/>
          <p:nvPr/>
        </p:nvSpPr>
        <p:spPr>
          <a:xfrm>
            <a:off x="4140822" y="3596802"/>
            <a:ext cx="3527522" cy="552278"/>
          </a:xfrm>
          <a:prstGeom prst="round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Gray bar: observed deviation in 100 different subsets</a:t>
            </a:r>
          </a:p>
        </p:txBody>
      </p:sp>
      <p:cxnSp>
        <p:nvCxnSpPr>
          <p:cNvPr id="39" name="直線矢印コネクタ 38"/>
          <p:cNvCxnSpPr>
            <a:stCxn id="38" idx="1"/>
          </p:cNvCxnSpPr>
          <p:nvPr/>
        </p:nvCxnSpPr>
        <p:spPr>
          <a:xfrm flipH="1" flipV="1">
            <a:off x="3492750" y="3452787"/>
            <a:ext cx="648072" cy="420154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851920" y="256490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i="1" dirty="0" smtClean="0"/>
              <a:t>ROC curve</a:t>
            </a:r>
            <a:endParaRPr kumimoji="1" lang="ja-JP" altLang="en-US" sz="2000" i="1" dirty="0"/>
          </a:p>
        </p:txBody>
      </p:sp>
      <p:pic>
        <p:nvPicPr>
          <p:cNvPr id="18" name="Picture 2" descr="E:\GaitDB\GaitFeatureStore\GEI(88x128)\Base85\Course01\6277869.png"/>
          <p:cNvPicPr>
            <a:picLocks noChangeAspect="1" noChangeArrowheads="1"/>
          </p:cNvPicPr>
          <p:nvPr/>
        </p:nvPicPr>
        <p:blipFill>
          <a:blip r:embed="rId10" cstate="print">
            <a:lum contrast="15000"/>
          </a:blip>
          <a:srcRect/>
          <a:stretch>
            <a:fillRect/>
          </a:stretch>
        </p:blipFill>
        <p:spPr bwMode="auto">
          <a:xfrm>
            <a:off x="2987824" y="1988841"/>
            <a:ext cx="297033" cy="432048"/>
          </a:xfrm>
          <a:prstGeom prst="rect">
            <a:avLst/>
          </a:prstGeom>
          <a:noFill/>
        </p:spPr>
      </p:pic>
      <p:sp>
        <p:nvSpPr>
          <p:cNvPr id="19" name="テキスト ボックス 18"/>
          <p:cNvSpPr txBox="1"/>
          <p:nvPr/>
        </p:nvSpPr>
        <p:spPr>
          <a:xfrm>
            <a:off x="2511759" y="5672281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kumimoji="1" lang="en-US" altLang="ja-JP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Snedecor</a:t>
            </a:r>
            <a:r>
              <a:rPr kumimoji="1"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Cochran 1967]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38" grpId="0" animBg="1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kumimoji="1" lang="en-US" altLang="ja-JP" sz="1800" i="1" dirty="0" smtClean="0"/>
              <a:t>Performance evaluation of gait recognition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Gait feature comparison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421216"/>
          </a:xfrm>
        </p:spPr>
        <p:txBody>
          <a:bodyPr/>
          <a:lstStyle/>
          <a:p>
            <a:r>
              <a:rPr kumimoji="1" lang="en-US" altLang="ja-JP" dirty="0" smtClean="0"/>
              <a:t>Data set: </a:t>
            </a:r>
            <a:r>
              <a:rPr lang="en-US" altLang="ja-JP" b="1" dirty="0" smtClean="0"/>
              <a:t>OP-LP-A-All </a:t>
            </a:r>
            <a:r>
              <a:rPr lang="en-US" altLang="ja-JP" dirty="0" smtClean="0"/>
              <a:t>(3,141 subjects)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55101"/>
            <a:ext cx="4851539" cy="302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27597"/>
            <a:ext cx="3528392" cy="390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グループ化 28"/>
          <p:cNvGrpSpPr/>
          <p:nvPr/>
        </p:nvGrpSpPr>
        <p:grpSpPr>
          <a:xfrm>
            <a:off x="467544" y="4969743"/>
            <a:ext cx="4680520" cy="1683018"/>
            <a:chOff x="467544" y="4912593"/>
            <a:chExt cx="4680520" cy="1683018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827584" y="5949280"/>
              <a:ext cx="4104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S Mincho"/>
                  <a:ea typeface="MS Mincho"/>
                </a:rPr>
                <a:t>※</a:t>
              </a:r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MS Mincho"/>
                </a:rPr>
                <a:t> Performance older was almost </a:t>
              </a:r>
            </a:p>
            <a:p>
              <a:pPr marL="0" lvl="1"/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MS Mincho"/>
                </a:rPr>
                <a:t>     independent of the observation angle</a:t>
              </a:r>
              <a:endPara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67544" y="5301208"/>
              <a:ext cx="4680520" cy="5760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0000">
                  <a:schemeClr val="accent2">
                    <a:lumMod val="20000"/>
                    <a:lumOff val="80000"/>
                  </a:schemeClr>
                </a:gs>
                <a:gs pos="75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 smtClean="0">
                  <a:solidFill>
                    <a:schemeClr val="tx1"/>
                  </a:solidFill>
                </a:rPr>
                <a:t>GEI </a:t>
              </a:r>
              <a:r>
                <a:rPr kumimoji="1" lang="en-US" altLang="ja-JP" sz="2400" b="1" dirty="0" smtClean="0">
                  <a:solidFill>
                    <a:schemeClr val="tx1"/>
                  </a:solidFill>
                  <a:ea typeface="Meiryo UI"/>
                  <a:cs typeface="Meiryo UI"/>
                </a:rPr>
                <a:t>≈ FDF &gt; CGI</a:t>
              </a:r>
              <a:r>
                <a:rPr lang="en-US" altLang="ja-JP" sz="2400" b="1" dirty="0" smtClean="0">
                  <a:solidFill>
                    <a:schemeClr val="tx1"/>
                  </a:solidFill>
                  <a:ea typeface="Meiryo UI"/>
                  <a:cs typeface="Meiryo UI"/>
                </a:rPr>
                <a:t> ≈ </a:t>
              </a:r>
              <a:r>
                <a:rPr lang="en-US" altLang="ja-JP" sz="2400" b="1" dirty="0" err="1" smtClean="0">
                  <a:solidFill>
                    <a:schemeClr val="tx1"/>
                  </a:solidFill>
                  <a:ea typeface="Meiryo UI"/>
                  <a:cs typeface="Meiryo UI"/>
                </a:rPr>
                <a:t>GEnI</a:t>
              </a:r>
              <a:r>
                <a:rPr lang="en-US" altLang="ja-JP" sz="2400" b="1" dirty="0" smtClean="0">
                  <a:solidFill>
                    <a:schemeClr val="tx1"/>
                  </a:solidFill>
                  <a:ea typeface="Meiryo UI"/>
                  <a:cs typeface="Meiryo UI"/>
                </a:rPr>
                <a:t> &gt; GFI &gt; MGEI</a:t>
              </a:r>
              <a:endParaRPr kumimoji="1" lang="ja-JP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67544" y="4912593"/>
              <a:ext cx="3024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altLang="ja-JP" sz="2400" b="1" dirty="0" smtClean="0">
                  <a:solidFill>
                    <a:srgbClr val="FF0000"/>
                  </a:solidFill>
                  <a:ea typeface="MS Mincho"/>
                </a:rPr>
                <a:t>Performance order</a:t>
              </a:r>
              <a:endParaRPr lang="en-US" altLang="ja-JP" sz="2400" b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2051720" y="157584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i="1" dirty="0" smtClean="0"/>
              <a:t>ROC curve</a:t>
            </a:r>
            <a:endParaRPr kumimoji="1" lang="ja-JP" altLang="en-US" sz="2000" i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72200" y="155679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i="1" dirty="0" smtClean="0"/>
              <a:t>CMC curve</a:t>
            </a:r>
            <a:endParaRPr kumimoji="1" lang="ja-JP" altLang="en-US" sz="2000" i="1" dirty="0"/>
          </a:p>
        </p:txBody>
      </p:sp>
      <p:cxnSp>
        <p:nvCxnSpPr>
          <p:cNvPr id="35" name="直線コネクタ 34"/>
          <p:cNvCxnSpPr/>
          <p:nvPr/>
        </p:nvCxnSpPr>
        <p:spPr>
          <a:xfrm>
            <a:off x="827584" y="1916832"/>
            <a:ext cx="1584176" cy="144016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 flipV="1">
            <a:off x="1547664" y="2852936"/>
            <a:ext cx="576064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106091" y="32659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dirty="0" smtClean="0">
                <a:ea typeface="MS Mincho"/>
              </a:rPr>
              <a:t>Better performance</a:t>
            </a:r>
            <a:endParaRPr lang="en-US" altLang="ja-JP" dirty="0" smtClean="0"/>
          </a:p>
        </p:txBody>
      </p:sp>
      <p:cxnSp>
        <p:nvCxnSpPr>
          <p:cNvPr id="42" name="直線矢印コネクタ 41"/>
          <p:cNvCxnSpPr/>
          <p:nvPr/>
        </p:nvCxnSpPr>
        <p:spPr>
          <a:xfrm flipV="1">
            <a:off x="6228184" y="4077072"/>
            <a:ext cx="0" cy="7391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5968727" y="4763244"/>
            <a:ext cx="220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dirty="0" smtClean="0">
                <a:ea typeface="MS Mincho"/>
              </a:rPr>
              <a:t>Better performance</a:t>
            </a:r>
            <a:endParaRPr lang="en-US" altLang="ja-JP" dirty="0" smtClean="0"/>
          </a:p>
        </p:txBody>
      </p:sp>
      <p:pic>
        <p:nvPicPr>
          <p:cNvPr id="18" name="Picture 2" descr="E:\GaitDB\GaitFeatureStore\GEI(88x128)\Base85\Course01\6277869.png"/>
          <p:cNvPicPr>
            <a:picLocks noChangeAspect="1" noChangeArrowheads="1"/>
          </p:cNvPicPr>
          <p:nvPr/>
        </p:nvPicPr>
        <p:blipFill>
          <a:blip r:embed="rId4" cstate="print">
            <a:lum bright="35000" contrast="40000"/>
          </a:blip>
          <a:srcRect/>
          <a:stretch>
            <a:fillRect/>
          </a:stretch>
        </p:blipFill>
        <p:spPr bwMode="auto">
          <a:xfrm>
            <a:off x="4624238" y="332656"/>
            <a:ext cx="504056" cy="733172"/>
          </a:xfrm>
          <a:prstGeom prst="rect">
            <a:avLst/>
          </a:prstGeom>
          <a:noFill/>
        </p:spPr>
      </p:pic>
      <p:pic>
        <p:nvPicPr>
          <p:cNvPr id="19" name="Picture 3" descr="E:\GaitDB\GaitFeatureStore\FDF(88x128)\Base85\Course01\6277869.png"/>
          <p:cNvPicPr>
            <a:picLocks noChangeAspect="1" noChangeArrowheads="1"/>
          </p:cNvPicPr>
          <p:nvPr/>
        </p:nvPicPr>
        <p:blipFill>
          <a:blip r:embed="rId5" cstate="print">
            <a:lum bright="35000" contrast="40000"/>
          </a:blip>
          <a:srcRect/>
          <a:stretch>
            <a:fillRect/>
          </a:stretch>
        </p:blipFill>
        <p:spPr bwMode="auto">
          <a:xfrm>
            <a:off x="5164505" y="332656"/>
            <a:ext cx="1512167" cy="733172"/>
          </a:xfrm>
          <a:prstGeom prst="rect">
            <a:avLst/>
          </a:prstGeom>
          <a:noFill/>
        </p:spPr>
      </p:pic>
      <p:pic>
        <p:nvPicPr>
          <p:cNvPr id="20" name="Picture 4" descr="E:\GaitDB\GaitFeatureStore\GFI(88x128)\Base85\Course01\6277869.png"/>
          <p:cNvPicPr>
            <a:picLocks noChangeAspect="1" noChangeArrowheads="1"/>
          </p:cNvPicPr>
          <p:nvPr/>
        </p:nvPicPr>
        <p:blipFill>
          <a:blip r:embed="rId6" cstate="print">
            <a:lum bright="-15000" contrast="20000"/>
          </a:blip>
          <a:srcRect/>
          <a:stretch>
            <a:fillRect/>
          </a:stretch>
        </p:blipFill>
        <p:spPr bwMode="auto">
          <a:xfrm>
            <a:off x="7227243" y="332656"/>
            <a:ext cx="504056" cy="733172"/>
          </a:xfrm>
          <a:prstGeom prst="rect">
            <a:avLst/>
          </a:prstGeom>
          <a:noFill/>
        </p:spPr>
      </p:pic>
      <p:pic>
        <p:nvPicPr>
          <p:cNvPr id="21" name="Picture 5" descr="E:\GaitDB\GaitFeatureStore\GEnI(88x128)\Base85\Course01\6277869.pn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776148" y="332655"/>
            <a:ext cx="504056" cy="733172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lum bright="35000" contrast="40000"/>
          </a:blip>
          <a:srcRect/>
          <a:stretch>
            <a:fillRect/>
          </a:stretch>
        </p:blipFill>
        <p:spPr bwMode="auto">
          <a:xfrm>
            <a:off x="8306947" y="332656"/>
            <a:ext cx="504056" cy="73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 descr="E:\GaitDB\GaitFeatureStore\CGI(88x128)\Base85\Course01\6277869_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3718" y="332656"/>
            <a:ext cx="504056" cy="733172"/>
          </a:xfrm>
          <a:prstGeom prst="rect">
            <a:avLst/>
          </a:prstGeom>
          <a:noFill/>
        </p:spPr>
      </p:pic>
      <p:sp>
        <p:nvSpPr>
          <p:cNvPr id="24" name="テキスト ボックス 23"/>
          <p:cNvSpPr txBox="1"/>
          <p:nvPr/>
        </p:nvSpPr>
        <p:spPr>
          <a:xfrm>
            <a:off x="4616849" y="66110"/>
            <a:ext cx="5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GEI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87916" y="71783"/>
            <a:ext cx="5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FDF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691047" y="71367"/>
            <a:ext cx="5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CGI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18190" y="66110"/>
            <a:ext cx="52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GFI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721830" y="57057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GEnI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225887" y="5367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MGEI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507288" cy="5805264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Gait</a:t>
            </a:r>
            <a:r>
              <a:rPr lang="en-US" altLang="ja-JP" dirty="0" smtClean="0"/>
              <a:t>-based biometrics at a distance 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Application to wide-area surveillance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5" name="AutoShape 29"/>
          <p:cNvSpPr>
            <a:spLocks noChangeArrowheads="1"/>
          </p:cNvSpPr>
          <p:nvPr/>
        </p:nvSpPr>
        <p:spPr bwMode="auto">
          <a:xfrm>
            <a:off x="1226992" y="4782917"/>
            <a:ext cx="5793279" cy="209822"/>
          </a:xfrm>
          <a:prstGeom prst="rightArrow">
            <a:avLst>
              <a:gd name="adj1" fmla="val 50000"/>
              <a:gd name="adj2" fmla="val 725368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 rot="16200000">
            <a:off x="-318376" y="3433394"/>
            <a:ext cx="2232025" cy="215900"/>
          </a:xfrm>
          <a:prstGeom prst="rightArrow">
            <a:avLst>
              <a:gd name="adj1" fmla="val 50000"/>
              <a:gd name="adj2" fmla="val 258456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39999">
                <a:schemeClr val="accent5">
                  <a:lumMod val="40000"/>
                  <a:lumOff val="60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26993" y="2353894"/>
            <a:ext cx="5660284" cy="230346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35000">
                <a:schemeClr val="accent5">
                  <a:lumMod val="40000"/>
                  <a:lumOff val="60000"/>
                </a:schemeClr>
              </a:gs>
              <a:gs pos="60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81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902144" y="2893644"/>
            <a:ext cx="681947" cy="65187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18000" algn="ctr">
              <a:lnSpc>
                <a:spcPts val="1600"/>
              </a:lnSpc>
            </a:pPr>
            <a:r>
              <a:rPr lang="en-US" altLang="ja-JP" sz="1400" dirty="0" smtClean="0"/>
              <a:t>Finger</a:t>
            </a:r>
          </a:p>
          <a:p>
            <a:pPr marL="18000" algn="ctr">
              <a:lnSpc>
                <a:spcPts val="1600"/>
              </a:lnSpc>
            </a:pPr>
            <a:r>
              <a:rPr lang="en-US" altLang="ja-JP" sz="1400" dirty="0" smtClean="0"/>
              <a:t>print</a:t>
            </a:r>
            <a:endParaRPr lang="ja-JP" altLang="en-US" sz="1400" dirty="0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709484" y="2705051"/>
            <a:ext cx="539750" cy="5397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ja-JP" sz="1600" dirty="0" smtClean="0"/>
              <a:t>Iris</a:t>
            </a:r>
            <a:endParaRPr lang="ja-JP" altLang="en-US" sz="1600" dirty="0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226992" y="2353894"/>
            <a:ext cx="539750" cy="5397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ja-JP" sz="1600" dirty="0"/>
              <a:t>DNA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708800" y="3217494"/>
            <a:ext cx="539750" cy="5397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ja-JP" sz="1600" dirty="0" smtClean="0"/>
              <a:t>Face</a:t>
            </a:r>
            <a:endParaRPr lang="ja-JP" altLang="en-US" sz="1600" dirty="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312514" y="4796829"/>
            <a:ext cx="63357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110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228580" y="4705415"/>
            <a:ext cx="5863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/>
              <a:t>Distance from a sensor</a:t>
            </a:r>
            <a:endParaRPr lang="ja-JP" altLang="en-US" dirty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226991" y="4697886"/>
            <a:ext cx="647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Near</a:t>
            </a:r>
            <a:endParaRPr lang="ja-JP" altLang="en-US" dirty="0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455030" y="4704236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dirty="0" smtClean="0"/>
              <a:t>Far</a:t>
            </a:r>
            <a:endParaRPr lang="ja-JP" altLang="en-US" dirty="0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 rot="10800000">
            <a:off x="545310" y="2495776"/>
            <a:ext cx="43665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altLang="ja-JP" dirty="0" smtClean="0"/>
              <a:t>Precision</a:t>
            </a:r>
            <a:endParaRPr lang="ja-JP" altLang="en-US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51359" y="2353894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/>
              <a:t>High</a:t>
            </a:r>
            <a:endParaRPr lang="ja-JP" altLang="en-US" dirty="0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23367" y="4298581"/>
            <a:ext cx="57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/>
              <a:t>Low</a:t>
            </a:r>
            <a:endParaRPr lang="ja-JP" altLang="en-US" dirty="0"/>
          </a:p>
        </p:txBody>
      </p:sp>
      <p:pic>
        <p:nvPicPr>
          <p:cNvPr id="26" name="Picture 2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6636" y="2913416"/>
            <a:ext cx="7286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3" descr="eye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3242134"/>
            <a:ext cx="847166" cy="70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7" descr="finger_print"/>
          <p:cNvPicPr>
            <a:picLocks noChangeAspect="1" noChangeArrowheads="1"/>
          </p:cNvPicPr>
          <p:nvPr/>
        </p:nvPicPr>
        <p:blipFill>
          <a:blip r:embed="rId7" cstate="print">
            <a:lum bright="15000" contrast="5000"/>
          </a:blip>
          <a:srcRect/>
          <a:stretch>
            <a:fillRect/>
          </a:stretch>
        </p:blipFill>
        <p:spPr bwMode="auto">
          <a:xfrm>
            <a:off x="1902144" y="2276872"/>
            <a:ext cx="694965" cy="57800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1" name="正方形/長方形 30"/>
          <p:cNvSpPr/>
          <p:nvPr/>
        </p:nvSpPr>
        <p:spPr>
          <a:xfrm>
            <a:off x="1547664" y="5471890"/>
            <a:ext cx="5976664" cy="981446"/>
          </a:xfrm>
          <a:prstGeom prst="rect">
            <a:avLst/>
          </a:prstGeom>
          <a:ln cmpd="sng">
            <a:solidFill>
              <a:srgbClr val="FF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b="1" dirty="0" smtClean="0">
                <a:solidFill>
                  <a:srgbClr val="FF0066"/>
                </a:solidFill>
              </a:rPr>
              <a:t>Gait database </a:t>
            </a:r>
            <a:r>
              <a:rPr lang="en-US" altLang="ja-JP" sz="2800" dirty="0" smtClean="0"/>
              <a:t>is essential for the development of gait-based biometrics</a:t>
            </a:r>
            <a:endParaRPr lang="ja-JP" altLang="en-US" sz="2800" dirty="0" smtClean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b="7466"/>
          <a:stretch>
            <a:fillRect/>
          </a:stretch>
        </p:blipFill>
        <p:spPr bwMode="auto">
          <a:xfrm>
            <a:off x="3548265" y="2281888"/>
            <a:ext cx="860819" cy="890254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3175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7" name="四角形吹き出し 36"/>
          <p:cNvSpPr/>
          <p:nvPr/>
        </p:nvSpPr>
        <p:spPr>
          <a:xfrm>
            <a:off x="6997285" y="2172228"/>
            <a:ext cx="1501247" cy="2048860"/>
          </a:xfrm>
          <a:prstGeom prst="wedgeRectCallout">
            <a:avLst>
              <a:gd name="adj1" fmla="val -80128"/>
              <a:gd name="adj2" fmla="val -14777"/>
            </a:avLst>
          </a:prstGeom>
          <a:solidFill>
            <a:srgbClr val="FFEBFF"/>
          </a:solidFill>
          <a:ln>
            <a:solidFill>
              <a:srgbClr val="FF66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66"/>
              </a:solidFill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67" y="2416080"/>
            <a:ext cx="692249" cy="1468407"/>
          </a:xfrm>
          <a:prstGeom prst="roundRect">
            <a:avLst>
              <a:gd name="adj" fmla="val 27513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796136" y="3929378"/>
            <a:ext cx="792957" cy="7385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2400" b="1" dirty="0" smtClean="0">
                <a:solidFill>
                  <a:srgbClr val="FF0066"/>
                </a:solidFill>
              </a:rPr>
              <a:t>Gait</a:t>
            </a:r>
            <a:endParaRPr lang="ja-JP" altLang="en-US" sz="2400" b="1" dirty="0">
              <a:solidFill>
                <a:srgbClr val="FF0066"/>
              </a:solidFill>
            </a:endParaRPr>
          </a:p>
        </p:txBody>
      </p:sp>
      <p:pic>
        <p:nvPicPr>
          <p:cNvPr id="21" name="00000000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3080" y="2304732"/>
            <a:ext cx="1217307" cy="1770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kumimoji="1" lang="en-US" altLang="ja-JP" sz="1800" i="1" dirty="0" smtClean="0"/>
              <a:t>Performance evaluation of gait recognition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Effects of gender and age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421216"/>
          </a:xfrm>
        </p:spPr>
        <p:txBody>
          <a:bodyPr/>
          <a:lstStyle/>
          <a:p>
            <a:r>
              <a:rPr kumimoji="1" lang="en-US" altLang="ja-JP" dirty="0" smtClean="0"/>
              <a:t>Data set: </a:t>
            </a:r>
            <a:r>
              <a:rPr kumimoji="1" lang="en-US" altLang="ja-JP" b="1" dirty="0" smtClean="0"/>
              <a:t>OP-LP-A-65 </a:t>
            </a:r>
            <a:r>
              <a:rPr kumimoji="1" lang="en-US" altLang="ja-JP" dirty="0" smtClean="0"/>
              <a:t>(3,770 subjects)</a:t>
            </a:r>
          </a:p>
          <a:p>
            <a:r>
              <a:rPr lang="en-US" altLang="ja-JP" dirty="0" smtClean="0"/>
              <a:t>Gait feature: GEI</a:t>
            </a:r>
          </a:p>
          <a:p>
            <a:r>
              <a:rPr lang="en-US" altLang="ja-JP" dirty="0" smtClean="0"/>
              <a:t>Performance comparison between gender/age groups</a:t>
            </a:r>
          </a:p>
          <a:p>
            <a:pPr lvl="1"/>
            <a:r>
              <a:rPr lang="en-US" altLang="ja-JP" dirty="0" smtClean="0"/>
              <a:t>Number of subjects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sz="12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80928"/>
            <a:ext cx="710213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直線矢印コネクタ 14"/>
          <p:cNvCxnSpPr/>
          <p:nvPr/>
        </p:nvCxnSpPr>
        <p:spPr>
          <a:xfrm>
            <a:off x="1979712" y="5517232"/>
            <a:ext cx="259228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555776" y="55172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5-year interval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4572000" y="5517232"/>
            <a:ext cx="280831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148064" y="55172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</a:t>
            </a:r>
            <a:r>
              <a:rPr kumimoji="1" lang="en-US" altLang="ja-JP" dirty="0" smtClean="0"/>
              <a:t>-year interval</a:t>
            </a:r>
            <a:endParaRPr kumimoji="1" lang="ja-JP" altLang="en-US" dirty="0"/>
          </a:p>
        </p:txBody>
      </p:sp>
      <p:pic>
        <p:nvPicPr>
          <p:cNvPr id="10" name="Picture 2" descr="E:\GaitDB\GaitFeatureStore\GEI(88x128)\Base85\Course01\6277869.png"/>
          <p:cNvPicPr>
            <a:picLocks noChangeAspect="1" noChangeArrowheads="1"/>
          </p:cNvPicPr>
          <p:nvPr/>
        </p:nvPicPr>
        <p:blipFill>
          <a:blip r:embed="rId3" cstate="print">
            <a:lum contrast="15000"/>
          </a:blip>
          <a:srcRect/>
          <a:stretch>
            <a:fillRect/>
          </a:stretch>
        </p:blipFill>
        <p:spPr bwMode="auto">
          <a:xfrm>
            <a:off x="2987824" y="1556793"/>
            <a:ext cx="297033" cy="432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kumimoji="1" lang="en-US" altLang="ja-JP" sz="1800" i="1" dirty="0" smtClean="0"/>
              <a:t>Performance evaluation of gait recognition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Effects of </a:t>
            </a:r>
            <a:r>
              <a:rPr lang="en-US" altLang="ja-JP" b="1" dirty="0" smtClean="0"/>
              <a:t>gender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421216"/>
          </a:xfrm>
        </p:spPr>
        <p:txBody>
          <a:bodyPr/>
          <a:lstStyle/>
          <a:p>
            <a:r>
              <a:rPr lang="en-US" altLang="ja-JP" dirty="0" smtClean="0"/>
              <a:t>Equal Error Rate (EER) among genders and age groups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sz="12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255" y="1475867"/>
            <a:ext cx="7817217" cy="20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直線矢印コネクタ 27"/>
          <p:cNvCxnSpPr/>
          <p:nvPr/>
        </p:nvCxnSpPr>
        <p:spPr>
          <a:xfrm flipH="1">
            <a:off x="611560" y="2060848"/>
            <a:ext cx="7938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8929" y="1523698"/>
            <a:ext cx="1396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ea typeface="MS Mincho"/>
              </a:rPr>
              <a:t>Better performance</a:t>
            </a:r>
            <a:endParaRPr lang="en-US" altLang="ja-JP" sz="1600" dirty="0" smtClean="0"/>
          </a:p>
        </p:txBody>
      </p:sp>
      <p:sp>
        <p:nvSpPr>
          <p:cNvPr id="12" name="角丸四角形 11"/>
          <p:cNvSpPr/>
          <p:nvPr/>
        </p:nvSpPr>
        <p:spPr>
          <a:xfrm>
            <a:off x="3995936" y="1628800"/>
            <a:ext cx="2376264" cy="7635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tint val="35000"/>
                  <a:satMod val="260000"/>
                </a:schemeClr>
              </a:gs>
              <a:gs pos="60000">
                <a:schemeClr val="accent5">
                  <a:tint val="38000"/>
                  <a:satMod val="260000"/>
                </a:schemeClr>
              </a:gs>
              <a:gs pos="100000">
                <a:schemeClr val="accent5">
                  <a:tint val="55000"/>
                  <a:satMod val="255000"/>
                </a:schemeClr>
              </a:gs>
              <a:gs pos="100000">
                <a:schemeClr val="accent5">
                  <a:tint val="70000"/>
                  <a:satMod val="255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i="1" u="sng" dirty="0" smtClean="0"/>
              <a:t>Performance</a:t>
            </a:r>
            <a:endParaRPr lang="en-US" altLang="ja-JP" sz="2000" b="1" dirty="0" smtClean="0"/>
          </a:p>
          <a:p>
            <a:pPr algn="ctr"/>
            <a:r>
              <a:rPr lang="en-US" altLang="ja-JP" sz="2000" b="1" dirty="0" smtClean="0">
                <a:solidFill>
                  <a:srgbClr val="FF0066"/>
                </a:solidFill>
              </a:rPr>
              <a:t>F</a:t>
            </a:r>
            <a:r>
              <a:rPr kumimoji="1" lang="en-US" altLang="ja-JP" sz="2000" b="1" dirty="0" smtClean="0">
                <a:solidFill>
                  <a:srgbClr val="FF0066"/>
                </a:solidFill>
              </a:rPr>
              <a:t>emale</a:t>
            </a:r>
            <a:r>
              <a:rPr kumimoji="1" lang="en-US" altLang="ja-JP" sz="2000" b="1" dirty="0" smtClean="0"/>
              <a:t> &gt; </a:t>
            </a:r>
            <a:r>
              <a:rPr kumimoji="1" lang="en-US" altLang="ja-JP" sz="2000" b="1" dirty="0" smtClean="0">
                <a:solidFill>
                  <a:srgbClr val="0000FF"/>
                </a:solidFill>
              </a:rPr>
              <a:t>Male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355183" y="3714743"/>
            <a:ext cx="8424936" cy="2566382"/>
            <a:chOff x="355183" y="3714743"/>
            <a:chExt cx="8424936" cy="2566382"/>
          </a:xfrm>
        </p:grpSpPr>
        <p:sp>
          <p:nvSpPr>
            <p:cNvPr id="33" name="角丸四角形吹き出し 32"/>
            <p:cNvSpPr/>
            <p:nvPr/>
          </p:nvSpPr>
          <p:spPr>
            <a:xfrm>
              <a:off x="355183" y="3736690"/>
              <a:ext cx="3960440" cy="2520280"/>
            </a:xfrm>
            <a:prstGeom prst="wedgeRoundRectCallout">
              <a:avLst>
                <a:gd name="adj1" fmla="val 34242"/>
                <a:gd name="adj2" fmla="val -64636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7" name="グループ化 36"/>
            <p:cNvGrpSpPr/>
            <p:nvPr/>
          </p:nvGrpSpPr>
          <p:grpSpPr>
            <a:xfrm>
              <a:off x="427191" y="3714743"/>
              <a:ext cx="8352928" cy="2566382"/>
              <a:chOff x="427191" y="3714743"/>
              <a:chExt cx="8352928" cy="2566382"/>
            </a:xfrm>
          </p:grpSpPr>
          <p:sp>
            <p:nvSpPr>
              <p:cNvPr id="34" name="角丸四角形吹き出し 33"/>
              <p:cNvSpPr/>
              <p:nvPr/>
            </p:nvSpPr>
            <p:spPr>
              <a:xfrm>
                <a:off x="4819679" y="3736690"/>
                <a:ext cx="3960440" cy="2520280"/>
              </a:xfrm>
              <a:prstGeom prst="wedgeRoundRectCallout">
                <a:avLst>
                  <a:gd name="adj1" fmla="val -33580"/>
                  <a:gd name="adj2" fmla="val -65103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83980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7191" y="3900724"/>
                <a:ext cx="3862454" cy="2356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3981" name="Picture 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02807" y="3932336"/>
                <a:ext cx="3862454" cy="2348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5" name="テキスト ボックス 34"/>
              <p:cNvSpPr txBox="1"/>
              <p:nvPr/>
            </p:nvSpPr>
            <p:spPr>
              <a:xfrm>
                <a:off x="1272237" y="3714743"/>
                <a:ext cx="28438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altLang="ja-JP" sz="1600" i="1" dirty="0" smtClean="0">
                    <a:solidFill>
                      <a:schemeClr val="accent5"/>
                    </a:solidFill>
                    <a:ea typeface="MS Mincho"/>
                  </a:rPr>
                  <a:t>Dissimilarity distribution</a:t>
                </a:r>
                <a:endParaRPr lang="en-US" altLang="ja-JP" sz="1600" i="1" dirty="0" smtClean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5708612" y="3727165"/>
                <a:ext cx="28438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altLang="ja-JP" sz="1600" i="1" dirty="0" smtClean="0">
                    <a:solidFill>
                      <a:schemeClr val="accent5"/>
                    </a:solidFill>
                    <a:ea typeface="MS Mincho"/>
                  </a:rPr>
                  <a:t>Dissimilarity distribution</a:t>
                </a:r>
                <a:endParaRPr lang="en-US" altLang="ja-JP" sz="1600" i="1" dirty="0" smtClean="0">
                  <a:solidFill>
                    <a:schemeClr val="accent5"/>
                  </a:solidFill>
                </a:endParaRPr>
              </a:p>
            </p:txBody>
          </p:sp>
        </p:grpSp>
      </p:grpSp>
      <p:grpSp>
        <p:nvGrpSpPr>
          <p:cNvPr id="45" name="グループ化 44"/>
          <p:cNvGrpSpPr/>
          <p:nvPr/>
        </p:nvGrpSpPr>
        <p:grpSpPr>
          <a:xfrm>
            <a:off x="1691680" y="4131662"/>
            <a:ext cx="5760639" cy="2537698"/>
            <a:chOff x="1691680" y="4131662"/>
            <a:chExt cx="5760639" cy="2537698"/>
          </a:xfrm>
        </p:grpSpPr>
        <p:sp>
          <p:nvSpPr>
            <p:cNvPr id="31" name="角丸四角形 30"/>
            <p:cNvSpPr/>
            <p:nvPr/>
          </p:nvSpPr>
          <p:spPr>
            <a:xfrm>
              <a:off x="1979712" y="5893271"/>
              <a:ext cx="5472607" cy="77608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accent5">
                    <a:tint val="35000"/>
                    <a:satMod val="260000"/>
                  </a:schemeClr>
                </a:gs>
                <a:gs pos="60000">
                  <a:schemeClr val="accent5">
                    <a:tint val="38000"/>
                    <a:satMod val="260000"/>
                  </a:schemeClr>
                </a:gs>
                <a:gs pos="100000">
                  <a:schemeClr val="accent5">
                    <a:tint val="55000"/>
                    <a:satMod val="255000"/>
                  </a:schemeClr>
                </a:gs>
                <a:gs pos="100000">
                  <a:schemeClr val="accent5">
                    <a:tint val="70000"/>
                    <a:satMod val="25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 smtClean="0">
                  <a:solidFill>
                    <a:srgbClr val="00B050"/>
                  </a:solidFill>
                </a:rPr>
                <a:t>Intra</a:t>
              </a:r>
              <a:r>
                <a:rPr lang="en-US" altLang="ja-JP" sz="2000" b="1" dirty="0" smtClean="0"/>
                <a:t>-</a:t>
              </a:r>
              <a:r>
                <a:rPr lang="en-US" altLang="ja-JP" sz="2000" dirty="0" smtClean="0"/>
                <a:t>subject variations:  </a:t>
              </a:r>
              <a:r>
                <a:rPr lang="en-US" altLang="ja-JP" sz="2000" dirty="0" smtClean="0">
                  <a:solidFill>
                    <a:srgbClr val="FF0066"/>
                  </a:solidFill>
                </a:rPr>
                <a:t>Female</a:t>
              </a:r>
              <a:r>
                <a:rPr lang="en-US" altLang="ja-JP" sz="2000" dirty="0" smtClean="0"/>
                <a:t> </a:t>
              </a:r>
              <a:r>
                <a:rPr lang="en-US" altLang="ja-JP" sz="2000" dirty="0" smtClean="0">
                  <a:solidFill>
                    <a:schemeClr val="tx1"/>
                  </a:solidFill>
                  <a:ea typeface="Meiryo UI"/>
                  <a:cs typeface="Meiryo UI"/>
                </a:rPr>
                <a:t>≈</a:t>
              </a:r>
              <a:r>
                <a:rPr lang="en-US" altLang="ja-JP" sz="2000" dirty="0" smtClean="0"/>
                <a:t> 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Male</a:t>
              </a:r>
              <a:endParaRPr lang="en-US" altLang="ja-JP" sz="2000" b="1" dirty="0" smtClean="0"/>
            </a:p>
            <a:p>
              <a:pPr algn="ctr"/>
              <a:r>
                <a:rPr lang="en-US" altLang="ja-JP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Inter</a:t>
              </a:r>
              <a:r>
                <a:rPr lang="en-US" altLang="ja-JP" sz="2000" b="1" dirty="0" smtClean="0"/>
                <a:t>-</a:t>
              </a:r>
              <a:r>
                <a:rPr lang="en-US" altLang="ja-JP" sz="2000" dirty="0" smtClean="0"/>
                <a:t>subject variations:  </a:t>
              </a:r>
              <a:r>
                <a:rPr lang="en-US" altLang="ja-JP" sz="2000" dirty="0" smtClean="0">
                  <a:solidFill>
                    <a:srgbClr val="FF0066"/>
                  </a:solidFill>
                </a:rPr>
                <a:t>Female</a:t>
              </a:r>
              <a:r>
                <a:rPr lang="en-US" altLang="ja-JP" sz="2000" dirty="0" smtClean="0"/>
                <a:t> &gt; 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Male</a:t>
              </a:r>
              <a:endParaRPr lang="en-US" altLang="ja-JP" sz="2000" i="1" u="sng" dirty="0" smtClean="0"/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1691680" y="4131662"/>
              <a:ext cx="1520877" cy="1186964"/>
              <a:chOff x="1691680" y="4131662"/>
              <a:chExt cx="1520877" cy="1186964"/>
            </a:xfrm>
          </p:grpSpPr>
          <p:cxnSp>
            <p:nvCxnSpPr>
              <p:cNvPr id="19" name="直線コネクタ 18"/>
              <p:cNvCxnSpPr/>
              <p:nvPr/>
            </p:nvCxnSpPr>
            <p:spPr>
              <a:xfrm>
                <a:off x="1691680" y="4365104"/>
                <a:ext cx="0" cy="50405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2483768" y="4365104"/>
                <a:ext cx="0" cy="504056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>
                <a:off x="1691680" y="4437112"/>
                <a:ext cx="792088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/>
              <p:cNvSpPr txBox="1"/>
              <p:nvPr/>
            </p:nvSpPr>
            <p:spPr>
              <a:xfrm>
                <a:off x="1763688" y="4131662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00B050"/>
                    </a:solidFill>
                  </a:rPr>
                  <a:t>Intra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9" name="直線コネクタ 38"/>
              <p:cNvCxnSpPr/>
              <p:nvPr/>
            </p:nvCxnSpPr>
            <p:spPr>
              <a:xfrm>
                <a:off x="2088892" y="4814570"/>
                <a:ext cx="0" cy="504056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>
                <a:off x="3212557" y="4805861"/>
                <a:ext cx="0" cy="504056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>
                <a:off x="2115019" y="5022468"/>
                <a:ext cx="1080120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テキスト ボックス 42"/>
              <p:cNvSpPr txBox="1"/>
              <p:nvPr/>
            </p:nvSpPr>
            <p:spPr>
              <a:xfrm>
                <a:off x="2331043" y="4725144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Inter</a:t>
                </a:r>
                <a:endParaRPr kumimoji="1" lang="ja-JP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kumimoji="1" lang="en-US" altLang="ja-JP" sz="1800" i="1" dirty="0" smtClean="0"/>
              <a:t>Performance evaluation of gait recognition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Effects of </a:t>
            </a:r>
            <a:r>
              <a:rPr lang="en-US" altLang="ja-JP" b="1" dirty="0" smtClean="0"/>
              <a:t>age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421216"/>
          </a:xfrm>
        </p:spPr>
        <p:txBody>
          <a:bodyPr/>
          <a:lstStyle/>
          <a:p>
            <a:r>
              <a:rPr lang="en-US" altLang="ja-JP" dirty="0" smtClean="0"/>
              <a:t>Equal Error Rate (EER) among genders and age groups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sz="1200" dirty="0" smtClean="0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255" y="1475867"/>
            <a:ext cx="7817217" cy="20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直線矢印コネクタ 27"/>
          <p:cNvCxnSpPr/>
          <p:nvPr/>
        </p:nvCxnSpPr>
        <p:spPr>
          <a:xfrm flipH="1">
            <a:off x="611560" y="2060848"/>
            <a:ext cx="7938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8929" y="1523698"/>
            <a:ext cx="1396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ea typeface="MS Mincho"/>
              </a:rPr>
              <a:t>Better performance</a:t>
            </a:r>
            <a:endParaRPr lang="en-US" altLang="ja-JP" sz="1600" dirty="0" smtClean="0"/>
          </a:p>
        </p:txBody>
      </p:sp>
      <p:sp>
        <p:nvSpPr>
          <p:cNvPr id="18" name="フリーフォーム 17"/>
          <p:cNvSpPr/>
          <p:nvPr/>
        </p:nvSpPr>
        <p:spPr>
          <a:xfrm>
            <a:off x="2195736" y="1628800"/>
            <a:ext cx="2232248" cy="1152128"/>
          </a:xfrm>
          <a:custGeom>
            <a:avLst/>
            <a:gdLst>
              <a:gd name="connsiteX0" fmla="*/ 0 w 2162175"/>
              <a:gd name="connsiteY0" fmla="*/ 0 h 1143000"/>
              <a:gd name="connsiteX1" fmla="*/ 619125 w 2162175"/>
              <a:gd name="connsiteY1" fmla="*/ 552450 h 1143000"/>
              <a:gd name="connsiteX2" fmla="*/ 1362075 w 2162175"/>
              <a:gd name="connsiteY2" fmla="*/ 990600 h 1143000"/>
              <a:gd name="connsiteX3" fmla="*/ 2162175 w 2162175"/>
              <a:gd name="connsiteY3" fmla="*/ 1143000 h 1143000"/>
              <a:gd name="connsiteX4" fmla="*/ 2162175 w 2162175"/>
              <a:gd name="connsiteY4" fmla="*/ 1143000 h 1143000"/>
              <a:gd name="connsiteX5" fmla="*/ 2162175 w 2162175"/>
              <a:gd name="connsiteY5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2175" h="1143000">
                <a:moveTo>
                  <a:pt x="0" y="0"/>
                </a:moveTo>
                <a:cubicBezTo>
                  <a:pt x="196056" y="193675"/>
                  <a:pt x="392113" y="387350"/>
                  <a:pt x="619125" y="552450"/>
                </a:cubicBezTo>
                <a:cubicBezTo>
                  <a:pt x="846137" y="717550"/>
                  <a:pt x="1104900" y="892175"/>
                  <a:pt x="1362075" y="990600"/>
                </a:cubicBezTo>
                <a:cubicBezTo>
                  <a:pt x="1619250" y="1089025"/>
                  <a:pt x="2162175" y="1143000"/>
                  <a:pt x="2162175" y="1143000"/>
                </a:cubicBezTo>
                <a:lnTo>
                  <a:pt x="2162175" y="1143000"/>
                </a:lnTo>
                <a:lnTo>
                  <a:pt x="2162175" y="1143000"/>
                </a:ln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43808" y="177281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FF0000"/>
                </a:solidFill>
              </a:rPr>
              <a:t>Gradual improvement</a:t>
            </a:r>
            <a:endParaRPr kumimoji="1" lang="ja-JP" alt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684" y="3823696"/>
            <a:ext cx="4253780" cy="275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952" y="3836070"/>
            <a:ext cx="4253780" cy="276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フリーフォーム 34"/>
          <p:cNvSpPr/>
          <p:nvPr/>
        </p:nvSpPr>
        <p:spPr>
          <a:xfrm>
            <a:off x="2042739" y="4906284"/>
            <a:ext cx="936104" cy="891806"/>
          </a:xfrm>
          <a:custGeom>
            <a:avLst/>
            <a:gdLst>
              <a:gd name="connsiteX0" fmla="*/ 48491 w 1046018"/>
              <a:gd name="connsiteY0" fmla="*/ 0 h 1200727"/>
              <a:gd name="connsiteX1" fmla="*/ 76200 w 1046018"/>
              <a:gd name="connsiteY1" fmla="*/ 734291 h 1200727"/>
              <a:gd name="connsiteX2" fmla="*/ 505691 w 1046018"/>
              <a:gd name="connsiteY2" fmla="*/ 1039091 h 1200727"/>
              <a:gd name="connsiteX3" fmla="*/ 949036 w 1046018"/>
              <a:gd name="connsiteY3" fmla="*/ 1177636 h 1200727"/>
              <a:gd name="connsiteX4" fmla="*/ 1046018 w 1046018"/>
              <a:gd name="connsiteY4" fmla="*/ 1177636 h 120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018" h="1200727">
                <a:moveTo>
                  <a:pt x="48491" y="0"/>
                </a:moveTo>
                <a:cubicBezTo>
                  <a:pt x="24245" y="280554"/>
                  <a:pt x="0" y="561109"/>
                  <a:pt x="76200" y="734291"/>
                </a:cubicBezTo>
                <a:cubicBezTo>
                  <a:pt x="152400" y="907473"/>
                  <a:pt x="360218" y="965200"/>
                  <a:pt x="505691" y="1039091"/>
                </a:cubicBezTo>
                <a:cubicBezTo>
                  <a:pt x="651164" y="1112982"/>
                  <a:pt x="858982" y="1154545"/>
                  <a:pt x="949036" y="1177636"/>
                </a:cubicBezTo>
                <a:cubicBezTo>
                  <a:pt x="1039091" y="1200727"/>
                  <a:pt x="1042554" y="1189181"/>
                  <a:pt x="1046018" y="1177636"/>
                </a:cubicBezTo>
              </a:path>
            </a:pathLst>
          </a:cu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/>
          <p:cNvSpPr/>
          <p:nvPr/>
        </p:nvSpPr>
        <p:spPr>
          <a:xfrm>
            <a:off x="6374009" y="4892429"/>
            <a:ext cx="936104" cy="891806"/>
          </a:xfrm>
          <a:custGeom>
            <a:avLst/>
            <a:gdLst>
              <a:gd name="connsiteX0" fmla="*/ 48491 w 1046018"/>
              <a:gd name="connsiteY0" fmla="*/ 0 h 1200727"/>
              <a:gd name="connsiteX1" fmla="*/ 76200 w 1046018"/>
              <a:gd name="connsiteY1" fmla="*/ 734291 h 1200727"/>
              <a:gd name="connsiteX2" fmla="*/ 505691 w 1046018"/>
              <a:gd name="connsiteY2" fmla="*/ 1039091 h 1200727"/>
              <a:gd name="connsiteX3" fmla="*/ 949036 w 1046018"/>
              <a:gd name="connsiteY3" fmla="*/ 1177636 h 1200727"/>
              <a:gd name="connsiteX4" fmla="*/ 1046018 w 1046018"/>
              <a:gd name="connsiteY4" fmla="*/ 1177636 h 120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018" h="1200727">
                <a:moveTo>
                  <a:pt x="48491" y="0"/>
                </a:moveTo>
                <a:cubicBezTo>
                  <a:pt x="24245" y="280554"/>
                  <a:pt x="0" y="561109"/>
                  <a:pt x="76200" y="734291"/>
                </a:cubicBezTo>
                <a:cubicBezTo>
                  <a:pt x="152400" y="907473"/>
                  <a:pt x="360218" y="965200"/>
                  <a:pt x="505691" y="1039091"/>
                </a:cubicBezTo>
                <a:cubicBezTo>
                  <a:pt x="651164" y="1112982"/>
                  <a:pt x="858982" y="1154545"/>
                  <a:pt x="949036" y="1177636"/>
                </a:cubicBezTo>
                <a:cubicBezTo>
                  <a:pt x="1039091" y="1200727"/>
                  <a:pt x="1042554" y="1189181"/>
                  <a:pt x="1046018" y="1177636"/>
                </a:cubicBezTo>
              </a:path>
            </a:pathLst>
          </a:cu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179512" y="3573016"/>
            <a:ext cx="8496944" cy="3168352"/>
          </a:xfrm>
          <a:prstGeom prst="roundRect">
            <a:avLst>
              <a:gd name="adj" fmla="val 10631"/>
            </a:avLst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339752" y="3587530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i="1" dirty="0" smtClean="0">
                <a:solidFill>
                  <a:schemeClr val="accent5"/>
                </a:solidFill>
                <a:ea typeface="MS Mincho"/>
              </a:rPr>
              <a:t>Dissimilarity distribution of the same subjects</a:t>
            </a:r>
            <a:endParaRPr lang="en-US" altLang="ja-JP" sz="1600" i="1" dirty="0" smtClean="0">
              <a:solidFill>
                <a:schemeClr val="accent5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27584" y="3982204"/>
            <a:ext cx="727784" cy="307777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altLang="ja-JP" sz="1400" b="1" dirty="0" smtClean="0">
                <a:solidFill>
                  <a:srgbClr val="0000FF"/>
                </a:solidFill>
                <a:ea typeface="MS Mincho"/>
              </a:rPr>
              <a:t>Male</a:t>
            </a:r>
            <a:endParaRPr lang="en-US" altLang="ja-JP" sz="1400" b="1" dirty="0" smtClean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076056" y="3982204"/>
            <a:ext cx="720080" cy="307777"/>
          </a:xfrm>
          <a:prstGeom prst="rect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altLang="ja-JP" sz="1400" b="1" dirty="0" smtClean="0">
                <a:solidFill>
                  <a:srgbClr val="FF0066"/>
                </a:solidFill>
                <a:ea typeface="MS Mincho"/>
              </a:rPr>
              <a:t>Female</a:t>
            </a:r>
            <a:endParaRPr lang="en-US" altLang="ja-JP" sz="1400" b="1" dirty="0" smtClean="0">
              <a:solidFill>
                <a:srgbClr val="FF0066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691680" y="63903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Dissimilarity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013969" y="63653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Dissimilarity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635896" y="426353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Age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941029" y="4245959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Age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sp>
        <p:nvSpPr>
          <p:cNvPr id="57" name="四角形吹き出し 56"/>
          <p:cNvSpPr/>
          <p:nvPr/>
        </p:nvSpPr>
        <p:spPr>
          <a:xfrm>
            <a:off x="1907705" y="3926084"/>
            <a:ext cx="3888431" cy="776089"/>
          </a:xfrm>
          <a:prstGeom prst="wedgeRectCallout">
            <a:avLst>
              <a:gd name="adj1" fmla="val -40990"/>
              <a:gd name="adj2" fmla="val 90553"/>
            </a:avLst>
          </a:prstGeom>
          <a:gradFill>
            <a:gsLst>
              <a:gs pos="0">
                <a:schemeClr val="accent5">
                  <a:tint val="35000"/>
                  <a:satMod val="260000"/>
                </a:schemeClr>
              </a:gs>
              <a:gs pos="60000">
                <a:schemeClr val="accent5">
                  <a:tint val="38000"/>
                  <a:satMod val="260000"/>
                </a:schemeClr>
              </a:gs>
              <a:gs pos="100000">
                <a:schemeClr val="accent5">
                  <a:tint val="55000"/>
                  <a:satMod val="255000"/>
                </a:schemeClr>
              </a:gs>
              <a:gs pos="100000">
                <a:schemeClr val="accent5">
                  <a:tint val="70000"/>
                  <a:satMod val="255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/>
              <a:t>Gait fluctuation is small</a:t>
            </a:r>
          </a:p>
          <a:p>
            <a:pPr algn="ctr"/>
            <a:r>
              <a:rPr lang="en-US" altLang="ja-JP" sz="2000" dirty="0" smtClean="0">
                <a:sym typeface="Wingdings" pitchFamily="2" charset="2"/>
              </a:rPr>
              <a:t> </a:t>
            </a:r>
            <a:r>
              <a:rPr lang="en-US" altLang="ja-JP" sz="2000" dirty="0" smtClean="0">
                <a:solidFill>
                  <a:srgbClr val="FF0000"/>
                </a:solidFill>
                <a:sym typeface="Wingdings" pitchFamily="2" charset="2"/>
              </a:rPr>
              <a:t>Adults have fixed gait pattern</a:t>
            </a:r>
            <a:endParaRPr lang="en-US" altLang="ja-JP" sz="2000" dirty="0" smtClean="0">
              <a:solidFill>
                <a:srgbClr val="FF0000"/>
              </a:solidFill>
            </a:endParaRPr>
          </a:p>
        </p:txBody>
      </p:sp>
      <p:sp>
        <p:nvSpPr>
          <p:cNvPr id="48" name="四角形吹き出し 47"/>
          <p:cNvSpPr/>
          <p:nvPr/>
        </p:nvSpPr>
        <p:spPr>
          <a:xfrm>
            <a:off x="3430523" y="6002269"/>
            <a:ext cx="4464495" cy="776089"/>
          </a:xfrm>
          <a:prstGeom prst="wedgeRectCallout">
            <a:avLst>
              <a:gd name="adj1" fmla="val -59196"/>
              <a:gd name="adj2" fmla="val -75894"/>
            </a:avLst>
          </a:prstGeom>
          <a:gradFill>
            <a:gsLst>
              <a:gs pos="0">
                <a:schemeClr val="accent5">
                  <a:tint val="35000"/>
                  <a:satMod val="260000"/>
                </a:schemeClr>
              </a:gs>
              <a:gs pos="60000">
                <a:schemeClr val="accent5">
                  <a:tint val="38000"/>
                  <a:satMod val="260000"/>
                </a:schemeClr>
              </a:gs>
              <a:gs pos="100000">
                <a:schemeClr val="accent5">
                  <a:tint val="55000"/>
                  <a:satMod val="255000"/>
                </a:schemeClr>
              </a:gs>
              <a:gs pos="100000">
                <a:schemeClr val="accent5">
                  <a:tint val="70000"/>
                  <a:satMod val="255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Immaturity of children’s walking</a:t>
            </a:r>
            <a:r>
              <a:rPr lang="en-US" altLang="ja-JP" sz="2000" dirty="0" smtClean="0"/>
              <a:t> causes large intra-subject gait fluctuation</a:t>
            </a:r>
          </a:p>
        </p:txBody>
      </p:sp>
    </p:spTree>
    <p:extLst>
      <p:ext uri="{BB962C8B-B14F-4D97-AF65-F5344CB8AC3E}">
        <p14:creationId xmlns:p14="http://schemas.microsoft.com/office/powerpoint/2010/main" val="1126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43" grpId="0"/>
      <p:bldP spid="44" grpId="0" animBg="1"/>
      <p:bldP spid="46" grpId="0" animBg="1"/>
      <p:bldP spid="52" grpId="0"/>
      <p:bldP spid="54" grpId="0"/>
      <p:bldP spid="55" grpId="0"/>
      <p:bldP spid="56" grpId="0"/>
      <p:bldP spid="5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/>
          </a:bodyPr>
          <a:lstStyle/>
          <a:p>
            <a:r>
              <a:rPr kumimoji="1" lang="en-US" altLang="ja-JP" sz="1800" i="1" dirty="0" smtClean="0"/>
              <a:t>Performance evaluation of gait recognition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Effects of </a:t>
            </a:r>
            <a:r>
              <a:rPr lang="en-US" altLang="ja-JP" b="1" dirty="0" smtClean="0"/>
              <a:t>age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421216"/>
          </a:xfrm>
        </p:spPr>
        <p:txBody>
          <a:bodyPr/>
          <a:lstStyle/>
          <a:p>
            <a:r>
              <a:rPr lang="en-US" altLang="ja-JP" dirty="0" smtClean="0"/>
              <a:t>Equal Error Rate (EER) among genders and age groups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sz="1200" dirty="0" smtClean="0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255" y="1475867"/>
            <a:ext cx="7817217" cy="209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直線矢印コネクタ 27"/>
          <p:cNvCxnSpPr/>
          <p:nvPr/>
        </p:nvCxnSpPr>
        <p:spPr>
          <a:xfrm flipH="1">
            <a:off x="611560" y="2060848"/>
            <a:ext cx="7938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8929" y="1523698"/>
            <a:ext cx="1396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ea typeface="MS Mincho"/>
              </a:rPr>
              <a:t>Better performance</a:t>
            </a:r>
            <a:endParaRPr lang="en-US" altLang="ja-JP" sz="1600" dirty="0" smtClean="0"/>
          </a:p>
        </p:txBody>
      </p:sp>
      <p:sp>
        <p:nvSpPr>
          <p:cNvPr id="18" name="フリーフォーム 17"/>
          <p:cNvSpPr/>
          <p:nvPr/>
        </p:nvSpPr>
        <p:spPr>
          <a:xfrm>
            <a:off x="2195736" y="1628800"/>
            <a:ext cx="2232248" cy="1152128"/>
          </a:xfrm>
          <a:custGeom>
            <a:avLst/>
            <a:gdLst>
              <a:gd name="connsiteX0" fmla="*/ 0 w 2162175"/>
              <a:gd name="connsiteY0" fmla="*/ 0 h 1143000"/>
              <a:gd name="connsiteX1" fmla="*/ 619125 w 2162175"/>
              <a:gd name="connsiteY1" fmla="*/ 552450 h 1143000"/>
              <a:gd name="connsiteX2" fmla="*/ 1362075 w 2162175"/>
              <a:gd name="connsiteY2" fmla="*/ 990600 h 1143000"/>
              <a:gd name="connsiteX3" fmla="*/ 2162175 w 2162175"/>
              <a:gd name="connsiteY3" fmla="*/ 1143000 h 1143000"/>
              <a:gd name="connsiteX4" fmla="*/ 2162175 w 2162175"/>
              <a:gd name="connsiteY4" fmla="*/ 1143000 h 1143000"/>
              <a:gd name="connsiteX5" fmla="*/ 2162175 w 2162175"/>
              <a:gd name="connsiteY5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2175" h="1143000">
                <a:moveTo>
                  <a:pt x="0" y="0"/>
                </a:moveTo>
                <a:cubicBezTo>
                  <a:pt x="196056" y="193675"/>
                  <a:pt x="392113" y="387350"/>
                  <a:pt x="619125" y="552450"/>
                </a:cubicBezTo>
                <a:cubicBezTo>
                  <a:pt x="846137" y="717550"/>
                  <a:pt x="1104900" y="892175"/>
                  <a:pt x="1362075" y="990600"/>
                </a:cubicBezTo>
                <a:cubicBezTo>
                  <a:pt x="1619250" y="1089025"/>
                  <a:pt x="2162175" y="1143000"/>
                  <a:pt x="2162175" y="1143000"/>
                </a:cubicBezTo>
                <a:lnTo>
                  <a:pt x="2162175" y="1143000"/>
                </a:lnTo>
                <a:lnTo>
                  <a:pt x="2162175" y="1143000"/>
                </a:ln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43808" y="177281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FF0000"/>
                </a:solidFill>
              </a:rPr>
              <a:t>Gradual improvement</a:t>
            </a:r>
            <a:endParaRPr kumimoji="1" lang="ja-JP" alt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684" y="3823696"/>
            <a:ext cx="4253780" cy="275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952" y="3836070"/>
            <a:ext cx="4253780" cy="276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フリーフォーム 34"/>
          <p:cNvSpPr/>
          <p:nvPr/>
        </p:nvSpPr>
        <p:spPr>
          <a:xfrm>
            <a:off x="2042739" y="4906284"/>
            <a:ext cx="936104" cy="891806"/>
          </a:xfrm>
          <a:custGeom>
            <a:avLst/>
            <a:gdLst>
              <a:gd name="connsiteX0" fmla="*/ 48491 w 1046018"/>
              <a:gd name="connsiteY0" fmla="*/ 0 h 1200727"/>
              <a:gd name="connsiteX1" fmla="*/ 76200 w 1046018"/>
              <a:gd name="connsiteY1" fmla="*/ 734291 h 1200727"/>
              <a:gd name="connsiteX2" fmla="*/ 505691 w 1046018"/>
              <a:gd name="connsiteY2" fmla="*/ 1039091 h 1200727"/>
              <a:gd name="connsiteX3" fmla="*/ 949036 w 1046018"/>
              <a:gd name="connsiteY3" fmla="*/ 1177636 h 1200727"/>
              <a:gd name="connsiteX4" fmla="*/ 1046018 w 1046018"/>
              <a:gd name="connsiteY4" fmla="*/ 1177636 h 120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018" h="1200727">
                <a:moveTo>
                  <a:pt x="48491" y="0"/>
                </a:moveTo>
                <a:cubicBezTo>
                  <a:pt x="24245" y="280554"/>
                  <a:pt x="0" y="561109"/>
                  <a:pt x="76200" y="734291"/>
                </a:cubicBezTo>
                <a:cubicBezTo>
                  <a:pt x="152400" y="907473"/>
                  <a:pt x="360218" y="965200"/>
                  <a:pt x="505691" y="1039091"/>
                </a:cubicBezTo>
                <a:cubicBezTo>
                  <a:pt x="651164" y="1112982"/>
                  <a:pt x="858982" y="1154545"/>
                  <a:pt x="949036" y="1177636"/>
                </a:cubicBezTo>
                <a:cubicBezTo>
                  <a:pt x="1039091" y="1200727"/>
                  <a:pt x="1042554" y="1189181"/>
                  <a:pt x="1046018" y="1177636"/>
                </a:cubicBezTo>
              </a:path>
            </a:pathLst>
          </a:cu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/>
          <p:cNvSpPr/>
          <p:nvPr/>
        </p:nvSpPr>
        <p:spPr>
          <a:xfrm>
            <a:off x="6374009" y="4892429"/>
            <a:ext cx="936104" cy="891806"/>
          </a:xfrm>
          <a:custGeom>
            <a:avLst/>
            <a:gdLst>
              <a:gd name="connsiteX0" fmla="*/ 48491 w 1046018"/>
              <a:gd name="connsiteY0" fmla="*/ 0 h 1200727"/>
              <a:gd name="connsiteX1" fmla="*/ 76200 w 1046018"/>
              <a:gd name="connsiteY1" fmla="*/ 734291 h 1200727"/>
              <a:gd name="connsiteX2" fmla="*/ 505691 w 1046018"/>
              <a:gd name="connsiteY2" fmla="*/ 1039091 h 1200727"/>
              <a:gd name="connsiteX3" fmla="*/ 949036 w 1046018"/>
              <a:gd name="connsiteY3" fmla="*/ 1177636 h 1200727"/>
              <a:gd name="connsiteX4" fmla="*/ 1046018 w 1046018"/>
              <a:gd name="connsiteY4" fmla="*/ 1177636 h 120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018" h="1200727">
                <a:moveTo>
                  <a:pt x="48491" y="0"/>
                </a:moveTo>
                <a:cubicBezTo>
                  <a:pt x="24245" y="280554"/>
                  <a:pt x="0" y="561109"/>
                  <a:pt x="76200" y="734291"/>
                </a:cubicBezTo>
                <a:cubicBezTo>
                  <a:pt x="152400" y="907473"/>
                  <a:pt x="360218" y="965200"/>
                  <a:pt x="505691" y="1039091"/>
                </a:cubicBezTo>
                <a:cubicBezTo>
                  <a:pt x="651164" y="1112982"/>
                  <a:pt x="858982" y="1154545"/>
                  <a:pt x="949036" y="1177636"/>
                </a:cubicBezTo>
                <a:cubicBezTo>
                  <a:pt x="1039091" y="1200727"/>
                  <a:pt x="1042554" y="1189181"/>
                  <a:pt x="1046018" y="1177636"/>
                </a:cubicBezTo>
              </a:path>
            </a:pathLst>
          </a:cu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179512" y="3573016"/>
            <a:ext cx="8496944" cy="3168352"/>
          </a:xfrm>
          <a:prstGeom prst="roundRect">
            <a:avLst>
              <a:gd name="adj" fmla="val 10631"/>
            </a:avLst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339752" y="3587530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i="1" dirty="0" smtClean="0">
                <a:solidFill>
                  <a:schemeClr val="accent5"/>
                </a:solidFill>
                <a:ea typeface="MS Mincho"/>
              </a:rPr>
              <a:t>Dissimilarity distribution of the same subjects</a:t>
            </a:r>
            <a:endParaRPr lang="en-US" altLang="ja-JP" sz="1600" i="1" dirty="0" smtClean="0">
              <a:solidFill>
                <a:schemeClr val="accent5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27584" y="3982204"/>
            <a:ext cx="727784" cy="307777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altLang="ja-JP" sz="1400" b="1" dirty="0" smtClean="0">
                <a:solidFill>
                  <a:srgbClr val="0000FF"/>
                </a:solidFill>
                <a:ea typeface="MS Mincho"/>
              </a:rPr>
              <a:t>Male</a:t>
            </a:r>
            <a:endParaRPr lang="en-US" altLang="ja-JP" sz="1400" b="1" dirty="0" smtClean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076056" y="3982204"/>
            <a:ext cx="720080" cy="307777"/>
          </a:xfrm>
          <a:prstGeom prst="rect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altLang="ja-JP" sz="1400" b="1" dirty="0" smtClean="0">
                <a:solidFill>
                  <a:srgbClr val="FF0066"/>
                </a:solidFill>
                <a:ea typeface="MS Mincho"/>
              </a:rPr>
              <a:t>Female</a:t>
            </a:r>
            <a:endParaRPr lang="en-US" altLang="ja-JP" sz="1400" b="1" dirty="0" smtClean="0">
              <a:solidFill>
                <a:srgbClr val="FF0066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691680" y="63903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Dissimilarity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013969" y="63653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Dissimilarity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635896" y="426353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Age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941029" y="4245959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ja-JP" sz="1600" dirty="0" smtClean="0">
                <a:solidFill>
                  <a:schemeClr val="accent5"/>
                </a:solidFill>
                <a:ea typeface="MS Mincho"/>
              </a:rPr>
              <a:t>Age</a:t>
            </a:r>
            <a:endParaRPr lang="en-US" altLang="ja-JP" sz="1600" dirty="0" smtClean="0">
              <a:solidFill>
                <a:schemeClr val="accent5"/>
              </a:solidFill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1419475" y="2543875"/>
            <a:ext cx="6984776" cy="2808312"/>
            <a:chOff x="1907704" y="2204864"/>
            <a:chExt cx="6984776" cy="2808312"/>
          </a:xfrm>
        </p:grpSpPr>
        <p:sp>
          <p:nvSpPr>
            <p:cNvPr id="26" name="四角形吹き出し 25"/>
            <p:cNvSpPr/>
            <p:nvPr/>
          </p:nvSpPr>
          <p:spPr>
            <a:xfrm>
              <a:off x="1907704" y="2204864"/>
              <a:ext cx="2664296" cy="1296144"/>
            </a:xfrm>
            <a:prstGeom prst="wedgeRectCallout">
              <a:avLst>
                <a:gd name="adj1" fmla="val -15235"/>
                <a:gd name="adj2" fmla="val 178922"/>
              </a:avLst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7" name="四角形吹き出し 26"/>
            <p:cNvSpPr/>
            <p:nvPr/>
          </p:nvSpPr>
          <p:spPr>
            <a:xfrm>
              <a:off x="3131840" y="3717032"/>
              <a:ext cx="2664296" cy="1296144"/>
            </a:xfrm>
            <a:prstGeom prst="wedgeRectCallout">
              <a:avLst>
                <a:gd name="adj1" fmla="val -41347"/>
                <a:gd name="adj2" fmla="val 78718"/>
              </a:avLst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21857" name="Picture 1" descr="N:\DATA\2012_Presentation_Library\2011_winter_midterm_ppt\AgeAnalysis_Sample\Child_04_M(6001731)\Base65_Diff_600173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3848" y="3789040"/>
              <a:ext cx="2514600" cy="1219200"/>
            </a:xfrm>
            <a:prstGeom prst="rect">
              <a:avLst/>
            </a:prstGeom>
            <a:noFill/>
          </p:spPr>
        </p:pic>
        <p:pic>
          <p:nvPicPr>
            <p:cNvPr id="121858" name="Picture 2" descr="N:\DATA\2012_Presentation_Library\2011_winter_midterm_ppt\AgeAnalysis_Sample\Child_09_M(6115018)\Base65_Diff_6115018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79712" y="2255664"/>
              <a:ext cx="2514600" cy="1219200"/>
            </a:xfrm>
            <a:prstGeom prst="rect">
              <a:avLst/>
            </a:prstGeom>
            <a:noFill/>
          </p:spPr>
        </p:pic>
        <p:sp>
          <p:nvSpPr>
            <p:cNvPr id="31" name="四角形吹き出し 30"/>
            <p:cNvSpPr/>
            <p:nvPr/>
          </p:nvSpPr>
          <p:spPr>
            <a:xfrm>
              <a:off x="6228184" y="3068960"/>
              <a:ext cx="2664296" cy="1296144"/>
            </a:xfrm>
            <a:prstGeom prst="wedgeRectCallout">
              <a:avLst>
                <a:gd name="adj1" fmla="val -3871"/>
                <a:gd name="adj2" fmla="val 120074"/>
              </a:avLst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21859" name="Picture 3" descr="N:\DATA\2012_Presentation_Library\2011_winter_midterm_ppt\AgeAnalysis_Sample\Child_03_W(6214536)\Base65_Diff_6214536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10702" y="3119948"/>
              <a:ext cx="2514600" cy="12192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33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 future work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421216"/>
          </a:xfrm>
        </p:spPr>
        <p:txBody>
          <a:bodyPr/>
          <a:lstStyle/>
          <a:p>
            <a:r>
              <a:rPr kumimoji="1" lang="en-US" altLang="ja-JP" dirty="0" smtClean="0"/>
              <a:t>Conclusion</a:t>
            </a:r>
          </a:p>
          <a:p>
            <a:pPr lvl="1"/>
            <a:r>
              <a:rPr lang="en-US" altLang="ja-JP" dirty="0" smtClean="0"/>
              <a:t>We constructed the world’s largest gait database </a:t>
            </a:r>
          </a:p>
          <a:p>
            <a:pPr lvl="2"/>
            <a:r>
              <a:rPr lang="en-US" altLang="ja-JP" dirty="0" smtClean="0"/>
              <a:t>The number of subjects: 4,007</a:t>
            </a:r>
          </a:p>
          <a:p>
            <a:pPr lvl="2"/>
            <a:r>
              <a:rPr lang="en-US" altLang="ja-JP" dirty="0" smtClean="0"/>
              <a:t>Age range: 1 to 94 yrs  </a:t>
            </a:r>
          </a:p>
          <a:p>
            <a:pPr lvl="1"/>
            <a:r>
              <a:rPr lang="en-US" altLang="ja-JP" dirty="0" smtClean="0"/>
              <a:t>Gait-recognition performance is evaluated with statistically reliability</a:t>
            </a:r>
          </a:p>
          <a:p>
            <a:pPr lvl="2"/>
            <a:r>
              <a:rPr kumimoji="1" lang="en-US" altLang="ja-JP" dirty="0" smtClean="0"/>
              <a:t>Comparison of state-of-the-art gait representation</a:t>
            </a:r>
          </a:p>
          <a:p>
            <a:pPr lvl="2"/>
            <a:r>
              <a:rPr lang="en-US" altLang="ja-JP" dirty="0" smtClean="0"/>
              <a:t>Study on the performance difference between genders and age groups 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Future work</a:t>
            </a:r>
          </a:p>
          <a:p>
            <a:pPr lvl="1"/>
            <a:r>
              <a:rPr kumimoji="1" lang="en-US" altLang="ja-JP" dirty="0" smtClean="0"/>
              <a:t>Data collection of very young child and elderly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Related work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67544" y="1052736"/>
            <a:ext cx="7467600" cy="5421216"/>
          </a:xfrm>
        </p:spPr>
        <p:txBody>
          <a:bodyPr/>
          <a:lstStyle/>
          <a:p>
            <a:r>
              <a:rPr kumimoji="1" lang="en-US" altLang="ja-JP" dirty="0" smtClean="0"/>
              <a:t>Existing major gait database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84921" y="2092786"/>
            <a:ext cx="7891535" cy="367996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26000">
                <a:srgbClr val="00B0F0"/>
              </a:gs>
              <a:gs pos="40000">
                <a:srgbClr val="00B050"/>
              </a:gs>
              <a:gs pos="60000">
                <a:srgbClr val="FFFF00"/>
              </a:gs>
              <a:gs pos="100000">
                <a:srgbClr val="FF6699"/>
              </a:gs>
            </a:gsLst>
            <a:lin ang="192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899592" y="2812866"/>
            <a:ext cx="1106486" cy="792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/>
              <a:t>CASIA</a:t>
            </a:r>
          </a:p>
          <a:p>
            <a:pPr algn="ctr"/>
            <a:r>
              <a:rPr kumimoji="1" lang="en-US" altLang="ja-JP" sz="1200" dirty="0" smtClean="0"/>
              <a:t>Yu et al. 2006</a:t>
            </a:r>
            <a:endParaRPr kumimoji="1" lang="ja-JP" altLang="en-US" sz="1200" dirty="0"/>
          </a:p>
        </p:txBody>
      </p:sp>
      <p:sp>
        <p:nvSpPr>
          <p:cNvPr id="8" name="角丸四角形 7"/>
          <p:cNvSpPr/>
          <p:nvPr/>
        </p:nvSpPr>
        <p:spPr>
          <a:xfrm>
            <a:off x="2048454" y="1948770"/>
            <a:ext cx="1106486" cy="792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/>
              <a:t>USF</a:t>
            </a:r>
          </a:p>
          <a:p>
            <a:pPr algn="ctr"/>
            <a:r>
              <a:rPr kumimoji="1" lang="en-US" altLang="ja-JP" sz="1200" dirty="0" err="1" smtClean="0"/>
              <a:t>Sarkar</a:t>
            </a:r>
            <a:r>
              <a:rPr kumimoji="1" lang="en-US" altLang="ja-JP" sz="1200" dirty="0" smtClean="0"/>
              <a:t> et al. 2005</a:t>
            </a:r>
            <a:endParaRPr kumimoji="1" lang="ja-JP" altLang="en-US" sz="1200" dirty="0"/>
          </a:p>
        </p:txBody>
      </p:sp>
      <p:sp>
        <p:nvSpPr>
          <p:cNvPr id="9" name="角丸四角形 8"/>
          <p:cNvSpPr/>
          <p:nvPr/>
        </p:nvSpPr>
        <p:spPr>
          <a:xfrm>
            <a:off x="2051720" y="2820423"/>
            <a:ext cx="2042302" cy="792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/>
              <a:t>OU-ISIR Treadmill</a:t>
            </a:r>
          </a:p>
          <a:p>
            <a:pPr algn="ctr"/>
            <a:r>
              <a:rPr kumimoji="1" lang="en-US" altLang="ja-JP" sz="1200" dirty="0" smtClean="0"/>
              <a:t>Mori et al. 2010</a:t>
            </a:r>
          </a:p>
          <a:p>
            <a:pPr algn="ctr"/>
            <a:r>
              <a:rPr lang="en-US" altLang="ja-JP" sz="1200" dirty="0" err="1" smtClean="0"/>
              <a:t>Mannami</a:t>
            </a:r>
            <a:r>
              <a:rPr lang="en-US" altLang="ja-JP" sz="1200" dirty="0" smtClean="0"/>
              <a:t> et al. 2010</a:t>
            </a:r>
            <a:endParaRPr kumimoji="1" lang="ja-JP" altLang="en-US" sz="1200" dirty="0"/>
          </a:p>
        </p:txBody>
      </p:sp>
      <p:sp>
        <p:nvSpPr>
          <p:cNvPr id="10" name="角丸四角形 9"/>
          <p:cNvSpPr/>
          <p:nvPr/>
        </p:nvSpPr>
        <p:spPr>
          <a:xfrm>
            <a:off x="6677922" y="4980663"/>
            <a:ext cx="1872208" cy="8565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/>
              <a:t>Large population</a:t>
            </a:r>
          </a:p>
          <a:p>
            <a:pPr algn="ctr"/>
            <a:r>
              <a:rPr kumimoji="1" lang="en-US" altLang="ja-JP" sz="1200" dirty="0" smtClean="0"/>
              <a:t>Okumura et al. 2010</a:t>
            </a:r>
          </a:p>
          <a:p>
            <a:pPr algn="ctr"/>
            <a:r>
              <a:rPr lang="en-US" altLang="ja-JP" sz="1200" dirty="0" err="1" smtClean="0"/>
              <a:t>Makihara</a:t>
            </a:r>
            <a:r>
              <a:rPr lang="en-US" altLang="ja-JP" sz="1200" dirty="0" smtClean="0"/>
              <a:t> et al. 2011</a:t>
            </a:r>
            <a:endParaRPr lang="ja-JP" altLang="en-US" sz="1200" dirty="0" smtClean="0"/>
          </a:p>
        </p:txBody>
      </p:sp>
      <p:sp>
        <p:nvSpPr>
          <p:cNvPr id="6" name="角丸四角形 5"/>
          <p:cNvSpPr/>
          <p:nvPr/>
        </p:nvSpPr>
        <p:spPr>
          <a:xfrm>
            <a:off x="899592" y="1948770"/>
            <a:ext cx="1106486" cy="792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err="1" smtClean="0"/>
              <a:t>Soton</a:t>
            </a:r>
            <a:endParaRPr lang="en-US" altLang="ja-JP" b="1" dirty="0" smtClean="0"/>
          </a:p>
          <a:p>
            <a:pPr algn="ctr"/>
            <a:r>
              <a:rPr lang="en-US" altLang="ja-JP" sz="1200" dirty="0" smtClean="0"/>
              <a:t>Nixon et al. 2001</a:t>
            </a:r>
            <a:endParaRPr kumimoji="1" lang="ja-JP" altLang="en-US" sz="1200" dirty="0"/>
          </a:p>
        </p:txBody>
      </p:sp>
      <p:sp>
        <p:nvSpPr>
          <p:cNvPr id="20" name="AutoShape 28"/>
          <p:cNvSpPr>
            <a:spLocks noChangeArrowheads="1"/>
          </p:cNvSpPr>
          <p:nvPr/>
        </p:nvSpPr>
        <p:spPr bwMode="auto">
          <a:xfrm rot="16200000">
            <a:off x="-1226253" y="3794264"/>
            <a:ext cx="3603742" cy="215900"/>
          </a:xfrm>
          <a:prstGeom prst="rightArrow">
            <a:avLst>
              <a:gd name="adj1" fmla="val 50000"/>
              <a:gd name="adj2" fmla="val 258456"/>
            </a:avLst>
          </a:prstGeom>
          <a:gradFill flip="none" rotWithShape="1">
            <a:gsLst>
              <a:gs pos="0">
                <a:srgbClr val="FF6699"/>
              </a:gs>
              <a:gs pos="0">
                <a:srgbClr val="FFFF00"/>
              </a:gs>
              <a:gs pos="5000">
                <a:srgbClr val="00B050"/>
              </a:gs>
              <a:gs pos="20000">
                <a:srgbClr val="00B0F0"/>
              </a:gs>
              <a:gs pos="100000">
                <a:srgbClr val="002060"/>
              </a:gs>
            </a:gsLst>
            <a:lin ang="81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913805" y="6053226"/>
            <a:ext cx="7447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smtClean="0"/>
              <a:t>Number and diversity of subjects</a:t>
            </a:r>
            <a:endParaRPr lang="ja-JP" altLang="en-US" sz="2000" b="1" dirty="0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712912" y="5971926"/>
            <a:ext cx="752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Small</a:t>
            </a:r>
            <a:endParaRPr lang="ja-JP" altLang="en-US" dirty="0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8147842" y="5953820"/>
            <a:ext cx="7812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dirty="0" smtClean="0"/>
              <a:t>Large</a:t>
            </a:r>
            <a:endParaRPr lang="ja-JP" altLang="en-US" dirty="0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 rot="10800000">
            <a:off x="120159" y="2126345"/>
            <a:ext cx="428322" cy="360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altLang="ja-JP" sz="2000" b="1" dirty="0" smtClean="0"/>
              <a:t>Variation in walking conditions</a:t>
            </a:r>
            <a:endParaRPr lang="ja-JP" altLang="en-US" sz="2000" b="1" dirty="0"/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97618" y="1795701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/>
              <a:t>Large</a:t>
            </a:r>
            <a:endParaRPr lang="ja-JP" altLang="en-US" dirty="0"/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72397" y="5593780"/>
            <a:ext cx="897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/>
              <a:t>Small</a:t>
            </a:r>
            <a:endParaRPr lang="ja-JP" altLang="en-US" dirty="0"/>
          </a:p>
        </p:txBody>
      </p:sp>
      <p:sp>
        <p:nvSpPr>
          <p:cNvPr id="35" name="角丸四角形吹き出し 34"/>
          <p:cNvSpPr/>
          <p:nvPr/>
        </p:nvSpPr>
        <p:spPr>
          <a:xfrm>
            <a:off x="4139952" y="1844824"/>
            <a:ext cx="3384376" cy="864096"/>
          </a:xfrm>
          <a:prstGeom prst="wedgeRoundRectCallout">
            <a:avLst>
              <a:gd name="adj1" fmla="val -61823"/>
              <a:gd name="adj2" fmla="val 403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At most 185 subjects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Genders and ages are biased</a:t>
            </a:r>
            <a:endParaRPr kumimoji="1" lang="en-US" altLang="ja-JP" sz="2000" dirty="0" smtClean="0"/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>
            <a:off x="872849" y="5891104"/>
            <a:ext cx="7848872" cy="234130"/>
          </a:xfrm>
          <a:prstGeom prst="rightArrow">
            <a:avLst>
              <a:gd name="adj1" fmla="val 50000"/>
              <a:gd name="adj2" fmla="val 386063"/>
            </a:avLst>
          </a:prstGeom>
          <a:gradFill flip="none" rotWithShape="1">
            <a:gsLst>
              <a:gs pos="0">
                <a:srgbClr val="FF6699"/>
              </a:gs>
              <a:gs pos="20000">
                <a:srgbClr val="FFFF00"/>
              </a:gs>
              <a:gs pos="40000">
                <a:srgbClr val="00B050"/>
              </a:gs>
              <a:gs pos="75000">
                <a:srgbClr val="00B0F0"/>
              </a:gs>
              <a:gs pos="100000">
                <a:srgbClr val="002060"/>
              </a:gs>
            </a:gsLst>
            <a:lin ang="81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273033" y="4343140"/>
            <a:ext cx="2843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smtClean="0">
                <a:solidFill>
                  <a:srgbClr val="FF0000"/>
                </a:solidFill>
              </a:rPr>
              <a:t>Performance evaluation with s</a:t>
            </a:r>
            <a:r>
              <a:rPr kumimoji="1" lang="en-US" altLang="ja-JP" sz="2000" b="1" i="1" dirty="0" smtClean="0">
                <a:solidFill>
                  <a:srgbClr val="FF0000"/>
                </a:solidFill>
              </a:rPr>
              <a:t>tatistical reliability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08645" y="157489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smtClean="0">
                <a:solidFill>
                  <a:srgbClr val="0000FF"/>
                </a:solidFill>
              </a:rPr>
              <a:t>Evaluation of the robustness</a:t>
            </a:r>
            <a:endParaRPr kumimoji="1" lang="ja-JP" altLang="en-US" sz="2000" b="1" i="1" dirty="0">
              <a:solidFill>
                <a:srgbClr val="0000FF"/>
              </a:solidFill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908645" y="6053226"/>
            <a:ext cx="7447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FF0000"/>
                </a:solidFill>
              </a:rPr>
              <a:t>Number and diversity of subjects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907704" y="3861048"/>
            <a:ext cx="4032448" cy="1800200"/>
            <a:chOff x="1907704" y="3861048"/>
            <a:chExt cx="4032448" cy="1800200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1907704" y="3861048"/>
              <a:ext cx="4032448" cy="1800200"/>
              <a:chOff x="1907704" y="3861048"/>
              <a:chExt cx="4032448" cy="1800200"/>
            </a:xfrm>
          </p:grpSpPr>
          <p:grpSp>
            <p:nvGrpSpPr>
              <p:cNvPr id="11" name="グループ化 29"/>
              <p:cNvGrpSpPr/>
              <p:nvPr/>
            </p:nvGrpSpPr>
            <p:grpSpPr>
              <a:xfrm>
                <a:off x="1907704" y="3861048"/>
                <a:ext cx="4032448" cy="1800200"/>
                <a:chOff x="1886342" y="3757102"/>
                <a:chExt cx="4336415" cy="1800200"/>
              </a:xfrm>
            </p:grpSpPr>
            <p:sp>
              <p:nvSpPr>
                <p:cNvPr id="36" name="角丸四角形吹き出し 35"/>
                <p:cNvSpPr/>
                <p:nvPr/>
              </p:nvSpPr>
              <p:spPr>
                <a:xfrm>
                  <a:off x="1886342" y="3757102"/>
                  <a:ext cx="4336415" cy="1800200"/>
                </a:xfrm>
                <a:prstGeom prst="wedgeRoundRectCallout">
                  <a:avLst>
                    <a:gd name="adj1" fmla="val 67693"/>
                    <a:gd name="adj2" fmla="val 30471"/>
                    <a:gd name="adj3" fmla="val 16667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t" anchorCtr="0"/>
                <a:lstStyle/>
                <a:p>
                  <a:pPr>
                    <a:buFont typeface="Arial" pitchFamily="34" charset="0"/>
                    <a:buChar char="•"/>
                  </a:pPr>
                  <a:r>
                    <a:rPr lang="en-US" altLang="ja-JP" sz="2000" dirty="0" smtClean="0"/>
                    <a:t> Camera pose variations introduce</a:t>
                  </a:r>
                </a:p>
                <a:p>
                  <a:r>
                    <a:rPr lang="en-US" altLang="ja-JP" sz="2000" dirty="0" smtClean="0"/>
                    <a:t>   bias into the evaluation results</a:t>
                  </a:r>
                </a:p>
                <a:p>
                  <a:r>
                    <a:rPr lang="en-US" altLang="ja-JP" sz="2400" dirty="0" smtClean="0"/>
                    <a:t> </a:t>
                  </a:r>
                </a:p>
                <a:p>
                  <a:endParaRPr lang="en-US" altLang="ja-JP" sz="1400" dirty="0" smtClean="0"/>
                </a:p>
              </p:txBody>
            </p:sp>
            <p:pic>
              <p:nvPicPr>
                <p:cNvPr id="27" name="Picture 5" descr="\\rosemary\FullCap4\outreach2009\Org\Course02\day2\9000031\cam2\00000107.bm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041214" y="4549191"/>
                  <a:ext cx="1248141" cy="9361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3" name="Picture 7" descr="\\rosemary\FullCap4\Security\Org\Course01\0000000\cam1\00000105.bmp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5000" contrast="10000"/>
              </a:blip>
              <a:srcRect/>
              <a:stretch>
                <a:fillRect/>
              </a:stretch>
            </p:blipFill>
            <p:spPr bwMode="auto">
              <a:xfrm>
                <a:off x="3268236" y="4653136"/>
                <a:ext cx="1248139" cy="9361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" name="Picture 9" descr="\\rosemary\FullCap4\OpenCampus2010\Org\Course01\9000000\cam2\00000149.bmp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578478" y="4653136"/>
              <a:ext cx="1248138" cy="9361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91264" cy="580526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Construction of the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world’s largest </a:t>
            </a:r>
            <a:r>
              <a:rPr kumimoji="1" lang="en-US" altLang="ja-JP" dirty="0" smtClean="0"/>
              <a:t>gait database</a:t>
            </a:r>
          </a:p>
          <a:p>
            <a:pPr lvl="1"/>
            <a:r>
              <a:rPr kumimoji="1" lang="en-US" altLang="ja-JP" dirty="0" smtClean="0"/>
              <a:t>Focus on “Number and diversity of subjects”</a:t>
            </a:r>
          </a:p>
          <a:p>
            <a:pPr lvl="1"/>
            <a:endParaRPr kumimoji="1" lang="en-US" altLang="ja-JP" sz="1300" dirty="0" smtClean="0"/>
          </a:p>
          <a:p>
            <a:r>
              <a:rPr lang="en-US" altLang="ja-JP" dirty="0" smtClean="0"/>
              <a:t>Investigation of the </a:t>
            </a:r>
            <a:r>
              <a:rPr lang="en-US" altLang="ja-JP" dirty="0" smtClean="0">
                <a:solidFill>
                  <a:srgbClr val="FF0000"/>
                </a:solidFill>
              </a:rPr>
              <a:t>upper limit </a:t>
            </a:r>
            <a:r>
              <a:rPr lang="en-US" altLang="ja-JP" dirty="0" smtClean="0"/>
              <a:t>of gait-recognition performance in </a:t>
            </a:r>
            <a:r>
              <a:rPr lang="en-US" altLang="ja-JP" dirty="0" smtClean="0">
                <a:solidFill>
                  <a:srgbClr val="FF0000"/>
                </a:solidFill>
              </a:rPr>
              <a:t>statistically reliable </a:t>
            </a:r>
            <a:r>
              <a:rPr lang="en-US" altLang="ja-JP" dirty="0" smtClean="0"/>
              <a:t>way</a:t>
            </a:r>
          </a:p>
          <a:p>
            <a:pPr lvl="2"/>
            <a:endParaRPr lang="en-US" altLang="ja-JP" dirty="0" smtClean="0"/>
          </a:p>
          <a:p>
            <a:r>
              <a:rPr kumimoji="1" lang="en-US" altLang="ja-JP" dirty="0" smtClean="0"/>
              <a:t>Study on </a:t>
            </a:r>
            <a:r>
              <a:rPr lang="en-US" altLang="ja-JP" dirty="0" smtClean="0"/>
              <a:t>the </a:t>
            </a:r>
            <a:r>
              <a:rPr kumimoji="1" lang="en-US" altLang="ja-JP" dirty="0" smtClean="0"/>
              <a:t>difference of gait-recognition performance between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genders</a:t>
            </a:r>
            <a:r>
              <a:rPr kumimoji="1" lang="en-US" altLang="ja-JP" dirty="0" smtClean="0"/>
              <a:t> and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age</a:t>
            </a:r>
            <a:r>
              <a:rPr kumimoji="1" lang="en-US" altLang="ja-JP" dirty="0" smtClean="0"/>
              <a:t> groups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Proposed dataset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579296" cy="580526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“The OU-ISIR Gait Database, Large Population Dataset” (</a:t>
            </a:r>
            <a:r>
              <a:rPr lang="en-US" altLang="ja-JP" b="1" dirty="0" smtClean="0"/>
              <a:t>OU-LP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 smtClean="0"/>
              <a:t>Major upgrade of previous works</a:t>
            </a:r>
          </a:p>
          <a:p>
            <a:pPr lvl="2"/>
            <a:r>
              <a:rPr lang="en-US" altLang="ja-JP" dirty="0" smtClean="0"/>
              <a:t>1,035 subjects in Okumura et al. 2010</a:t>
            </a:r>
          </a:p>
          <a:p>
            <a:pPr lvl="2"/>
            <a:r>
              <a:rPr lang="en-US" altLang="ja-JP" dirty="0" smtClean="0"/>
              <a:t>1,728 subjects in </a:t>
            </a:r>
            <a:r>
              <a:rPr lang="en-US" altLang="ja-JP" dirty="0" err="1" smtClean="0"/>
              <a:t>Makihara</a:t>
            </a:r>
            <a:r>
              <a:rPr lang="en-US" altLang="ja-JP" dirty="0" smtClean="0"/>
              <a:t> et al. 2011</a:t>
            </a:r>
          </a:p>
          <a:p>
            <a:pPr lvl="1">
              <a:buNone/>
            </a:pPr>
            <a:endParaRPr kumimoji="1" lang="en-US" altLang="ja-JP" sz="800" dirty="0" smtClean="0"/>
          </a:p>
          <a:p>
            <a:r>
              <a:rPr lang="en-US" altLang="ja-JP" dirty="0" smtClean="0"/>
              <a:t>Extensions from the previous works</a:t>
            </a:r>
          </a:p>
          <a:p>
            <a:pPr lvl="1"/>
            <a:r>
              <a:rPr lang="en-US" altLang="ja-JP" dirty="0" smtClean="0"/>
              <a:t>Number of subjects : 4,007</a:t>
            </a:r>
          </a:p>
          <a:p>
            <a:pPr lvl="2"/>
            <a:r>
              <a:rPr lang="en-US" altLang="ja-JP" dirty="0" smtClean="0"/>
              <a:t>2,135 males and 1,872 females with age ranging 1 to 94 year old</a:t>
            </a:r>
          </a:p>
          <a:p>
            <a:pPr lvl="2"/>
            <a:endParaRPr lang="en-US" altLang="ja-JP" dirty="0" smtClean="0"/>
          </a:p>
          <a:p>
            <a:pPr lvl="2"/>
            <a:endParaRPr lang="en-US" altLang="ja-JP" sz="800" dirty="0" smtClean="0"/>
          </a:p>
          <a:p>
            <a:pPr lvl="1"/>
            <a:r>
              <a:rPr kumimoji="1" lang="en-US" altLang="ja-JP" dirty="0" smtClean="0"/>
              <a:t>All silhouette images are normalized</a:t>
            </a:r>
          </a:p>
          <a:p>
            <a:pPr lvl="2"/>
            <a:r>
              <a:rPr lang="en-US" altLang="ja-JP" dirty="0" smtClean="0"/>
              <a:t>Biases of camera rotation are removed</a:t>
            </a:r>
          </a:p>
          <a:p>
            <a:pPr lvl="2"/>
            <a:endParaRPr lang="en-US" altLang="ja-JP" dirty="0" smtClean="0"/>
          </a:p>
          <a:p>
            <a:pPr lvl="2"/>
            <a:endParaRPr lang="en-US" altLang="ja-JP" sz="800" dirty="0" smtClean="0"/>
          </a:p>
          <a:p>
            <a:pPr lvl="1"/>
            <a:r>
              <a:rPr lang="en-US" altLang="ja-JP" dirty="0" smtClean="0"/>
              <a:t>Observation angles of subjects are specifically defined</a:t>
            </a:r>
          </a:p>
          <a:p>
            <a:pPr lvl="2"/>
            <a:r>
              <a:rPr kumimoji="1" lang="en-US" altLang="ja-JP" dirty="0" smtClean="0"/>
              <a:t>Previous work merely defined as “</a:t>
            </a:r>
            <a:r>
              <a:rPr kumimoji="1" lang="en-US" altLang="ja-JP" i="1" dirty="0" smtClean="0"/>
              <a:t>side view”</a:t>
            </a:r>
          </a:p>
          <a:p>
            <a:pPr lvl="2"/>
            <a:endParaRPr kumimoji="1" lang="ja-JP" altLang="en-US" i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>
            <a:off x="2089820" y="3843509"/>
            <a:ext cx="432048" cy="2880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27784" y="378904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Statistica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lly reliable evaluation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2096785" y="4996453"/>
            <a:ext cx="432048" cy="2880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34749" y="4941168"/>
            <a:ext cx="4704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More equitable evaluation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2095153" y="6197242"/>
            <a:ext cx="432048" cy="2880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14066" y="6125234"/>
            <a:ext cx="541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Fair analysis in terms of the observation angles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Capturing system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cxnSp>
        <p:nvCxnSpPr>
          <p:cNvPr id="41" name="直線コネクタ 40"/>
          <p:cNvCxnSpPr>
            <a:stCxn id="67" idx="2"/>
            <a:endCxn id="143" idx="0"/>
          </p:cNvCxnSpPr>
          <p:nvPr/>
        </p:nvCxnSpPr>
        <p:spPr>
          <a:xfrm flipH="1">
            <a:off x="1979712" y="4001959"/>
            <a:ext cx="846957" cy="219129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>
            <a:endCxn id="145" idx="0"/>
          </p:cNvCxnSpPr>
          <p:nvPr/>
        </p:nvCxnSpPr>
        <p:spPr>
          <a:xfrm>
            <a:off x="4404657" y="3974603"/>
            <a:ext cx="1103447" cy="24648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/>
          <p:cNvSpPr>
            <a:spLocks noChangeArrowheads="1"/>
          </p:cNvSpPr>
          <p:nvPr/>
        </p:nvSpPr>
        <p:spPr bwMode="auto">
          <a:xfrm flipH="1">
            <a:off x="1008895" y="1735723"/>
            <a:ext cx="5065788" cy="221916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ja-JP" altLang="en-US" sz="1400">
              <a:solidFill>
                <a:srgbClr val="FFFF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 flipH="1">
            <a:off x="1004949" y="1759395"/>
            <a:ext cx="5097351" cy="915314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ja-JP" altLang="ja-JP" sz="1400" dirty="0">
              <a:latin typeface="+mj-lt"/>
              <a:cs typeface="Times New Roman" pitchFamily="18" charset="0"/>
            </a:endParaRPr>
          </a:p>
        </p:txBody>
      </p:sp>
      <p:sp>
        <p:nvSpPr>
          <p:cNvPr id="49" name="Line 91"/>
          <p:cNvSpPr>
            <a:spLocks noChangeShapeType="1"/>
          </p:cNvSpPr>
          <p:nvPr/>
        </p:nvSpPr>
        <p:spPr bwMode="auto">
          <a:xfrm>
            <a:off x="1431044" y="2248615"/>
            <a:ext cx="42944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>
              <a:defRPr/>
            </a:pPr>
            <a:endParaRPr lang="ja-JP" altLang="en-US" sz="1400">
              <a:latin typeface="+mj-lt"/>
              <a:cs typeface="Times New Roman" pitchFamily="18" charset="0"/>
            </a:endParaRPr>
          </a:p>
        </p:txBody>
      </p:sp>
      <p:cxnSp>
        <p:nvCxnSpPr>
          <p:cNvPr id="50" name="直線コネクタ 49"/>
          <p:cNvCxnSpPr/>
          <p:nvPr/>
        </p:nvCxnSpPr>
        <p:spPr bwMode="auto">
          <a:xfrm>
            <a:off x="1002977" y="1737695"/>
            <a:ext cx="5073679" cy="3945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 bwMode="auto">
          <a:xfrm rot="5400000">
            <a:off x="3795950" y="2029961"/>
            <a:ext cx="13420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 bwMode="auto">
          <a:xfrm rot="5400000">
            <a:off x="5058452" y="2071837"/>
            <a:ext cx="1342029" cy="39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 bwMode="auto">
          <a:xfrm rot="5400000">
            <a:off x="2024504" y="2029960"/>
            <a:ext cx="13420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 bwMode="auto">
          <a:xfrm>
            <a:off x="1443228" y="1564101"/>
            <a:ext cx="126250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 bwMode="auto">
          <a:xfrm>
            <a:off x="2732999" y="1564101"/>
            <a:ext cx="176947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 bwMode="auto">
          <a:xfrm>
            <a:off x="4480774" y="1564101"/>
            <a:ext cx="126250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132"/>
          <p:cNvSpPr txBox="1">
            <a:spLocks noChangeArrowheads="1"/>
          </p:cNvSpPr>
          <p:nvPr/>
        </p:nvSpPr>
        <p:spPr bwMode="auto">
          <a:xfrm>
            <a:off x="1358056" y="1285957"/>
            <a:ext cx="14321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latin typeface="+mj-lt"/>
                <a:cs typeface="Times New Roman" pitchFamily="18" charset="0"/>
              </a:rPr>
              <a:t>3 m (approx.)</a:t>
            </a:r>
            <a:endParaRPr lang="ja-JP" alt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58" name="テキスト ボックス 133"/>
          <p:cNvSpPr txBox="1">
            <a:spLocks noChangeArrowheads="1"/>
          </p:cNvSpPr>
          <p:nvPr/>
        </p:nvSpPr>
        <p:spPr bwMode="auto">
          <a:xfrm>
            <a:off x="4437376" y="1285957"/>
            <a:ext cx="13591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latin typeface="+mj-lt"/>
                <a:cs typeface="Times New Roman" pitchFamily="18" charset="0"/>
              </a:rPr>
              <a:t>3 m</a:t>
            </a:r>
            <a:r>
              <a:rPr lang="en-US" altLang="ja-JP" sz="1400" dirty="0" smtClean="0">
                <a:cs typeface="Times New Roman" pitchFamily="18" charset="0"/>
              </a:rPr>
              <a:t> (approx.)</a:t>
            </a:r>
            <a:endParaRPr lang="ja-JP" alt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59" name="テキスト ボックス 134"/>
          <p:cNvSpPr txBox="1">
            <a:spLocks noChangeArrowheads="1"/>
          </p:cNvSpPr>
          <p:nvPr/>
        </p:nvSpPr>
        <p:spPr bwMode="auto">
          <a:xfrm>
            <a:off x="3121613" y="1285957"/>
            <a:ext cx="10100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>
                <a:latin typeface="+mj-lt"/>
                <a:cs typeface="Times New Roman" pitchFamily="18" charset="0"/>
              </a:rPr>
              <a:t>4 m</a:t>
            </a:r>
            <a:endParaRPr lang="ja-JP" alt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60" name="テキスト ボックス 121"/>
          <p:cNvSpPr txBox="1">
            <a:spLocks noChangeArrowheads="1"/>
          </p:cNvSpPr>
          <p:nvPr/>
        </p:nvSpPr>
        <p:spPr bwMode="auto">
          <a:xfrm>
            <a:off x="2756671" y="836712"/>
            <a:ext cx="1641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cs typeface="Times New Roman" pitchFamily="18" charset="0"/>
              </a:rPr>
              <a:t>Capture</a:t>
            </a:r>
            <a:br>
              <a:rPr lang="en-US" altLang="ja-JP" sz="1400" dirty="0" smtClean="0">
                <a:cs typeface="Times New Roman" pitchFamily="18" charset="0"/>
              </a:rPr>
            </a:br>
            <a:r>
              <a:rPr lang="en-US" altLang="ja-JP" sz="1400" dirty="0" smtClean="0">
                <a:cs typeface="Times New Roman" pitchFamily="18" charset="0"/>
              </a:rPr>
              <a:t>interval</a:t>
            </a:r>
            <a:endParaRPr lang="ja-JP" altLang="en-US" sz="1400" dirty="0">
              <a:cs typeface="Times New Roman" pitchFamily="18" charset="0"/>
            </a:endParaRPr>
          </a:p>
        </p:txBody>
      </p:sp>
      <p:sp>
        <p:nvSpPr>
          <p:cNvPr id="62" name="テキスト ボックス 121"/>
          <p:cNvSpPr txBox="1">
            <a:spLocks noChangeArrowheads="1"/>
          </p:cNvSpPr>
          <p:nvPr/>
        </p:nvSpPr>
        <p:spPr bwMode="auto">
          <a:xfrm>
            <a:off x="755576" y="1393031"/>
            <a:ext cx="7989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cs typeface="Times New Roman" pitchFamily="18" charset="0"/>
              </a:rPr>
              <a:t>Start</a:t>
            </a:r>
            <a:endParaRPr lang="ja-JP" altLang="en-US" sz="1400" dirty="0">
              <a:cs typeface="Times New Roman" pitchFamily="18" charset="0"/>
            </a:endParaRPr>
          </a:p>
        </p:txBody>
      </p:sp>
      <p:grpSp>
        <p:nvGrpSpPr>
          <p:cNvPr id="63" name="Group 17"/>
          <p:cNvGrpSpPr>
            <a:grpSpLocks noChangeAspect="1"/>
          </p:cNvGrpSpPr>
          <p:nvPr/>
        </p:nvGrpSpPr>
        <p:grpSpPr bwMode="auto">
          <a:xfrm rot="20476138" flipH="1">
            <a:off x="4240540" y="3627909"/>
            <a:ext cx="222797" cy="360525"/>
            <a:chOff x="2653" y="3385"/>
            <a:chExt cx="136" cy="227"/>
          </a:xfrm>
          <a:solidFill>
            <a:srgbClr val="000000"/>
          </a:solidFill>
        </p:grpSpPr>
        <p:sp>
          <p:nvSpPr>
            <p:cNvPr id="64" name="Rectangle 18"/>
            <p:cNvSpPr>
              <a:spLocks noChangeAspect="1" noChangeArrowheads="1"/>
            </p:cNvSpPr>
            <p:nvPr/>
          </p:nvSpPr>
          <p:spPr bwMode="auto">
            <a:xfrm>
              <a:off x="2653" y="3475"/>
              <a:ext cx="136" cy="137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j-lt"/>
                <a:cs typeface="Times New Roman" pitchFamily="18" charset="0"/>
              </a:endParaRPr>
            </a:p>
          </p:txBody>
        </p:sp>
        <p:sp>
          <p:nvSpPr>
            <p:cNvPr id="65" name="AutoShape 19"/>
            <p:cNvSpPr>
              <a:spLocks noChangeAspect="1" noChangeArrowheads="1"/>
            </p:cNvSpPr>
            <p:nvPr/>
          </p:nvSpPr>
          <p:spPr bwMode="auto">
            <a:xfrm flipV="1">
              <a:off x="2653" y="3385"/>
              <a:ext cx="136" cy="90"/>
            </a:xfrm>
            <a:prstGeom prst="triangle">
              <a:avLst>
                <a:gd name="adj" fmla="val 50000"/>
              </a:avLst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 sz="140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66" name="Group 17"/>
          <p:cNvGrpSpPr>
            <a:grpSpLocks noChangeAspect="1"/>
          </p:cNvGrpSpPr>
          <p:nvPr/>
        </p:nvGrpSpPr>
        <p:grpSpPr bwMode="auto">
          <a:xfrm rot="900000" flipH="1">
            <a:off x="2759215" y="3620809"/>
            <a:ext cx="235266" cy="387756"/>
            <a:chOff x="2653" y="3385"/>
            <a:chExt cx="136" cy="227"/>
          </a:xfrm>
          <a:solidFill>
            <a:srgbClr val="000000"/>
          </a:solidFill>
        </p:grpSpPr>
        <p:sp>
          <p:nvSpPr>
            <p:cNvPr id="67" name="Rectangle 18"/>
            <p:cNvSpPr>
              <a:spLocks noChangeAspect="1" noChangeArrowheads="1"/>
            </p:cNvSpPr>
            <p:nvPr/>
          </p:nvSpPr>
          <p:spPr bwMode="auto">
            <a:xfrm>
              <a:off x="2653" y="3475"/>
              <a:ext cx="136" cy="137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j-lt"/>
                <a:cs typeface="Times New Roman" pitchFamily="18" charset="0"/>
              </a:endParaRPr>
            </a:p>
          </p:txBody>
        </p:sp>
        <p:sp>
          <p:nvSpPr>
            <p:cNvPr id="68" name="AutoShape 19"/>
            <p:cNvSpPr>
              <a:spLocks noChangeAspect="1" noChangeArrowheads="1"/>
            </p:cNvSpPr>
            <p:nvPr/>
          </p:nvSpPr>
          <p:spPr bwMode="auto">
            <a:xfrm flipV="1">
              <a:off x="2653" y="3385"/>
              <a:ext cx="136" cy="90"/>
            </a:xfrm>
            <a:prstGeom prst="triangle">
              <a:avLst>
                <a:gd name="adj" fmla="val 50000"/>
              </a:avLst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 sz="140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69" name="直線コネクタ 68"/>
          <p:cNvCxnSpPr/>
          <p:nvPr/>
        </p:nvCxnSpPr>
        <p:spPr bwMode="auto">
          <a:xfrm rot="5400000">
            <a:off x="762002" y="2071837"/>
            <a:ext cx="1342029" cy="39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 bwMode="auto">
          <a:xfrm rot="5400000">
            <a:off x="372712" y="2360070"/>
            <a:ext cx="1264474" cy="0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130"/>
          <p:cNvSpPr txBox="1">
            <a:spLocks noChangeArrowheads="1"/>
          </p:cNvSpPr>
          <p:nvPr/>
        </p:nvSpPr>
        <p:spPr bwMode="auto">
          <a:xfrm>
            <a:off x="4203651" y="2812226"/>
            <a:ext cx="1091490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1400" dirty="0" smtClean="0">
                <a:cs typeface="Times New Roman" pitchFamily="18" charset="0"/>
              </a:rPr>
              <a:t>Green panel </a:t>
            </a:r>
            <a:endParaRPr lang="en-US" altLang="ja-JP" sz="1400" dirty="0">
              <a:cs typeface="Times New Roman" pitchFamily="18" charset="0"/>
            </a:endParaRPr>
          </a:p>
        </p:txBody>
      </p:sp>
      <p:sp>
        <p:nvSpPr>
          <p:cNvPr id="72" name="Line 77"/>
          <p:cNvSpPr>
            <a:spLocks noChangeShapeType="1"/>
          </p:cNvSpPr>
          <p:nvPr/>
        </p:nvSpPr>
        <p:spPr bwMode="auto">
          <a:xfrm flipV="1">
            <a:off x="3649576" y="2344269"/>
            <a:ext cx="0" cy="16106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>
              <a:defRPr/>
            </a:pPr>
            <a:endParaRPr lang="ja-JP" altLang="en-US" sz="1400">
              <a:latin typeface="+mj-lt"/>
              <a:cs typeface="Times New Roman" pitchFamily="18" charset="0"/>
            </a:endParaRPr>
          </a:p>
        </p:txBody>
      </p:sp>
      <p:sp>
        <p:nvSpPr>
          <p:cNvPr id="73" name="テキスト ボックス 144"/>
          <p:cNvSpPr txBox="1">
            <a:spLocks noChangeArrowheads="1"/>
          </p:cNvSpPr>
          <p:nvPr/>
        </p:nvSpPr>
        <p:spPr bwMode="auto">
          <a:xfrm>
            <a:off x="1392030" y="836712"/>
            <a:ext cx="1335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cs typeface="Times New Roman" pitchFamily="18" charset="0"/>
              </a:rPr>
              <a:t>Acceleration section</a:t>
            </a:r>
            <a:endParaRPr lang="ja-JP" altLang="en-US" sz="1400" dirty="0">
              <a:cs typeface="Times New Roman" pitchFamily="18" charset="0"/>
            </a:endParaRPr>
          </a:p>
        </p:txBody>
      </p:sp>
      <p:sp>
        <p:nvSpPr>
          <p:cNvPr id="74" name="テキスト ボックス 145"/>
          <p:cNvSpPr txBox="1">
            <a:spLocks noChangeArrowheads="1"/>
          </p:cNvSpPr>
          <p:nvPr/>
        </p:nvSpPr>
        <p:spPr bwMode="auto">
          <a:xfrm>
            <a:off x="4437376" y="836712"/>
            <a:ext cx="12881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cs typeface="Times New Roman" pitchFamily="18" charset="0"/>
              </a:rPr>
              <a:t>Deceleration section</a:t>
            </a:r>
            <a:endParaRPr lang="ja-JP" altLang="en-US" sz="1400" dirty="0">
              <a:cs typeface="Times New Roman" pitchFamily="18" charset="0"/>
            </a:endParaRPr>
          </a:p>
        </p:txBody>
      </p:sp>
      <p:cxnSp>
        <p:nvCxnSpPr>
          <p:cNvPr id="75" name="直線コネクタ 74"/>
          <p:cNvCxnSpPr/>
          <p:nvPr/>
        </p:nvCxnSpPr>
        <p:spPr bwMode="auto">
          <a:xfrm rot="5400000">
            <a:off x="5449349" y="2366974"/>
            <a:ext cx="1266447" cy="0"/>
          </a:xfrm>
          <a:prstGeom prst="line">
            <a:avLst/>
          </a:prstGeom>
          <a:ln w="508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>
            <a:stCxn id="71" idx="3"/>
            <a:endCxn id="47" idx="1"/>
          </p:cNvCxnSpPr>
          <p:nvPr/>
        </p:nvCxnSpPr>
        <p:spPr bwMode="auto">
          <a:xfrm flipV="1">
            <a:off x="5295141" y="2845303"/>
            <a:ext cx="779542" cy="120812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>
            <a:off x="1763688" y="3645024"/>
            <a:ext cx="8767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cs typeface="Times New Roman" pitchFamily="18" charset="0"/>
              </a:rPr>
              <a:t>Camera </a:t>
            </a:r>
            <a:r>
              <a:rPr lang="en-US" altLang="ja-JP" sz="1400" dirty="0">
                <a:cs typeface="Times New Roman" pitchFamily="18" charset="0"/>
              </a:rPr>
              <a:t>2</a:t>
            </a:r>
            <a:endParaRPr lang="ja-JP" altLang="en-US" sz="1400" dirty="0">
              <a:cs typeface="Times New Roman" pitchFamily="18" charset="0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499992" y="3645024"/>
            <a:ext cx="8767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cs typeface="Times New Roman" pitchFamily="18" charset="0"/>
              </a:rPr>
              <a:t>Camera </a:t>
            </a:r>
            <a:r>
              <a:rPr lang="en-US" altLang="ja-JP" sz="1400" dirty="0">
                <a:cs typeface="Times New Roman" pitchFamily="18" charset="0"/>
              </a:rPr>
              <a:t>1</a:t>
            </a:r>
            <a:endParaRPr lang="ja-JP" altLang="en-US" sz="1400" dirty="0">
              <a:cs typeface="Times New Roman" pitchFamily="18" charset="0"/>
            </a:endParaRPr>
          </a:p>
        </p:txBody>
      </p:sp>
      <p:sp>
        <p:nvSpPr>
          <p:cNvPr id="79" name="テキスト ボックス 121"/>
          <p:cNvSpPr txBox="1">
            <a:spLocks noChangeArrowheads="1"/>
          </p:cNvSpPr>
          <p:nvPr/>
        </p:nvSpPr>
        <p:spPr bwMode="auto">
          <a:xfrm>
            <a:off x="5699207" y="1383506"/>
            <a:ext cx="5819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cs typeface="Times New Roman" pitchFamily="18" charset="0"/>
              </a:rPr>
              <a:t>End</a:t>
            </a:r>
            <a:endParaRPr lang="ja-JP" altLang="en-US" sz="1400" dirty="0">
              <a:cs typeface="Times New Roman" pitchFamily="18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2890800" y="1933327"/>
            <a:ext cx="131805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dirty="0" smtClean="0">
                <a:solidFill>
                  <a:srgbClr val="FF0000"/>
                </a:solidFill>
                <a:cs typeface="Times New Roman" pitchFamily="18" charset="0"/>
              </a:rPr>
              <a:t>Walking course</a:t>
            </a:r>
            <a:endParaRPr lang="ja-JP" altLang="en-US" sz="1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1" name="Text Box 130"/>
          <p:cNvSpPr txBox="1">
            <a:spLocks noChangeArrowheads="1"/>
          </p:cNvSpPr>
          <p:nvPr/>
        </p:nvSpPr>
        <p:spPr bwMode="auto">
          <a:xfrm>
            <a:off x="1619672" y="2791662"/>
            <a:ext cx="1152128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1400" dirty="0" smtClean="0">
                <a:cs typeface="Times New Roman" pitchFamily="18" charset="0"/>
              </a:rPr>
              <a:t>Green carpet</a:t>
            </a:r>
            <a:endParaRPr lang="en-US" altLang="ja-JP" sz="1400" dirty="0">
              <a:cs typeface="Times New Roman" pitchFamily="18" charset="0"/>
            </a:endParaRPr>
          </a:p>
        </p:txBody>
      </p:sp>
      <p:cxnSp>
        <p:nvCxnSpPr>
          <p:cNvPr id="82" name="直線矢印コネクタ 81"/>
          <p:cNvCxnSpPr>
            <a:stCxn id="81" idx="0"/>
          </p:cNvCxnSpPr>
          <p:nvPr/>
        </p:nvCxnSpPr>
        <p:spPr bwMode="auto">
          <a:xfrm flipV="1">
            <a:off x="2195736" y="2564904"/>
            <a:ext cx="0" cy="226758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134"/>
          <p:cNvSpPr txBox="1">
            <a:spLocks noChangeArrowheads="1"/>
          </p:cNvSpPr>
          <p:nvPr/>
        </p:nvSpPr>
        <p:spPr bwMode="auto">
          <a:xfrm rot="16200000">
            <a:off x="2890565" y="3095972"/>
            <a:ext cx="1222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>
                <a:cs typeface="Times New Roman" pitchFamily="18" charset="0"/>
              </a:rPr>
              <a:t>4 </a:t>
            </a:r>
            <a:r>
              <a:rPr lang="en-US" altLang="ja-JP" sz="1400" dirty="0" smtClean="0">
                <a:cs typeface="Times New Roman" pitchFamily="18" charset="0"/>
              </a:rPr>
              <a:t>m (approx.)</a:t>
            </a:r>
            <a:endParaRPr lang="ja-JP" altLang="en-US" sz="1400" dirty="0">
              <a:cs typeface="Times New Roman" pitchFamily="18" charset="0"/>
            </a:endParaRPr>
          </a:p>
        </p:txBody>
      </p:sp>
      <p:pic>
        <p:nvPicPr>
          <p:cNvPr id="99" name="Cam1_Example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9538" y="4293096"/>
            <a:ext cx="3168013" cy="2376010"/>
          </a:xfrm>
          <a:prstGeom prst="rect">
            <a:avLst/>
          </a:prstGeom>
        </p:spPr>
      </p:pic>
      <p:pic>
        <p:nvPicPr>
          <p:cNvPr id="100" name="Cam2_Example.m1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900305" y="4293096"/>
            <a:ext cx="3168013" cy="2376010"/>
          </a:xfrm>
          <a:prstGeom prst="rect">
            <a:avLst/>
          </a:prstGeom>
          <a:ln>
            <a:noFill/>
          </a:ln>
        </p:spPr>
      </p:pic>
      <p:sp>
        <p:nvSpPr>
          <p:cNvPr id="128" name="角丸四角形吹き出し 127"/>
          <p:cNvSpPr/>
          <p:nvPr/>
        </p:nvSpPr>
        <p:spPr>
          <a:xfrm>
            <a:off x="6197704" y="2060848"/>
            <a:ext cx="2520280" cy="1656184"/>
          </a:xfrm>
          <a:prstGeom prst="wedgeRoundRectCallout">
            <a:avLst>
              <a:gd name="adj1" fmla="val -81245"/>
              <a:gd name="adj2" fmla="val 51411"/>
              <a:gd name="adj3" fmla="val 16667"/>
            </a:avLst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en-US" altLang="ja-JP" sz="1400" dirty="0" smtClean="0">
                <a:solidFill>
                  <a:schemeClr val="tx1"/>
                </a:solidFill>
                <a:ea typeface="ＭＳ Ｐゴシック" pitchFamily="50" charset="-128"/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 pitchFamily="50" charset="-128"/>
              </a:rPr>
              <a:t>Point Grey research Flea2</a:t>
            </a:r>
          </a:p>
          <a:p>
            <a:pPr>
              <a:buFont typeface="Wingdings" pitchFamily="2" charset="2"/>
              <a:buChar char="l"/>
            </a:pPr>
            <a:endParaRPr lang="en-US" altLang="ja-JP" sz="800" dirty="0" smtClean="0">
              <a:solidFill>
                <a:schemeClr val="tx1"/>
              </a:solidFill>
              <a:ea typeface="ＭＳ Ｐゴシック" pitchFamily="50" charset="-128"/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sz="1600" dirty="0" smtClean="0">
                <a:solidFill>
                  <a:schemeClr val="tx1"/>
                </a:solidFill>
                <a:ea typeface="ＭＳ Ｐゴシック" pitchFamily="50" charset="-128"/>
              </a:rPr>
              <a:t> Image size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1400" dirty="0" smtClean="0"/>
              <a:t> VGA (640 by 480 pixel)</a:t>
            </a:r>
          </a:p>
          <a:p>
            <a:pPr lvl="1">
              <a:buFont typeface="Arial" pitchFamily="34" charset="0"/>
              <a:buChar char="•"/>
            </a:pPr>
            <a:endParaRPr lang="en-US" altLang="ja-JP" sz="800" dirty="0" smtClean="0"/>
          </a:p>
          <a:p>
            <a:pPr>
              <a:buFont typeface="Wingdings" pitchFamily="2" charset="2"/>
              <a:buChar char="l"/>
            </a:pPr>
            <a:r>
              <a:rPr lang="en-US" altLang="ja-JP" sz="1600" dirty="0" smtClean="0">
                <a:solidFill>
                  <a:schemeClr val="tx1"/>
                </a:solidFill>
                <a:ea typeface="ＭＳ Ｐゴシック" pitchFamily="50" charset="-128"/>
              </a:rPr>
              <a:t> Frame-rate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1400" dirty="0" smtClean="0"/>
              <a:t> 30 fps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22" t="15748" r="23622" b="15748"/>
          <a:stretch>
            <a:fillRect/>
          </a:stretch>
        </p:blipFill>
        <p:spPr bwMode="auto">
          <a:xfrm>
            <a:off x="7628339" y="2930276"/>
            <a:ext cx="894576" cy="87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正方形/長方形 142"/>
          <p:cNvSpPr/>
          <p:nvPr/>
        </p:nvSpPr>
        <p:spPr>
          <a:xfrm>
            <a:off x="323528" y="4221088"/>
            <a:ext cx="3312368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正方形/長方形 144"/>
          <p:cNvSpPr/>
          <p:nvPr/>
        </p:nvSpPr>
        <p:spPr>
          <a:xfrm>
            <a:off x="3851920" y="4221088"/>
            <a:ext cx="3312368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1" name="グループ化 150"/>
          <p:cNvGrpSpPr/>
          <p:nvPr/>
        </p:nvGrpSpPr>
        <p:grpSpPr>
          <a:xfrm>
            <a:off x="3851920" y="3622102"/>
            <a:ext cx="3312368" cy="3119266"/>
            <a:chOff x="3851920" y="3622102"/>
            <a:chExt cx="3312368" cy="3119266"/>
          </a:xfrm>
        </p:grpSpPr>
        <p:cxnSp>
          <p:nvCxnSpPr>
            <p:cNvPr id="136" name="直線コネクタ 135"/>
            <p:cNvCxnSpPr>
              <a:endCxn id="145" idx="0"/>
            </p:cNvCxnSpPr>
            <p:nvPr/>
          </p:nvCxnSpPr>
          <p:spPr>
            <a:xfrm>
              <a:off x="4409396" y="3968796"/>
              <a:ext cx="1098708" cy="252292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Group 17"/>
            <p:cNvGrpSpPr>
              <a:grpSpLocks noChangeAspect="1"/>
            </p:cNvGrpSpPr>
            <p:nvPr/>
          </p:nvGrpSpPr>
          <p:grpSpPr bwMode="auto">
            <a:xfrm rot="20476138" flipH="1">
              <a:off x="4245279" y="3622102"/>
              <a:ext cx="222797" cy="360525"/>
              <a:chOff x="2653" y="3385"/>
              <a:chExt cx="136" cy="227"/>
            </a:xfrm>
            <a:solidFill>
              <a:srgbClr val="FF0000"/>
            </a:solidFill>
          </p:grpSpPr>
          <p:sp>
            <p:nvSpPr>
              <p:cNvPr id="138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2653" y="3475"/>
                <a:ext cx="136" cy="137"/>
              </a:xfrm>
              <a:prstGeom prst="rect">
                <a:avLst/>
              </a:prstGeom>
              <a:grp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39" name="AutoShape 19"/>
              <p:cNvSpPr>
                <a:spLocks noChangeAspect="1" noChangeArrowheads="1"/>
              </p:cNvSpPr>
              <p:nvPr/>
            </p:nvSpPr>
            <p:spPr bwMode="auto">
              <a:xfrm flipV="1">
                <a:off x="2653" y="3385"/>
                <a:ext cx="136" cy="90"/>
              </a:xfrm>
              <a:prstGeom prst="triangle">
                <a:avLst>
                  <a:gd name="adj" fmla="val 50000"/>
                </a:avLst>
              </a:prstGeom>
              <a:grp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defRPr/>
                </a:pPr>
                <a:endParaRPr lang="ja-JP" altLang="en-US" sz="140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140" name="テキスト ボックス 139"/>
            <p:cNvSpPr txBox="1"/>
            <p:nvPr/>
          </p:nvSpPr>
          <p:spPr>
            <a:xfrm>
              <a:off x="4504731" y="3639217"/>
              <a:ext cx="876715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dirty="0" smtClean="0">
                  <a:solidFill>
                    <a:srgbClr val="FF0000"/>
                  </a:solidFill>
                  <a:cs typeface="Times New Roman" pitchFamily="18" charset="0"/>
                </a:rPr>
                <a:t>Camera </a:t>
              </a:r>
              <a:r>
                <a:rPr lang="en-US" altLang="ja-JP" sz="1400" dirty="0">
                  <a:solidFill>
                    <a:srgbClr val="FF0000"/>
                  </a:solidFill>
                  <a:cs typeface="Times New Roman" pitchFamily="18" charset="0"/>
                </a:rPr>
                <a:t>1</a:t>
              </a:r>
              <a:endParaRPr lang="ja-JP" altLang="en-US" sz="14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851920" y="4221088"/>
              <a:ext cx="3312368" cy="25202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67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video>
            <p:video>
              <p:cMediaNode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467600" cy="648072"/>
          </a:xfrm>
        </p:spPr>
        <p:txBody>
          <a:bodyPr/>
          <a:lstStyle/>
          <a:p>
            <a:r>
              <a:rPr kumimoji="1" lang="en-US" altLang="ja-JP" dirty="0" smtClean="0"/>
              <a:t>Data collection</a:t>
            </a:r>
            <a:endParaRPr kumimoji="1"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/>
              <a:t>In conjunction with </a:t>
            </a:r>
            <a:r>
              <a:rPr lang="en-US" altLang="ja-JP" dirty="0" smtClean="0"/>
              <a:t>demonstration in </a:t>
            </a:r>
            <a:r>
              <a:rPr kumimoji="1" lang="en-US" altLang="ja-JP" dirty="0" smtClean="0"/>
              <a:t>five exhibitions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Each subject</a:t>
            </a:r>
          </a:p>
          <a:p>
            <a:pPr lvl="1"/>
            <a:r>
              <a:rPr lang="en-US" altLang="ja-JP" dirty="0" smtClean="0"/>
              <a:t>Signed </a:t>
            </a:r>
            <a:r>
              <a:rPr lang="en-US" altLang="ja-JP" dirty="0" smtClean="0">
                <a:solidFill>
                  <a:srgbClr val="FF0000"/>
                </a:solidFill>
              </a:rPr>
              <a:t>release agreement </a:t>
            </a:r>
            <a:r>
              <a:rPr lang="en-US" altLang="ja-JP" dirty="0" smtClean="0"/>
              <a:t>for research-purpose use</a:t>
            </a:r>
          </a:p>
          <a:p>
            <a:pPr lvl="1"/>
            <a:r>
              <a:rPr lang="en-US" altLang="ja-JP" dirty="0" smtClean="0"/>
              <a:t>Provided gender and age information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217612" y="1538725"/>
          <a:ext cx="8466464" cy="2219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52721"/>
                <a:gridCol w="1214779"/>
                <a:gridCol w="710552"/>
                <a:gridCol w="18884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Exhibition</a:t>
                      </a:r>
                      <a:endParaRPr kumimoji="1" lang="ja-JP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Term</a:t>
                      </a:r>
                      <a:endParaRPr kumimoji="1" lang="ja-JP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#Days</a:t>
                      </a:r>
                      <a:endParaRPr kumimoji="1" lang="ja-JP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#Visitors (approx.)</a:t>
                      </a:r>
                      <a:endParaRPr kumimoji="1" lang="ja-JP" altLang="en-US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Outreach</a:t>
                      </a:r>
                      <a:r>
                        <a:rPr kumimoji="1" lang="en-US" altLang="ja-JP" sz="1600" baseline="0" dirty="0" smtClean="0"/>
                        <a:t> activity in DIM (Dive Into the Movie) project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March </a:t>
                      </a:r>
                      <a:r>
                        <a:rPr kumimoji="1" lang="en-US" altLang="ja-JP" sz="1600" baseline="0" dirty="0" smtClean="0"/>
                        <a:t>2009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1,600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5th Regional Disaster and Crime Prevention Expo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June 2010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280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Open campus at Osaka university 2010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Aug </a:t>
                      </a:r>
                      <a:r>
                        <a:rPr kumimoji="1" lang="en-US" altLang="ja-JP" sz="1600" baseline="0" dirty="0" smtClean="0"/>
                        <a:t>2010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70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Open campus at Osaka university 2011</a:t>
                      </a:r>
                      <a:endParaRPr kumimoji="1" lang="ja-JP" alt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Aug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2011</a:t>
                      </a:r>
                      <a:endParaRPr kumimoji="1" lang="ja-JP" alt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Outreach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 activity in CREST project</a:t>
                      </a:r>
                      <a:endParaRPr kumimoji="1" lang="ja-JP" alt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Aug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2011</a:t>
                      </a:r>
                      <a:endParaRPr kumimoji="1" lang="ja-JP" alt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2,000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Statistics of </a:t>
            </a:r>
            <a:r>
              <a:rPr kumimoji="1" lang="en-US" altLang="ja-JP" b="1" dirty="0" smtClean="0"/>
              <a:t>OU-LP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507288" cy="5421216"/>
          </a:xfrm>
        </p:spPr>
        <p:txBody>
          <a:bodyPr/>
          <a:lstStyle/>
          <a:p>
            <a:r>
              <a:rPr kumimoji="1" lang="en-US" altLang="ja-JP" dirty="0" smtClean="0"/>
              <a:t>Number of subjects : 4,007  </a:t>
            </a:r>
            <a:r>
              <a:rPr kumimoji="1" lang="en-US" altLang="ja-JP" sz="1800" dirty="0" smtClean="0"/>
              <a:t>(2,135 males and 1,872 females)</a:t>
            </a:r>
          </a:p>
          <a:p>
            <a:r>
              <a:rPr kumimoji="1" lang="en-US" altLang="ja-JP" dirty="0" smtClean="0"/>
              <a:t>Distributions of subject’s gender and age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/>
              <a:t>Examples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1592"/>
            <a:ext cx="8797613" cy="23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直線コネクタ 8"/>
          <p:cNvCxnSpPr/>
          <p:nvPr/>
        </p:nvCxnSpPr>
        <p:spPr>
          <a:xfrm>
            <a:off x="611560" y="3334132"/>
            <a:ext cx="8064896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179512" y="3212976"/>
            <a:ext cx="432048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027" name="Picture 43" descr="C:\Users\iwama\Desktop\DB_Sample\PanoramaSample_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4568299"/>
            <a:ext cx="8511348" cy="1773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 smtClean="0"/>
              <a:t>Two primal s</a:t>
            </a:r>
            <a:r>
              <a:rPr kumimoji="1" lang="en-US" altLang="ja-JP" dirty="0" smtClean="0"/>
              <a:t>ubsets</a:t>
            </a:r>
          </a:p>
          <a:p>
            <a:pPr lvl="1"/>
            <a:r>
              <a:rPr lang="en-US" altLang="ja-JP" dirty="0" smtClean="0"/>
              <a:t>2 sequences/subject : </a:t>
            </a:r>
            <a:r>
              <a:rPr lang="en-US" altLang="ja-JP" b="1" dirty="0" smtClean="0"/>
              <a:t>OU-LP-A</a:t>
            </a:r>
          </a:p>
          <a:p>
            <a:pPr lvl="1"/>
            <a:r>
              <a:rPr lang="en-US" altLang="ja-JP" dirty="0" smtClean="0"/>
              <a:t>1</a:t>
            </a:r>
            <a:r>
              <a:rPr kumimoji="1" lang="en-US" altLang="ja-JP" dirty="0" smtClean="0"/>
              <a:t> sequence/subject  : </a:t>
            </a:r>
            <a:r>
              <a:rPr kumimoji="1" lang="en-US" altLang="ja-JP" b="1" dirty="0" smtClean="0"/>
              <a:t>OU-LP-B</a:t>
            </a:r>
          </a:p>
          <a:p>
            <a:pPr lvl="1"/>
            <a:endParaRPr lang="en-US" altLang="ja-JP" sz="1200" dirty="0" smtClean="0"/>
          </a:p>
          <a:p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endParaRPr kumimoji="1" lang="ja-JP" altLang="en-US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Subsets of </a:t>
            </a:r>
            <a:r>
              <a:rPr kumimoji="1" lang="en-US" altLang="ja-JP" b="1" dirty="0" smtClean="0"/>
              <a:t>OU-LP</a:t>
            </a:r>
            <a:endParaRPr kumimoji="1" lang="ja-JP" altLang="en-US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164" name="右矢印 163"/>
          <p:cNvSpPr/>
          <p:nvPr/>
        </p:nvSpPr>
        <p:spPr>
          <a:xfrm>
            <a:off x="4644008" y="1556792"/>
            <a:ext cx="216024" cy="288032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右矢印 165"/>
          <p:cNvSpPr/>
          <p:nvPr/>
        </p:nvSpPr>
        <p:spPr>
          <a:xfrm>
            <a:off x="4644008" y="1973600"/>
            <a:ext cx="216024" cy="288032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4860032" y="150764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2"/>
                </a:solidFill>
              </a:rPr>
              <a:t>E</a:t>
            </a:r>
            <a:r>
              <a:rPr lang="en-US" altLang="ja-JP" b="1" dirty="0" smtClean="0">
                <a:solidFill>
                  <a:schemeClr val="accent2"/>
                </a:solidFill>
              </a:rPr>
              <a:t>valuation of recognition performance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169" name="テキスト ボックス 168"/>
          <p:cNvSpPr txBox="1"/>
          <p:nvPr/>
        </p:nvSpPr>
        <p:spPr>
          <a:xfrm>
            <a:off x="4860032" y="19338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Investigation of gender/age estimation</a:t>
            </a:r>
            <a:endParaRPr kumimoji="1" lang="ja-JP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6" grpId="0" animBg="1"/>
      <p:bldP spid="168" grpId="0"/>
      <p:bldP spid="1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3833</TotalTime>
  <Words>1272</Words>
  <Application>Microsoft Office PowerPoint</Application>
  <PresentationFormat>画面に合わせる (4:3)</PresentationFormat>
  <Paragraphs>427</Paragraphs>
  <Slides>24</Slides>
  <Notes>15</Notes>
  <HiddenSlides>0</HiddenSlides>
  <MMClips>10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6" baseType="lpstr">
      <vt:lpstr>スパイス</vt:lpstr>
      <vt:lpstr>数式</vt:lpstr>
      <vt:lpstr>The OU-ISIR Gait database Comprising the Large Population Dataset and Performance Evaluation of Gait Recognition</vt:lpstr>
      <vt:lpstr>Introduction</vt:lpstr>
      <vt:lpstr>Related work</vt:lpstr>
      <vt:lpstr>Objective</vt:lpstr>
      <vt:lpstr>Proposed dataset </vt:lpstr>
      <vt:lpstr>Capturing system</vt:lpstr>
      <vt:lpstr>Data collection</vt:lpstr>
      <vt:lpstr>Statistics of OU-LP</vt:lpstr>
      <vt:lpstr>Subsets of OU-LP</vt:lpstr>
      <vt:lpstr>Subsets of OU-LP</vt:lpstr>
      <vt:lpstr>Subsets of OU-LP</vt:lpstr>
      <vt:lpstr>Advantages</vt:lpstr>
      <vt:lpstr>Preprocessing Silhouette extraction</vt:lpstr>
      <vt:lpstr>Preprocessing Correction of camera rotation</vt:lpstr>
      <vt:lpstr>Preprocessing Creation of size-normalized silhouette</vt:lpstr>
      <vt:lpstr>Gait recognition approach</vt:lpstr>
      <vt:lpstr>Experiments</vt:lpstr>
      <vt:lpstr>Performance evaluation of gait recognition Effect of number of subjects</vt:lpstr>
      <vt:lpstr>Performance evaluation of gait recognition Gait feature comparison</vt:lpstr>
      <vt:lpstr>Performance evaluation of gait recognition Effects of gender and age</vt:lpstr>
      <vt:lpstr>Performance evaluation of gait recognition Effects of gender</vt:lpstr>
      <vt:lpstr>Performance evaluation of gait recognition Effects of age</vt:lpstr>
      <vt:lpstr>Performance evaluation of gait recognition Effects of age</vt:lpstr>
      <vt:lpstr>Conclusion and 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iwama</dc:creator>
  <cp:lastModifiedBy>iwama</cp:lastModifiedBy>
  <cp:revision>350</cp:revision>
  <dcterms:created xsi:type="dcterms:W3CDTF">2011-11-07T22:55:53Z</dcterms:created>
  <dcterms:modified xsi:type="dcterms:W3CDTF">2012-10-03T01:36:40Z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