
<file path=[Content_Types].xml><?xml version="1.0" encoding="utf-8"?>
<Types xmlns="http://schemas.openxmlformats.org/package/2006/content-types">
  <Default Extension="mpg" ContentType="vide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1v" ContentType="video/m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583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FF"/>
    <a:srgbClr val="FF6699"/>
    <a:srgbClr val="FF33CC"/>
    <a:srgbClr val="0000FF"/>
    <a:srgbClr val="000099"/>
    <a:srgbClr val="00CC00"/>
    <a:srgbClr val="CCFFFF"/>
    <a:srgbClr val="33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152" autoAdjust="0"/>
    <p:restoredTop sz="81629" autoAdjust="0"/>
  </p:normalViewPr>
  <p:slideViewPr>
    <p:cSldViewPr>
      <p:cViewPr varScale="1">
        <p:scale>
          <a:sx n="105" d="100"/>
          <a:sy n="105" d="100"/>
        </p:scale>
        <p:origin x="-18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6D0B9-49AB-4D0F-A94F-070EA03461A1}" type="datetimeFigureOut">
              <a:rPr kumimoji="1" lang="ja-JP" altLang="en-US" smtClean="0"/>
              <a:pPr/>
              <a:t>2012/10/16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6533A-7993-4BB4-BFD5-8125EDA0B34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6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40" tIns="45721" rIns="91440" bIns="457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40" tIns="45721" rIns="91440" bIns="45721" rtlCol="0"/>
          <a:lstStyle>
            <a:lvl1pPr algn="r">
              <a:defRPr sz="1200"/>
            </a:lvl1pPr>
          </a:lstStyle>
          <a:p>
            <a:fld id="{4B0E6E42-D676-44EC-97E4-8408039D9427}" type="datetimeFigureOut">
              <a:rPr kumimoji="1" lang="ja-JP" altLang="en-US" smtClean="0"/>
              <a:pPr/>
              <a:t>2012/10/16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1" rIns="91440" bIns="45721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lvl1pPr algn="r">
              <a:defRPr sz="1200"/>
            </a:lvl1pPr>
          </a:lstStyle>
          <a:p>
            <a:fld id="{3FDAC45A-4B8E-4995-9079-0098CF05C45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58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AC45A-4B8E-4995-9079-0098CF05C45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1114-EFAB-4967-94D6-9CF56D78A23B}" type="datetime1">
              <a:rPr kumimoji="1" lang="ja-JP" altLang="en-US" smtClean="0"/>
              <a:pPr/>
              <a:t>2012/10/16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3815-2D9B-4F75-BDBD-E0CC75044A70}" type="datetime1">
              <a:rPr kumimoji="1" lang="ja-JP" altLang="en-US" smtClean="0"/>
              <a:pPr/>
              <a:t>2012/10/16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EF1A-21D5-4480-974E-23B2F2DEA678}" type="datetime1">
              <a:rPr kumimoji="1" lang="ja-JP" altLang="en-US" smtClean="0"/>
              <a:pPr/>
              <a:t>2012/10/16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1B36-37D3-42AB-8EF4-3652397CF613}" type="datetime1">
              <a:rPr kumimoji="1" lang="ja-JP" altLang="en-US" smtClean="0"/>
              <a:pPr/>
              <a:t>2012/10/16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8C8D-D836-4992-94B2-347E25D70116}" type="datetime1">
              <a:rPr kumimoji="1" lang="ja-JP" altLang="en-US" smtClean="0"/>
              <a:pPr/>
              <a:t>2012/10/16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3751-9422-434B-A97F-AAD8B2E6AF4B}" type="datetime1">
              <a:rPr kumimoji="1" lang="ja-JP" altLang="en-US" smtClean="0"/>
              <a:pPr/>
              <a:t>2012/10/16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7D71-7848-409E-A763-4EBF2EFC2CD8}" type="datetime1">
              <a:rPr kumimoji="1" lang="ja-JP" altLang="en-US" smtClean="0"/>
              <a:pPr/>
              <a:t>2012/10/16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08E1-949E-4875-9C04-9CF9355C27FD}" type="datetime1">
              <a:rPr kumimoji="1" lang="ja-JP" altLang="en-US" smtClean="0"/>
              <a:pPr/>
              <a:t>2012/10/16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3785-E75E-4FAC-A16C-91CA9E2324BF}" type="datetime1">
              <a:rPr kumimoji="1" lang="ja-JP" altLang="en-US" smtClean="0"/>
              <a:pPr/>
              <a:t>2012/10/16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7A4-A0C0-423E-B15A-905EA91B0130}" type="datetime1">
              <a:rPr kumimoji="1" lang="ja-JP" altLang="en-US" smtClean="0"/>
              <a:pPr/>
              <a:t>2012/10/16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942E-182B-4744-90B0-F960598DAF19}" type="datetime1">
              <a:rPr kumimoji="1" lang="ja-JP" altLang="en-US" smtClean="0"/>
              <a:pPr/>
              <a:t>2012/10/16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02874-A0D7-41FF-A750-CF1AB00E8385}" type="datetime1">
              <a:rPr kumimoji="1" lang="ja-JP" altLang="en-US" smtClean="0"/>
              <a:pPr/>
              <a:t>2012/10/16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.png"/><Relationship Id="rId3" Type="http://schemas.microsoft.com/office/2007/relationships/media" Target="../media/media2.m1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emf"/><Relationship Id="rId2" Type="http://schemas.openxmlformats.org/officeDocument/2006/relationships/video" Target="../media/media1.m1v"/><Relationship Id="rId1" Type="http://schemas.microsoft.com/office/2007/relationships/media" Target="../media/media1.m1v"/><Relationship Id="rId6" Type="http://schemas.openxmlformats.org/officeDocument/2006/relationships/video" Target="../media/media3.mpg"/><Relationship Id="rId11" Type="http://schemas.openxmlformats.org/officeDocument/2006/relationships/image" Target="../media/image3.png"/><Relationship Id="rId5" Type="http://schemas.microsoft.com/office/2007/relationships/media" Target="../media/media3.mpg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video" Target="../media/media2.m1v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9" cstate="print"/>
          <a:srcRect l="900" t="6972" r="4499" b="11742"/>
          <a:stretch>
            <a:fillRect/>
          </a:stretch>
        </p:blipFill>
        <p:spPr bwMode="auto">
          <a:xfrm>
            <a:off x="5626606" y="3755941"/>
            <a:ext cx="3067173" cy="21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743710" y="6212334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403198" y="75879"/>
            <a:ext cx="4132166" cy="3111583"/>
          </a:xfrm>
          <a:prstGeom prst="roundRect">
            <a:avLst>
              <a:gd name="adj" fmla="val 75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395536" y="3356992"/>
            <a:ext cx="4140251" cy="3451796"/>
          </a:xfrm>
          <a:prstGeom prst="roundRect">
            <a:avLst>
              <a:gd name="adj" fmla="val 709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4762510" y="75879"/>
            <a:ext cx="4132166" cy="3111583"/>
          </a:xfrm>
          <a:prstGeom prst="roundRect">
            <a:avLst>
              <a:gd name="adj" fmla="val 709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4760200" y="3356992"/>
            <a:ext cx="4132166" cy="3451796"/>
          </a:xfrm>
          <a:prstGeom prst="roundRect">
            <a:avLst>
              <a:gd name="adj" fmla="val 406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39552" y="67489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Foreground and shadow segmentation</a:t>
            </a:r>
            <a:endParaRPr kumimoji="1" lang="ja-JP" alt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762510" y="48379"/>
            <a:ext cx="388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Context-aware person identification</a:t>
            </a:r>
            <a:endParaRPr kumimoji="1" lang="ja-JP" alt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67544" y="335699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</a:t>
            </a:r>
            <a:endParaRPr kumimoji="1" lang="ja-JP" altLang="en-US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302062" y="3356992"/>
            <a:ext cx="356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system</a:t>
            </a:r>
            <a:endParaRPr kumimoji="1" lang="ja-JP" altLang="en-US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69995" y="3717032"/>
            <a:ext cx="3929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Construction of the world’s largest </a:t>
            </a:r>
          </a:p>
          <a:p>
            <a:r>
              <a:rPr lang="en-US" altLang="ja-JP" dirty="0" smtClean="0"/>
              <a:t>    gait database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Performance evaluation of gait -based </a:t>
            </a:r>
          </a:p>
          <a:p>
            <a:r>
              <a:rPr lang="en-US" altLang="ja-JP" dirty="0" smtClean="0"/>
              <a:t>   person identification</a:t>
            </a:r>
          </a:p>
        </p:txBody>
      </p:sp>
      <p:pic>
        <p:nvPicPr>
          <p:cNvPr id="1762307" name="Picture 3" descr="\\rosemary\FullCap4\SubjectSample_OU-LP\PanoramaSample_All2.png"/>
          <p:cNvPicPr>
            <a:picLocks noChangeAspect="1" noChangeArrowheads="1"/>
          </p:cNvPicPr>
          <p:nvPr/>
        </p:nvPicPr>
        <p:blipFill>
          <a:blip r:embed="rId10" cstate="print">
            <a:lum bright="40000" contrast="50000"/>
          </a:blip>
          <a:srcRect/>
          <a:stretch>
            <a:fillRect/>
          </a:stretch>
        </p:blipFill>
        <p:spPr bwMode="auto">
          <a:xfrm>
            <a:off x="498540" y="4941167"/>
            <a:ext cx="3960440" cy="1100123"/>
          </a:xfrm>
          <a:prstGeom prst="rect">
            <a:avLst/>
          </a:prstGeom>
          <a:noFill/>
        </p:spPr>
      </p:pic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2678667" y="2599571"/>
            <a:ext cx="137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400" dirty="0" smtClean="0">
                <a:latin typeface="Calibri" pitchFamily="34" charset="0"/>
                <a:ea typeface="ＭＳ Ｐゴシック" pitchFamily="50" charset="-128"/>
              </a:rPr>
              <a:t>Right side</a:t>
            </a:r>
            <a:endParaRPr lang="en-US" altLang="ja-JP" sz="1400" dirty="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1245966" y="2593216"/>
            <a:ext cx="9939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dirty="0" smtClean="0">
                <a:latin typeface="Calibri" pitchFamily="34" charset="0"/>
                <a:ea typeface="ＭＳ Ｐゴシック" pitchFamily="50" charset="-128"/>
              </a:rPr>
              <a:t>Left side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95536" y="79744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err="1" smtClean="0"/>
              <a:t>Homography</a:t>
            </a:r>
            <a:r>
              <a:rPr lang="en-US" altLang="ja-JP" dirty="0" smtClean="0"/>
              <a:t>-correspondence pair-based </a:t>
            </a:r>
          </a:p>
          <a:p>
            <a:r>
              <a:rPr lang="en-US" altLang="ja-JP" dirty="0" smtClean="0"/>
              <a:t>   labeling with occlusion handling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771578" y="786408"/>
            <a:ext cx="395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 Identity propagation based on group </a:t>
            </a:r>
          </a:p>
          <a:p>
            <a:r>
              <a:rPr lang="en-US" altLang="ja-JP" dirty="0" smtClean="0"/>
              <a:t>    affiliation and behavioral relations</a:t>
            </a:r>
          </a:p>
        </p:txBody>
      </p:sp>
      <p:pic>
        <p:nvPicPr>
          <p:cNvPr id="121" name="Picture 3" descr="\\iris\home\iwama\Tmp\0498_Label.png"/>
          <p:cNvPicPr>
            <a:picLocks noChangeAspect="1" noChangeArrowheads="1"/>
          </p:cNvPicPr>
          <p:nvPr/>
        </p:nvPicPr>
        <p:blipFill>
          <a:blip r:embed="rId11" cstate="print">
            <a:lum bright="45000" contrast="60000"/>
          </a:blip>
          <a:srcRect l="35433" t="38583" r="17126" b="8661"/>
          <a:stretch>
            <a:fillRect/>
          </a:stretch>
        </p:blipFill>
        <p:spPr bwMode="auto">
          <a:xfrm>
            <a:off x="5036028" y="1437630"/>
            <a:ext cx="1728192" cy="1441257"/>
          </a:xfrm>
          <a:prstGeom prst="rect">
            <a:avLst/>
          </a:prstGeom>
          <a:noFill/>
        </p:spPr>
      </p:pic>
      <p:sp>
        <p:nvSpPr>
          <p:cNvPr id="122" name="円弧 121"/>
          <p:cNvSpPr/>
          <p:nvPr/>
        </p:nvSpPr>
        <p:spPr>
          <a:xfrm>
            <a:off x="5393958" y="2150515"/>
            <a:ext cx="401606" cy="445331"/>
          </a:xfrm>
          <a:prstGeom prst="arc">
            <a:avLst>
              <a:gd name="adj1" fmla="val 1758485"/>
              <a:gd name="adj2" fmla="val 9732241"/>
            </a:avLst>
          </a:prstGeom>
          <a:ln w="38100">
            <a:solidFill>
              <a:schemeClr val="bg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23" name="円弧 122"/>
          <p:cNvSpPr/>
          <p:nvPr/>
        </p:nvSpPr>
        <p:spPr>
          <a:xfrm>
            <a:off x="5264493" y="2135283"/>
            <a:ext cx="804788" cy="648072"/>
          </a:xfrm>
          <a:prstGeom prst="arc">
            <a:avLst>
              <a:gd name="adj1" fmla="val 21588895"/>
              <a:gd name="adj2" fmla="val 10257384"/>
            </a:avLst>
          </a:prstGeom>
          <a:ln w="38100">
            <a:solidFill>
              <a:schemeClr val="bg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5007562" y="138571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solidFill>
                  <a:schemeClr val="bg1"/>
                </a:solidFill>
                <a:cs typeface="Times New Roman" pitchFamily="18" charset="0"/>
              </a:rPr>
              <a:t>Identity estimation from neighbors</a:t>
            </a:r>
            <a:endParaRPr kumimoji="1" lang="ja-JP" altLang="en-US" sz="14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179318" y="2739916"/>
            <a:ext cx="2808312" cy="1008112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42840" y="2891081"/>
            <a:ext cx="2880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Gait-based person authentication</a:t>
            </a:r>
            <a:endParaRPr kumimoji="1" lang="ja-JP" altLang="en-US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6995417" y="2788884"/>
            <a:ext cx="1834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cs typeface="Times New Roman" pitchFamily="18" charset="0"/>
              </a:rPr>
              <a:t>Graphical model</a:t>
            </a:r>
            <a:endParaRPr kumimoji="1" lang="ja-JP" altLang="en-US" sz="1600" dirty="0">
              <a:cs typeface="Times New Roman" pitchFamily="18" charset="0"/>
            </a:endParaRPr>
          </a:p>
        </p:txBody>
      </p:sp>
      <p:pic>
        <p:nvPicPr>
          <p:cNvPr id="1565717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3980" y="1422432"/>
            <a:ext cx="1711927" cy="14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" name="左右矢印 203"/>
          <p:cNvSpPr/>
          <p:nvPr/>
        </p:nvSpPr>
        <p:spPr>
          <a:xfrm>
            <a:off x="6793248" y="1759564"/>
            <a:ext cx="288032" cy="864096"/>
          </a:xfrm>
          <a:prstGeom prst="leftRightArrow">
            <a:avLst>
              <a:gd name="adj1" fmla="val 48369"/>
              <a:gd name="adj2" fmla="val 35595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1259632" y="600677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cs typeface="Times New Roman" pitchFamily="18" charset="0"/>
              </a:rPr>
              <a:t>Number of subjects : </a:t>
            </a:r>
            <a:r>
              <a:rPr kumimoji="1" lang="en-US" altLang="ja-JP" b="1" dirty="0" smtClean="0">
                <a:cs typeface="Times New Roman" pitchFamily="18" charset="0"/>
              </a:rPr>
              <a:t>4007</a:t>
            </a:r>
          </a:p>
          <a:p>
            <a:r>
              <a:rPr lang="en-US" altLang="ja-JP" dirty="0" smtClean="0">
                <a:cs typeface="Times New Roman" pitchFamily="18" charset="0"/>
              </a:rPr>
              <a:t> Age : </a:t>
            </a:r>
            <a:r>
              <a:rPr kumimoji="1" lang="en-US" altLang="ja-JP" b="1" dirty="0" smtClean="0">
                <a:cs typeface="Times New Roman" pitchFamily="18" charset="0"/>
              </a:rPr>
              <a:t>1</a:t>
            </a:r>
            <a:r>
              <a:rPr lang="ja-JP" altLang="en-US" b="1" dirty="0" smtClean="0">
                <a:cs typeface="Times New Roman" pitchFamily="18" charset="0"/>
              </a:rPr>
              <a:t> </a:t>
            </a:r>
            <a:r>
              <a:rPr lang="en-US" altLang="ja-JP" b="1" dirty="0" smtClean="0">
                <a:cs typeface="Times New Roman" pitchFamily="18" charset="0"/>
              </a:rPr>
              <a:t>to</a:t>
            </a:r>
            <a:r>
              <a:rPr kumimoji="1" lang="en-US" altLang="ja-JP" b="1" dirty="0" smtClean="0">
                <a:cs typeface="Times New Roman" pitchFamily="18" charset="0"/>
              </a:rPr>
              <a:t> 94</a:t>
            </a:r>
            <a:r>
              <a:rPr lang="ja-JP" altLang="en-US" b="1" dirty="0" smtClean="0">
                <a:cs typeface="Times New Roman" pitchFamily="18" charset="0"/>
              </a:rPr>
              <a:t> </a:t>
            </a:r>
            <a:r>
              <a:rPr lang="en-US" altLang="ja-JP" b="1" dirty="0" smtClean="0">
                <a:cs typeface="Times New Roman" pitchFamily="18" charset="0"/>
              </a:rPr>
              <a:t>years old</a:t>
            </a:r>
            <a:endParaRPr kumimoji="1" lang="ja-JP" altLang="en-US" b="1" dirty="0">
              <a:cs typeface="Times New Roman" pitchFamily="18" charset="0"/>
            </a:endParaRPr>
          </a:p>
        </p:txBody>
      </p:sp>
      <p:pic>
        <p:nvPicPr>
          <p:cNvPr id="50" name="LeftAll_Slow.m1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2552224" y="1434329"/>
            <a:ext cx="1656184" cy="1242137"/>
          </a:xfrm>
          <a:prstGeom prst="rect">
            <a:avLst/>
          </a:prstGeom>
        </p:spPr>
      </p:pic>
      <p:pic>
        <p:nvPicPr>
          <p:cNvPr id="51" name="RightAll_Slow.m1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43082" y="1435787"/>
            <a:ext cx="1656184" cy="1242137"/>
          </a:xfrm>
          <a:prstGeom prst="rect">
            <a:avLst/>
          </a:prstGeom>
        </p:spPr>
      </p:pic>
      <p:pic>
        <p:nvPicPr>
          <p:cNvPr id="53" name="demo_for_ppt_Long3.mpg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5338574" y="4353954"/>
            <a:ext cx="3203882" cy="2402912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5122550" y="3717032"/>
            <a:ext cx="385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 Construction of forensic tool for </a:t>
            </a:r>
          </a:p>
          <a:p>
            <a:r>
              <a:rPr lang="en-US" altLang="ja-JP" dirty="0" smtClean="0"/>
              <a:t>    non-gait-specialist </a:t>
            </a:r>
            <a:r>
              <a:rPr lang="en-US" altLang="ja-JP" sz="1200" dirty="0" smtClean="0"/>
              <a:t>(e.g., criminal investigator)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 rot="16200000">
            <a:off x="-1039470" y="1372345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endParaRPr kumimoji="1" lang="ja-JP" altLang="en-US" sz="22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 rot="16200000">
            <a:off x="-1039470" y="4797733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kumimoji="1" lang="ja-JP" altLang="en-US" sz="22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91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0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vide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vide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16427</TotalTime>
  <Words>89</Words>
  <Application>Microsoft Office PowerPoint</Application>
  <PresentationFormat>画面に合わせる (4:3)</PresentationFormat>
  <Paragraphs>25</Paragraphs>
  <Slides>1</Slides>
  <Notes>1</Notes>
  <HiddenSlides>0</HiddenSlides>
  <MMClips>3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iwama</dc:creator>
  <cp:lastModifiedBy>iwama</cp:lastModifiedBy>
  <cp:revision>726</cp:revision>
  <dcterms:created xsi:type="dcterms:W3CDTF">2011-11-07T22:55:53Z</dcterms:created>
  <dcterms:modified xsi:type="dcterms:W3CDTF">2012-10-16T00:22:30Z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