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87" r:id="rId2"/>
    <p:sldId id="385" r:id="rId3"/>
    <p:sldId id="292" r:id="rId4"/>
    <p:sldId id="358" r:id="rId5"/>
    <p:sldId id="381" r:id="rId6"/>
    <p:sldId id="347" r:id="rId7"/>
    <p:sldId id="362" r:id="rId8"/>
    <p:sldId id="363" r:id="rId9"/>
    <p:sldId id="365" r:id="rId10"/>
    <p:sldId id="373" r:id="rId11"/>
    <p:sldId id="389" r:id="rId12"/>
    <p:sldId id="366" r:id="rId13"/>
    <p:sldId id="367" r:id="rId14"/>
    <p:sldId id="375" r:id="rId15"/>
    <p:sldId id="379" r:id="rId16"/>
    <p:sldId id="369" r:id="rId17"/>
    <p:sldId id="371" r:id="rId18"/>
  </p:sldIdLst>
  <p:sldSz cx="9144000" cy="6858000" type="screen4x3"/>
  <p:notesSz cx="685800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00FFFF"/>
    <a:srgbClr val="0000FF"/>
    <a:srgbClr val="404F21"/>
    <a:srgbClr val="323E1A"/>
    <a:srgbClr val="FF7C80"/>
    <a:srgbClr val="FF5757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549" autoAdjust="0"/>
    <p:restoredTop sz="98967" autoAdjust="0"/>
  </p:normalViewPr>
  <p:slideViewPr>
    <p:cSldViewPr snapToGrid="0" snapToObjects="1">
      <p:cViewPr varScale="1">
        <p:scale>
          <a:sx n="89" d="100"/>
          <a:sy n="89" d="100"/>
        </p:scale>
        <p:origin x="-158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02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9378824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C27D97-54B4-48B1-AB7B-EA9197D0F573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755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0269"/>
            <a:ext cx="54864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378824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6BECEE-77EE-4CB6-9B64-E515B997B3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038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4F296-4C79-4D51-BDFA-8EFAD25E4E50}" type="slidenum">
              <a:rPr lang="de-DE"/>
              <a:pPr/>
              <a:t>1</a:t>
            </a:fld>
            <a:endParaRPr lang="de-DE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9383966"/>
            <a:ext cx="2970212" cy="4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D363F74-86E1-4BEB-9C37-203A9A476CD2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41363"/>
            <a:ext cx="4938712" cy="3703637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90269"/>
            <a:ext cx="5029200" cy="4443413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ECEE-77EE-4CB6-9B64-E515B997B37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Volume</a:t>
            </a:r>
            <a:r>
              <a:rPr kumimoji="1" lang="en-US" altLang="ja-JP" baseline="0" dirty="0" smtClean="0"/>
              <a:t> scattering=single scattering + multiple scattering</a:t>
            </a:r>
            <a:r>
              <a:rPr kumimoji="1" lang="ja-JP" altLang="en-US" baseline="0" smtClean="0"/>
              <a:t>をここに入れる。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240E5-5A0B-49F3-A918-B6EDC01D97B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ECEE-77EE-4CB6-9B64-E515B997B37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Ringing detector for deblurring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3F5E2-0DFB-4A94-9DFC-EC5EFEC1F32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0895" y="2231757"/>
            <a:ext cx="7222210" cy="1220572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GPｺﾞｼｯｸE" pitchFamily="50" charset="-128"/>
                <a:cs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1635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895" y="4643439"/>
            <a:ext cx="7222210" cy="1065388"/>
          </a:xfrm>
          <a:prstGeom prst="rect">
            <a:avLst/>
          </a:prstGeom>
        </p:spPr>
        <p:txBody>
          <a:bodyPr tIns="45720" bIns="45720">
            <a:noAutofit/>
          </a:bodyPr>
          <a:lstStyle>
            <a:lvl1pPr marL="0" indent="0" algn="ctr">
              <a:spcAft>
                <a:spcPts val="0"/>
              </a:spcAft>
              <a:buFont typeface="Wingdings" pitchFamily="2" charset="2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9075" y="1193369"/>
            <a:ext cx="8700200" cy="532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88C0D78-5F7A-4AD2-B880-9CABC54AB6BF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6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133350"/>
            <a:ext cx="2130425" cy="56689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133350"/>
            <a:ext cx="624205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52C7BFC7-B844-41AB-BEAA-4E0CF826CC46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6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075" y="976393"/>
            <a:ext cx="8700200" cy="5544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FBB47DA2-02B3-4288-9C31-19C333A910B9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6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none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5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E731856F-D193-4BCC-8655-064DAD45AD4A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6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9075" y="984202"/>
            <a:ext cx="4284000" cy="55294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984202"/>
            <a:ext cx="4285362" cy="552941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6" name="日付プレースホルダ 7"/>
          <p:cNvSpPr>
            <a:spLocks noGrp="1"/>
          </p:cNvSpPr>
          <p:nvPr>
            <p:ph type="dt" sz="half" idx="11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A3B6AF34-5AAB-4B01-A62F-DB3F5CD67DDC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7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1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9208EC3E-15DC-4C02-876F-A5A6B3D7F878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4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C6391075-A80A-40A2-8CFA-2019D5795839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3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17ECE84-AB3C-4EA9-A55D-03C55F97D954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4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6" name="日付プレースホルダ 7"/>
          <p:cNvSpPr>
            <a:spLocks noGrp="1"/>
          </p:cNvSpPr>
          <p:nvPr>
            <p:ph type="dt" sz="half" idx="11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16F0DE36-4276-4361-9F48-2A0BA8C490C4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7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6" name="日付プレースホルダ 7"/>
          <p:cNvSpPr>
            <a:spLocks noGrp="1"/>
          </p:cNvSpPr>
          <p:nvPr>
            <p:ph type="dt" sz="half" idx="11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09868112-FC94-44E9-928A-6017313B631F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7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82847"/>
            <a:ext cx="28956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tx1"/>
                </a:solidFill>
                <a:latin typeface="Calibri" pitchFamily="34" charset="0"/>
                <a:ea typeface="HGPｺﾞｼｯｸM" pitchFamily="50" charset="-128"/>
              </a:defRPr>
            </a:lvl1pPr>
          </a:lstStyle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19075" y="133350"/>
            <a:ext cx="870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551851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000" b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219075" y="976393"/>
            <a:ext cx="8700200" cy="554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1050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B57F6131-F71B-4B94-8DE4-22835500352B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564C87F-9FB9-42AF-A83D-D868E336972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800" b="0">
          <a:solidFill>
            <a:srgbClr val="404F21"/>
          </a:solidFill>
          <a:effectLst/>
          <a:latin typeface="Calibri" pitchFamily="34" charset="0"/>
          <a:ea typeface="HGPｺﾞｼｯｸE" pitchFamily="50" charset="-128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ts val="600"/>
        </a:spcAft>
        <a:buSzPct val="25000"/>
        <a:buFont typeface="Corbel" pitchFamily="34" charset="0"/>
        <a:buChar char=" "/>
        <a:defRPr sz="2800">
          <a:solidFill>
            <a:schemeClr val="accent3">
              <a:lumMod val="50000"/>
            </a:schemeClr>
          </a:solidFill>
          <a:latin typeface="Calibri" pitchFamily="34" charset="0"/>
          <a:ea typeface="HGPｺﾞｼｯｸE" pitchFamily="50" charset="-128"/>
          <a:cs typeface="Calibri" pitchFamily="34" charset="0"/>
        </a:defRPr>
      </a:lvl1pPr>
      <a:lvl2pPr marL="720000" indent="-540000" algn="l" rtl="0" eaLnBrk="0" fontAlgn="base" hangingPunct="0">
        <a:spcBef>
          <a:spcPct val="0"/>
        </a:spcBef>
        <a:spcAft>
          <a:spcPts val="300"/>
        </a:spcAft>
        <a:buSzPct val="25000"/>
        <a:buFont typeface="Corbel" pitchFamily="34" charset="0"/>
        <a:buNone/>
        <a:defRPr sz="2800">
          <a:solidFill>
            <a:schemeClr val="tx1">
              <a:lumMod val="95000"/>
              <a:lumOff val="5000"/>
            </a:schemeClr>
          </a:solidFill>
          <a:latin typeface="Calibri" pitchFamily="34" charset="0"/>
          <a:ea typeface="HGPｺﾞｼｯｸM" pitchFamily="50" charset="-128"/>
          <a:cs typeface="Calibri" pitchFamily="34" charset="0"/>
        </a:defRPr>
      </a:lvl2pPr>
      <a:lvl3pPr marL="720725" indent="-274638" algn="l" rtl="0" eaLnBrk="0" fontAlgn="base" hangingPunct="0">
        <a:lnSpc>
          <a:spcPct val="110000"/>
        </a:lnSpc>
        <a:spcBef>
          <a:spcPct val="0"/>
        </a:spcBef>
        <a:spcAft>
          <a:spcPts val="0"/>
        </a:spcAft>
        <a:buNone/>
        <a:defRPr sz="2400">
          <a:solidFill>
            <a:schemeClr val="tx1">
              <a:lumMod val="95000"/>
              <a:lumOff val="5000"/>
            </a:schemeClr>
          </a:solidFill>
          <a:latin typeface="Calibri" pitchFamily="34" charset="0"/>
          <a:ea typeface="HGPｺﾞｼｯｸM" pitchFamily="50" charset="-128"/>
          <a:cs typeface="Calibri" pitchFamily="34" charset="0"/>
        </a:defRPr>
      </a:lvl3pPr>
      <a:lvl4pPr marL="1080000" indent="-265113" algn="l" rtl="0" eaLnBrk="0" fontAlgn="base" hangingPunct="0">
        <a:lnSpc>
          <a:spcPct val="110000"/>
        </a:lnSpc>
        <a:spcBef>
          <a:spcPct val="0"/>
        </a:spcBef>
        <a:spcAft>
          <a:spcPts val="0"/>
        </a:spcAft>
        <a:buChar char="–"/>
        <a:defRPr sz="2000">
          <a:solidFill>
            <a:schemeClr val="tx1">
              <a:lumMod val="95000"/>
              <a:lumOff val="5000"/>
            </a:schemeClr>
          </a:solidFill>
          <a:latin typeface="Calibri" pitchFamily="34" charset="0"/>
          <a:ea typeface="HGPｺﾞｼｯｸM" pitchFamily="50" charset="-128"/>
          <a:cs typeface="Calibri" pitchFamily="34" charset="0"/>
        </a:defRPr>
      </a:lvl4pPr>
      <a:lvl5pPr marL="1440000" indent="-265113" algn="l" rtl="0" eaLnBrk="0" fontAlgn="base" hangingPunct="0">
        <a:lnSpc>
          <a:spcPct val="110000"/>
        </a:lnSpc>
        <a:spcBef>
          <a:spcPct val="0"/>
        </a:spcBef>
        <a:spcAft>
          <a:spcPts val="0"/>
        </a:spcAft>
        <a:buChar char="»"/>
        <a:defRPr sz="2000">
          <a:solidFill>
            <a:schemeClr val="tx1">
              <a:lumMod val="95000"/>
              <a:lumOff val="5000"/>
            </a:schemeClr>
          </a:solidFill>
          <a:latin typeface="Calibri" pitchFamily="34" charset="0"/>
          <a:ea typeface="HGPｺﾞｼｯｸM" pitchFamily="50" charset="-128"/>
          <a:cs typeface="Calibri" pitchFamily="34" charset="0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1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jpeg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449824" y="2231757"/>
            <a:ext cx="8229600" cy="122057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単一散乱強度に基づく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半透明物体の形状と散乱特性の同時推定</a:t>
            </a:r>
            <a:endParaRPr lang="de-DE" dirty="0" smtClean="0"/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</a:pPr>
            <a:r>
              <a:rPr lang="ja-JP" altLang="en-US" dirty="0" smtClean="0"/>
              <a:t>大阪大学 産業科学研究所</a:t>
            </a:r>
            <a:endParaRPr lang="en-US" altLang="ja-JP" sz="2400" dirty="0" smtClean="0"/>
          </a:p>
          <a:p>
            <a:pPr eaLnBrk="1" hangingPunct="1">
              <a:spcBef>
                <a:spcPts val="300"/>
              </a:spcBef>
            </a:pPr>
            <a:r>
              <a:rPr lang="ja-JP" altLang="en-US" dirty="0" smtClean="0"/>
              <a:t>井下智加，向川康博，八木康史</a:t>
            </a:r>
            <a:endParaRPr lang="de-DE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6194" y="247828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OS10-01</a:t>
            </a:r>
            <a:endParaRPr kumimoji="1" lang="ja-JP" altLang="en-US" sz="32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合成データによる形状・散乱パラメータの推定結果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7" name="コンテンツ プレースホルダー 1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3397592"/>
                  </p:ext>
                </p:extLst>
              </p:nvPr>
            </p:nvGraphicFramePr>
            <p:xfrm>
              <a:off x="901672" y="1371021"/>
              <a:ext cx="7325869" cy="15516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59935"/>
                    <a:gridCol w="2375768"/>
                    <a:gridCol w="2103254"/>
                    <a:gridCol w="1686912"/>
                  </a:tblGrid>
                  <a:tr h="182275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スケーリング定数 </a:t>
                          </a:r>
                          <a:r>
                            <a:rPr kumimoji="1" lang="en-US" altLang="ja-JP" sz="18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散乱パラメータ </a:t>
                          </a:r>
                          <a:r>
                            <a:rPr kumimoji="1" lang="en-US" altLang="ja-JP" sz="18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消滅係数</a:t>
                          </a:r>
                          <a:r>
                            <a:rPr kumimoji="1" lang="ja-JP" altLang="en-US" sz="1800" b="0" baseline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 </a:t>
                          </a:r>
                          <a:r>
                            <a:rPr kumimoji="1" lang="en-US" altLang="ja-JP" sz="1800" b="0" i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en-US" altLang="ja-JP" sz="1200" b="0" i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194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5.08×</m:t>
                                </m:r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0.069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1.50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4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5.08×</m:t>
                                </m:r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0.002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1.50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4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5.08×</m:t>
                                </m:r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0.003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1.61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4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dirty="0" smtClean="0">
                              <a:latin typeface="HGPｺﾞｼｯｸM" pitchFamily="50" charset="-128"/>
                              <a:ea typeface="HGPｺﾞｼｯｸM" pitchFamily="50" charset="-128"/>
                              <a:cs typeface="Times New Roman" pitchFamily="18" charset="0"/>
                            </a:rPr>
                            <a:t>真値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5.0</m:t>
                                </m:r>
                                <m:r>
                                  <a:rPr kumimoji="1" lang="en-US" altLang="ja-JP" sz="1800" b="0" i="0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18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kumimoji="1" lang="en-US" altLang="ja-JP" sz="1800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800" smtClean="0">
                                    <a:latin typeface="Cambria Math"/>
                                  </a:rPr>
                                  <m:t>1.50</m:t>
                                </m:r>
                              </m:oMath>
                            </m:oMathPara>
                          </a14:m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7" name="コンテンツ プレースホルダー 1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43397592"/>
                  </p:ext>
                </p:extLst>
              </p:nvPr>
            </p:nvGraphicFramePr>
            <p:xfrm>
              <a:off x="901672" y="1371021"/>
              <a:ext cx="7325869" cy="15516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59935"/>
                    <a:gridCol w="2375768"/>
                    <a:gridCol w="2103254"/>
                    <a:gridCol w="1686912"/>
                  </a:tblGrid>
                  <a:tr h="31032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スケーリング定数 </a:t>
                          </a:r>
                          <a:r>
                            <a:rPr kumimoji="1" lang="en-US" altLang="ja-JP" sz="18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散乱パラメータ </a:t>
                          </a:r>
                          <a:r>
                            <a:rPr kumimoji="1" lang="en-US" altLang="ja-JP" sz="18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消滅係数</a:t>
                          </a:r>
                          <a:r>
                            <a:rPr kumimoji="1" lang="ja-JP" altLang="en-US" sz="1800" b="0" baseline="0" dirty="0" smtClean="0">
                              <a:solidFill>
                                <a:schemeClr val="tx1"/>
                              </a:solidFill>
                              <a:latin typeface="HGPｺﾞｼｯｸM" pitchFamily="50" charset="-128"/>
                              <a:ea typeface="HGPｺﾞｼｯｸM" pitchFamily="50" charset="-128"/>
                            </a:rPr>
                            <a:t> </a:t>
                          </a:r>
                          <a:r>
                            <a:rPr kumimoji="1" lang="en-US" altLang="ja-JP" sz="1800" b="0" i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en-US" altLang="ja-JP" sz="1200" b="0" i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1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974" t="-123529" r="-159487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8406" t="-123529" r="-80290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4296" t="-123529" b="-335294"/>
                          </a:stretch>
                        </a:blipFill>
                      </a:tcPr>
                    </a:tc>
                  </a:tr>
                  <a:tr h="31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974" t="-228000" r="-159487" b="-2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8406" t="-228000" r="-80290" b="-2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4296" t="-228000" b="-242000"/>
                          </a:stretch>
                        </a:blipFill>
                      </a:tcPr>
                    </a:tc>
                  </a:tr>
                  <a:tr h="31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σ</a:t>
                          </a:r>
                          <a:r>
                            <a:rPr kumimoji="1" lang="ja-JP" alt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＝</a:t>
                          </a:r>
                          <a:r>
                            <a:rPr kumimoji="1" lang="en-US" altLang="ja-JP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974" t="-321569" r="-159487" b="-1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68406" t="-321569" r="-80290" b="-1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4296" t="-321569" b="-137255"/>
                          </a:stretch>
                        </a:blipFill>
                      </a:tcPr>
                    </a:tc>
                  </a:tr>
                  <a:tr h="31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dirty="0" smtClean="0">
                              <a:latin typeface="HGPｺﾞｼｯｸM" pitchFamily="50" charset="-128"/>
                              <a:ea typeface="HGPｺﾞｼｯｸM" pitchFamily="50" charset="-128"/>
                              <a:cs typeface="Times New Roman" pitchFamily="18" charset="0"/>
                            </a:rPr>
                            <a:t>真値</a:t>
                          </a:r>
                          <a:endParaRPr kumimoji="1" lang="ja-JP" altLang="en-US" sz="1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18000" marB="18000">
                        <a:lnL w="9525" cap="flat" cmpd="sng" algn="ctr">
                          <a:noFill/>
                          <a:prstDash val="soli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48974" t="-421569" r="-159487" b="-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68406" t="-421569" r="-80290" b="-37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18000" marB="18000">
                        <a:lnR w="9525" cap="flat" cmpd="sng" algn="ctr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34296" t="-421569" b="-372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68BEDF-DC27-4256-9852-25AC17B1A282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061587" y="3215682"/>
            <a:ext cx="2701413" cy="3168000"/>
            <a:chOff x="6101044" y="1204005"/>
            <a:chExt cx="1791068" cy="3139084"/>
          </a:xfrm>
        </p:grpSpPr>
        <p:sp>
          <p:nvSpPr>
            <p:cNvPr id="72" name="Line 69"/>
            <p:cNvSpPr>
              <a:spLocks noChangeShapeType="1"/>
            </p:cNvSpPr>
            <p:nvPr/>
          </p:nvSpPr>
          <p:spPr bwMode="auto">
            <a:xfrm flipV="1">
              <a:off x="7891079" y="1204479"/>
              <a:ext cx="1033" cy="28923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V="1">
              <a:off x="6417953" y="1204479"/>
              <a:ext cx="1033" cy="28923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6417953" y="4096868"/>
              <a:ext cx="14741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6417953" y="1204479"/>
              <a:ext cx="1033" cy="28923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 flipV="1">
              <a:off x="6653605" y="4066988"/>
              <a:ext cx="1033" cy="298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>
              <a:off x="6653605" y="1204479"/>
              <a:ext cx="1033" cy="239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>
              <a:off x="7131110" y="1204479"/>
              <a:ext cx="1033" cy="239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 flipV="1">
              <a:off x="7608615" y="4066988"/>
              <a:ext cx="1033" cy="298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7608615" y="1204479"/>
              <a:ext cx="1033" cy="239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>
              <a:off x="6417953" y="4096868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 flipH="1">
              <a:off x="7860072" y="4096868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88" name="Rectangle 90"/>
            <p:cNvSpPr>
              <a:spLocks noChangeArrowheads="1"/>
            </p:cNvSpPr>
            <p:nvPr/>
          </p:nvSpPr>
          <p:spPr bwMode="auto">
            <a:xfrm>
              <a:off x="6305918" y="3956469"/>
              <a:ext cx="913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9" name="Line 91"/>
            <p:cNvSpPr>
              <a:spLocks noChangeShapeType="1"/>
            </p:cNvSpPr>
            <p:nvPr/>
          </p:nvSpPr>
          <p:spPr bwMode="auto">
            <a:xfrm>
              <a:off x="6417953" y="3517195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 flipH="1">
              <a:off x="7860072" y="3517195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1" name="Rectangle 93"/>
            <p:cNvSpPr>
              <a:spLocks noChangeArrowheads="1"/>
            </p:cNvSpPr>
            <p:nvPr/>
          </p:nvSpPr>
          <p:spPr bwMode="auto">
            <a:xfrm>
              <a:off x="6101044" y="3425642"/>
              <a:ext cx="2823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0.004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6417953" y="2937522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 flipH="1">
              <a:off x="7860072" y="2937522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4" name="Rectangle 96"/>
            <p:cNvSpPr>
              <a:spLocks noChangeArrowheads="1"/>
            </p:cNvSpPr>
            <p:nvPr/>
          </p:nvSpPr>
          <p:spPr bwMode="auto">
            <a:xfrm>
              <a:off x="6101044" y="2845969"/>
              <a:ext cx="2823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0.008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6417953" y="2357849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 flipH="1">
              <a:off x="7860072" y="2357849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7" name="Rectangle 99"/>
            <p:cNvSpPr>
              <a:spLocks noChangeArrowheads="1"/>
            </p:cNvSpPr>
            <p:nvPr/>
          </p:nvSpPr>
          <p:spPr bwMode="auto">
            <a:xfrm>
              <a:off x="6101044" y="2266296"/>
              <a:ext cx="2823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0.012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6417953" y="1778177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 flipH="1">
              <a:off x="7860072" y="1778177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0" name="Rectangle 102"/>
            <p:cNvSpPr>
              <a:spLocks noChangeArrowheads="1"/>
            </p:cNvSpPr>
            <p:nvPr/>
          </p:nvSpPr>
          <p:spPr bwMode="auto">
            <a:xfrm>
              <a:off x="6101044" y="1686623"/>
              <a:ext cx="2823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0.016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6417953" y="1204479"/>
              <a:ext cx="248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 flipH="1">
              <a:off x="7860072" y="1204479"/>
              <a:ext cx="31006" cy="9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3" name="Rectangle 105"/>
            <p:cNvSpPr>
              <a:spLocks noChangeArrowheads="1"/>
            </p:cNvSpPr>
            <p:nvPr/>
          </p:nvSpPr>
          <p:spPr bwMode="auto">
            <a:xfrm>
              <a:off x="6159376" y="1204005"/>
              <a:ext cx="2249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6417953" y="1204479"/>
              <a:ext cx="14741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 flipV="1">
              <a:off x="6417953" y="1204479"/>
              <a:ext cx="1033" cy="28923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8" name="Rectangle 110"/>
            <p:cNvSpPr>
              <a:spLocks noChangeArrowheads="1"/>
            </p:cNvSpPr>
            <p:nvPr/>
          </p:nvSpPr>
          <p:spPr bwMode="auto">
            <a:xfrm>
              <a:off x="6461362" y="4025157"/>
              <a:ext cx="384485" cy="71712"/>
            </a:xfrm>
            <a:prstGeom prst="rect">
              <a:avLst/>
            </a:prstGeom>
            <a:solidFill>
              <a:srgbClr val="00008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09" name="Rectangle 111"/>
            <p:cNvSpPr>
              <a:spLocks noChangeArrowheads="1"/>
            </p:cNvSpPr>
            <p:nvPr/>
          </p:nvSpPr>
          <p:spPr bwMode="auto">
            <a:xfrm>
              <a:off x="6461362" y="4025157"/>
              <a:ext cx="384485" cy="717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12" name="Rectangle 114"/>
            <p:cNvSpPr>
              <a:spLocks noChangeArrowheads="1"/>
            </p:cNvSpPr>
            <p:nvPr/>
          </p:nvSpPr>
          <p:spPr bwMode="auto">
            <a:xfrm>
              <a:off x="6939900" y="3481339"/>
              <a:ext cx="384485" cy="61552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13" name="Rectangle 115"/>
            <p:cNvSpPr>
              <a:spLocks noChangeArrowheads="1"/>
            </p:cNvSpPr>
            <p:nvPr/>
          </p:nvSpPr>
          <p:spPr bwMode="auto">
            <a:xfrm>
              <a:off x="6938867" y="3481339"/>
              <a:ext cx="384485" cy="6155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16" name="Rectangle 118"/>
            <p:cNvSpPr>
              <a:spLocks noChangeArrowheads="1"/>
            </p:cNvSpPr>
            <p:nvPr/>
          </p:nvSpPr>
          <p:spPr bwMode="auto">
            <a:xfrm>
              <a:off x="7430903" y="1347904"/>
              <a:ext cx="384485" cy="274896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17" name="Rectangle 119"/>
            <p:cNvSpPr>
              <a:spLocks noChangeArrowheads="1"/>
            </p:cNvSpPr>
            <p:nvPr/>
          </p:nvSpPr>
          <p:spPr bwMode="auto">
            <a:xfrm>
              <a:off x="7430223" y="1347904"/>
              <a:ext cx="384485" cy="274896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119" name="Rectangle 16"/>
            <p:cNvSpPr>
              <a:spLocks noChangeArrowheads="1"/>
            </p:cNvSpPr>
            <p:nvPr/>
          </p:nvSpPr>
          <p:spPr bwMode="auto">
            <a:xfrm>
              <a:off x="6527583" y="4096868"/>
              <a:ext cx="2503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i="1" dirty="0" smtClean="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  <a:cs typeface="ＭＳ Ｐゴシック" pitchFamily="50" charset="-128"/>
                </a:rPr>
                <a:t>s</a:t>
              </a: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=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0</a:t>
              </a:r>
              <a:endParaRPr kumimoji="1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6971677" y="4096868"/>
              <a:ext cx="320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  <a:cs typeface="ＭＳ Ｐゴシック" pitchFamily="50" charset="-128"/>
                </a:rPr>
                <a:t>s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=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10</a:t>
              </a:r>
              <a:endParaRPr kumimoji="1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3" name="Rectangle 28"/>
            <p:cNvSpPr>
              <a:spLocks noChangeArrowheads="1"/>
            </p:cNvSpPr>
            <p:nvPr/>
          </p:nvSpPr>
          <p:spPr bwMode="auto">
            <a:xfrm>
              <a:off x="7462679" y="4096868"/>
              <a:ext cx="320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  <a:cs typeface="ＭＳ Ｐゴシック" pitchFamily="50" charset="-128"/>
                </a:rPr>
                <a:t>s</a:t>
              </a:r>
              <a:r>
                <a:rPr lang="en-US" altLang="ja-JP" sz="1600" i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=</a:t>
              </a: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ＭＳ Ｐゴシック" pitchFamily="50" charset="-128"/>
                </a:rPr>
                <a:t>20</a:t>
              </a:r>
              <a:endParaRPr kumimoji="1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25" name="テキスト ボックス 124"/>
          <p:cNvSpPr txBox="1"/>
          <p:nvPr/>
        </p:nvSpPr>
        <p:spPr>
          <a:xfrm>
            <a:off x="2258404" y="63169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形状推定結果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801514" y="6316977"/>
            <a:ext cx="1705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真値との</a:t>
            </a:r>
            <a:r>
              <a:rPr kumimoji="1" lang="en-US" altLang="ja-JP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RSME</a:t>
            </a:r>
            <a:endParaRPr kumimoji="1" lang="ja-JP" altLang="en-US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140" name="直線コネクタ 139"/>
          <p:cNvCxnSpPr/>
          <p:nvPr/>
        </p:nvCxnSpPr>
        <p:spPr bwMode="auto">
          <a:xfrm>
            <a:off x="2079424" y="1371021"/>
            <a:ext cx="0" cy="155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線コネクタ 141"/>
          <p:cNvCxnSpPr/>
          <p:nvPr/>
        </p:nvCxnSpPr>
        <p:spPr bwMode="auto">
          <a:xfrm>
            <a:off x="4424324" y="1360527"/>
            <a:ext cx="0" cy="1562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直線コネクタ 142"/>
          <p:cNvCxnSpPr/>
          <p:nvPr/>
        </p:nvCxnSpPr>
        <p:spPr bwMode="auto">
          <a:xfrm>
            <a:off x="6561774" y="1371021"/>
            <a:ext cx="0" cy="155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テキスト ボックス 146"/>
          <p:cNvSpPr txBox="1"/>
          <p:nvPr/>
        </p:nvSpPr>
        <p:spPr>
          <a:xfrm>
            <a:off x="688312" y="929640"/>
            <a:ext cx="3198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推定した散乱パラメータ群</a:t>
            </a:r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25900" y="3043441"/>
            <a:ext cx="5511090" cy="3283620"/>
            <a:chOff x="325900" y="3043441"/>
            <a:chExt cx="5511090" cy="3283620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43183" y="6117914"/>
              <a:ext cx="5192411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5835595" y="3220708"/>
              <a:ext cx="0" cy="2897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643183" y="6117914"/>
              <a:ext cx="5192411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643184" y="3220708"/>
              <a:ext cx="0" cy="28972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643183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647140" y="6110007"/>
              <a:ext cx="91372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380170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380170" y="3221384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277797" y="6110007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2125533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2125533" y="3221384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023158" y="6110007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0.4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2862520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862520" y="3221384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760147" y="6110007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0.6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3607883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3607883" y="3221384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505508" y="6110007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0.8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4344870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4344870" y="3221384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338328" y="6110009"/>
              <a:ext cx="91372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5090233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5090233" y="3226639"/>
              <a:ext cx="1396" cy="577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987858" y="6110008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1.2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5835594" y="6050529"/>
              <a:ext cx="1396" cy="67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529718" y="6121090"/>
              <a:ext cx="282129" cy="18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643183" y="6117914"/>
              <a:ext cx="50249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H="1">
              <a:off x="5776971" y="6117914"/>
              <a:ext cx="58624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326717" y="5962470"/>
              <a:ext cx="282129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-0.1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643183" y="5424812"/>
              <a:ext cx="50249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5776971" y="5424812"/>
              <a:ext cx="58624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494214" y="5301562"/>
              <a:ext cx="91372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643183" y="4741337"/>
              <a:ext cx="50249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H="1">
              <a:off x="5776971" y="4741337"/>
              <a:ext cx="58624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76966" y="4618086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0.1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643183" y="4057861"/>
              <a:ext cx="50249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H="1">
              <a:off x="5776971" y="4057861"/>
              <a:ext cx="58624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376966" y="3934611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>
              <a:off x="643183" y="3374385"/>
              <a:ext cx="50249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H="1">
              <a:off x="5776971" y="3374385"/>
              <a:ext cx="58624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376966" y="3251134"/>
              <a:ext cx="227626" cy="2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0.3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>
              <a:off x="643183" y="3221384"/>
              <a:ext cx="5192411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>
              <a:off x="643183" y="6117914"/>
              <a:ext cx="5192411" cy="16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643183" y="3422517"/>
              <a:ext cx="5192411" cy="2579880"/>
            </a:xfrm>
            <a:custGeom>
              <a:avLst/>
              <a:gdLst/>
              <a:ahLst/>
              <a:cxnLst>
                <a:cxn ang="0">
                  <a:pos x="48" y="666"/>
                </a:cxn>
                <a:cxn ang="0">
                  <a:pos x="156" y="558"/>
                </a:cxn>
                <a:cxn ang="0">
                  <a:pos x="264" y="462"/>
                </a:cxn>
                <a:cxn ang="0">
                  <a:pos x="372" y="372"/>
                </a:cxn>
                <a:cxn ang="0">
                  <a:pos x="474" y="294"/>
                </a:cxn>
                <a:cxn ang="0">
                  <a:pos x="582" y="228"/>
                </a:cxn>
                <a:cxn ang="0">
                  <a:pos x="690" y="168"/>
                </a:cxn>
                <a:cxn ang="0">
                  <a:pos x="792" y="120"/>
                </a:cxn>
                <a:cxn ang="0">
                  <a:pos x="900" y="78"/>
                </a:cxn>
                <a:cxn ang="0">
                  <a:pos x="1008" y="48"/>
                </a:cxn>
                <a:cxn ang="0">
                  <a:pos x="1110" y="24"/>
                </a:cxn>
                <a:cxn ang="0">
                  <a:pos x="1218" y="6"/>
                </a:cxn>
                <a:cxn ang="0">
                  <a:pos x="1326" y="0"/>
                </a:cxn>
                <a:cxn ang="0">
                  <a:pos x="1434" y="0"/>
                </a:cxn>
                <a:cxn ang="0">
                  <a:pos x="1536" y="6"/>
                </a:cxn>
                <a:cxn ang="0">
                  <a:pos x="1644" y="24"/>
                </a:cxn>
                <a:cxn ang="0">
                  <a:pos x="1752" y="42"/>
                </a:cxn>
                <a:cxn ang="0">
                  <a:pos x="1860" y="72"/>
                </a:cxn>
                <a:cxn ang="0">
                  <a:pos x="1962" y="114"/>
                </a:cxn>
                <a:cxn ang="0">
                  <a:pos x="2070" y="156"/>
                </a:cxn>
                <a:cxn ang="0">
                  <a:pos x="2178" y="204"/>
                </a:cxn>
                <a:cxn ang="0">
                  <a:pos x="2280" y="264"/>
                </a:cxn>
                <a:cxn ang="0">
                  <a:pos x="2388" y="324"/>
                </a:cxn>
                <a:cxn ang="0">
                  <a:pos x="2496" y="396"/>
                </a:cxn>
                <a:cxn ang="0">
                  <a:pos x="2598" y="474"/>
                </a:cxn>
                <a:cxn ang="0">
                  <a:pos x="2706" y="552"/>
                </a:cxn>
                <a:cxn ang="0">
                  <a:pos x="2814" y="642"/>
                </a:cxn>
                <a:cxn ang="0">
                  <a:pos x="2922" y="732"/>
                </a:cxn>
                <a:cxn ang="0">
                  <a:pos x="3024" y="834"/>
                </a:cxn>
                <a:cxn ang="0">
                  <a:pos x="3132" y="936"/>
                </a:cxn>
                <a:cxn ang="0">
                  <a:pos x="3240" y="1050"/>
                </a:cxn>
                <a:cxn ang="0">
                  <a:pos x="3342" y="1164"/>
                </a:cxn>
                <a:cxn ang="0">
                  <a:pos x="3450" y="1284"/>
                </a:cxn>
                <a:cxn ang="0">
                  <a:pos x="3558" y="1410"/>
                </a:cxn>
                <a:cxn ang="0">
                  <a:pos x="3666" y="1542"/>
                </a:cxn>
              </a:cxnLst>
              <a:rect l="0" t="0" r="r" b="b"/>
              <a:pathLst>
                <a:path w="3720" h="1608">
                  <a:moveTo>
                    <a:pt x="0" y="720"/>
                  </a:moveTo>
                  <a:lnTo>
                    <a:pt x="48" y="666"/>
                  </a:lnTo>
                  <a:lnTo>
                    <a:pt x="102" y="612"/>
                  </a:lnTo>
                  <a:lnTo>
                    <a:pt x="156" y="558"/>
                  </a:lnTo>
                  <a:lnTo>
                    <a:pt x="210" y="510"/>
                  </a:lnTo>
                  <a:lnTo>
                    <a:pt x="264" y="462"/>
                  </a:lnTo>
                  <a:lnTo>
                    <a:pt x="318" y="414"/>
                  </a:lnTo>
                  <a:lnTo>
                    <a:pt x="372" y="372"/>
                  </a:lnTo>
                  <a:lnTo>
                    <a:pt x="420" y="336"/>
                  </a:lnTo>
                  <a:lnTo>
                    <a:pt x="474" y="294"/>
                  </a:lnTo>
                  <a:lnTo>
                    <a:pt x="528" y="264"/>
                  </a:lnTo>
                  <a:lnTo>
                    <a:pt x="582" y="228"/>
                  </a:lnTo>
                  <a:lnTo>
                    <a:pt x="636" y="198"/>
                  </a:lnTo>
                  <a:lnTo>
                    <a:pt x="690" y="168"/>
                  </a:lnTo>
                  <a:lnTo>
                    <a:pt x="744" y="144"/>
                  </a:lnTo>
                  <a:lnTo>
                    <a:pt x="792" y="120"/>
                  </a:lnTo>
                  <a:lnTo>
                    <a:pt x="846" y="96"/>
                  </a:lnTo>
                  <a:lnTo>
                    <a:pt x="900" y="78"/>
                  </a:lnTo>
                  <a:lnTo>
                    <a:pt x="954" y="60"/>
                  </a:lnTo>
                  <a:lnTo>
                    <a:pt x="1008" y="48"/>
                  </a:lnTo>
                  <a:lnTo>
                    <a:pt x="1062" y="36"/>
                  </a:lnTo>
                  <a:lnTo>
                    <a:pt x="1110" y="24"/>
                  </a:lnTo>
                  <a:lnTo>
                    <a:pt x="1164" y="12"/>
                  </a:lnTo>
                  <a:lnTo>
                    <a:pt x="1218" y="6"/>
                  </a:lnTo>
                  <a:lnTo>
                    <a:pt x="1272" y="0"/>
                  </a:lnTo>
                  <a:lnTo>
                    <a:pt x="1326" y="0"/>
                  </a:lnTo>
                  <a:lnTo>
                    <a:pt x="1380" y="0"/>
                  </a:lnTo>
                  <a:lnTo>
                    <a:pt x="1434" y="0"/>
                  </a:lnTo>
                  <a:lnTo>
                    <a:pt x="1488" y="0"/>
                  </a:lnTo>
                  <a:lnTo>
                    <a:pt x="1536" y="6"/>
                  </a:lnTo>
                  <a:lnTo>
                    <a:pt x="1590" y="12"/>
                  </a:lnTo>
                  <a:lnTo>
                    <a:pt x="1644" y="24"/>
                  </a:lnTo>
                  <a:lnTo>
                    <a:pt x="1698" y="30"/>
                  </a:lnTo>
                  <a:lnTo>
                    <a:pt x="1752" y="42"/>
                  </a:lnTo>
                  <a:lnTo>
                    <a:pt x="1806" y="60"/>
                  </a:lnTo>
                  <a:lnTo>
                    <a:pt x="1860" y="72"/>
                  </a:lnTo>
                  <a:lnTo>
                    <a:pt x="1908" y="90"/>
                  </a:lnTo>
                  <a:lnTo>
                    <a:pt x="1962" y="114"/>
                  </a:lnTo>
                  <a:lnTo>
                    <a:pt x="2016" y="132"/>
                  </a:lnTo>
                  <a:lnTo>
                    <a:pt x="2070" y="156"/>
                  </a:lnTo>
                  <a:lnTo>
                    <a:pt x="2124" y="180"/>
                  </a:lnTo>
                  <a:lnTo>
                    <a:pt x="2178" y="204"/>
                  </a:lnTo>
                  <a:lnTo>
                    <a:pt x="2226" y="234"/>
                  </a:lnTo>
                  <a:lnTo>
                    <a:pt x="2280" y="264"/>
                  </a:lnTo>
                  <a:lnTo>
                    <a:pt x="2334" y="294"/>
                  </a:lnTo>
                  <a:lnTo>
                    <a:pt x="2388" y="324"/>
                  </a:lnTo>
                  <a:lnTo>
                    <a:pt x="2442" y="360"/>
                  </a:lnTo>
                  <a:lnTo>
                    <a:pt x="2496" y="396"/>
                  </a:lnTo>
                  <a:lnTo>
                    <a:pt x="2550" y="432"/>
                  </a:lnTo>
                  <a:lnTo>
                    <a:pt x="2598" y="474"/>
                  </a:lnTo>
                  <a:lnTo>
                    <a:pt x="2652" y="510"/>
                  </a:lnTo>
                  <a:lnTo>
                    <a:pt x="2706" y="552"/>
                  </a:lnTo>
                  <a:lnTo>
                    <a:pt x="2760" y="594"/>
                  </a:lnTo>
                  <a:lnTo>
                    <a:pt x="2814" y="642"/>
                  </a:lnTo>
                  <a:lnTo>
                    <a:pt x="2868" y="684"/>
                  </a:lnTo>
                  <a:lnTo>
                    <a:pt x="2922" y="732"/>
                  </a:lnTo>
                  <a:lnTo>
                    <a:pt x="2976" y="786"/>
                  </a:lnTo>
                  <a:lnTo>
                    <a:pt x="3024" y="834"/>
                  </a:lnTo>
                  <a:lnTo>
                    <a:pt x="3078" y="888"/>
                  </a:lnTo>
                  <a:lnTo>
                    <a:pt x="3132" y="936"/>
                  </a:lnTo>
                  <a:lnTo>
                    <a:pt x="3186" y="990"/>
                  </a:lnTo>
                  <a:lnTo>
                    <a:pt x="3240" y="1050"/>
                  </a:lnTo>
                  <a:lnTo>
                    <a:pt x="3294" y="1104"/>
                  </a:lnTo>
                  <a:lnTo>
                    <a:pt x="3342" y="1164"/>
                  </a:lnTo>
                  <a:lnTo>
                    <a:pt x="3396" y="1224"/>
                  </a:lnTo>
                  <a:lnTo>
                    <a:pt x="3450" y="1284"/>
                  </a:lnTo>
                  <a:lnTo>
                    <a:pt x="3504" y="1344"/>
                  </a:lnTo>
                  <a:lnTo>
                    <a:pt x="3558" y="1410"/>
                  </a:lnTo>
                  <a:lnTo>
                    <a:pt x="3612" y="1476"/>
                  </a:lnTo>
                  <a:lnTo>
                    <a:pt x="3666" y="1542"/>
                  </a:lnTo>
                  <a:lnTo>
                    <a:pt x="3720" y="160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643183" y="3335879"/>
              <a:ext cx="5192411" cy="2589507"/>
            </a:xfrm>
            <a:custGeom>
              <a:avLst/>
              <a:gdLst/>
              <a:ahLst/>
              <a:cxnLst>
                <a:cxn ang="0">
                  <a:pos x="48" y="714"/>
                </a:cxn>
                <a:cxn ang="0">
                  <a:pos x="156" y="594"/>
                </a:cxn>
                <a:cxn ang="0">
                  <a:pos x="264" y="498"/>
                </a:cxn>
                <a:cxn ang="0">
                  <a:pos x="372" y="414"/>
                </a:cxn>
                <a:cxn ang="0">
                  <a:pos x="474" y="324"/>
                </a:cxn>
                <a:cxn ang="0">
                  <a:pos x="582" y="276"/>
                </a:cxn>
                <a:cxn ang="0">
                  <a:pos x="690" y="210"/>
                </a:cxn>
                <a:cxn ang="0">
                  <a:pos x="792" y="150"/>
                </a:cxn>
                <a:cxn ang="0">
                  <a:pos x="900" y="114"/>
                </a:cxn>
                <a:cxn ang="0">
                  <a:pos x="1008" y="78"/>
                </a:cxn>
                <a:cxn ang="0">
                  <a:pos x="1110" y="48"/>
                </a:cxn>
                <a:cxn ang="0">
                  <a:pos x="1218" y="24"/>
                </a:cxn>
                <a:cxn ang="0">
                  <a:pos x="1326" y="24"/>
                </a:cxn>
                <a:cxn ang="0">
                  <a:pos x="1434" y="0"/>
                </a:cxn>
                <a:cxn ang="0">
                  <a:pos x="1536" y="24"/>
                </a:cxn>
                <a:cxn ang="0">
                  <a:pos x="1644" y="54"/>
                </a:cxn>
                <a:cxn ang="0">
                  <a:pos x="1752" y="60"/>
                </a:cxn>
                <a:cxn ang="0">
                  <a:pos x="1860" y="126"/>
                </a:cxn>
                <a:cxn ang="0">
                  <a:pos x="1962" y="114"/>
                </a:cxn>
                <a:cxn ang="0">
                  <a:pos x="2070" y="174"/>
                </a:cxn>
                <a:cxn ang="0">
                  <a:pos x="2178" y="210"/>
                </a:cxn>
                <a:cxn ang="0">
                  <a:pos x="2280" y="270"/>
                </a:cxn>
                <a:cxn ang="0">
                  <a:pos x="2388" y="330"/>
                </a:cxn>
                <a:cxn ang="0">
                  <a:pos x="2496" y="390"/>
                </a:cxn>
                <a:cxn ang="0">
                  <a:pos x="2598" y="474"/>
                </a:cxn>
                <a:cxn ang="0">
                  <a:pos x="2706" y="540"/>
                </a:cxn>
                <a:cxn ang="0">
                  <a:pos x="2814" y="624"/>
                </a:cxn>
                <a:cxn ang="0">
                  <a:pos x="2922" y="738"/>
                </a:cxn>
                <a:cxn ang="0">
                  <a:pos x="3024" y="870"/>
                </a:cxn>
                <a:cxn ang="0">
                  <a:pos x="3132" y="918"/>
                </a:cxn>
                <a:cxn ang="0">
                  <a:pos x="3240" y="1068"/>
                </a:cxn>
                <a:cxn ang="0">
                  <a:pos x="3342" y="1182"/>
                </a:cxn>
                <a:cxn ang="0">
                  <a:pos x="3450" y="1302"/>
                </a:cxn>
                <a:cxn ang="0">
                  <a:pos x="3558" y="1380"/>
                </a:cxn>
                <a:cxn ang="0">
                  <a:pos x="3666" y="1542"/>
                </a:cxn>
              </a:cxnLst>
              <a:rect l="0" t="0" r="r" b="b"/>
              <a:pathLst>
                <a:path w="3720" h="1614">
                  <a:moveTo>
                    <a:pt x="0" y="768"/>
                  </a:moveTo>
                  <a:lnTo>
                    <a:pt x="48" y="714"/>
                  </a:lnTo>
                  <a:lnTo>
                    <a:pt x="102" y="654"/>
                  </a:lnTo>
                  <a:lnTo>
                    <a:pt x="156" y="594"/>
                  </a:lnTo>
                  <a:lnTo>
                    <a:pt x="210" y="558"/>
                  </a:lnTo>
                  <a:lnTo>
                    <a:pt x="264" y="498"/>
                  </a:lnTo>
                  <a:lnTo>
                    <a:pt x="318" y="462"/>
                  </a:lnTo>
                  <a:lnTo>
                    <a:pt x="372" y="414"/>
                  </a:lnTo>
                  <a:lnTo>
                    <a:pt x="420" y="372"/>
                  </a:lnTo>
                  <a:lnTo>
                    <a:pt x="474" y="324"/>
                  </a:lnTo>
                  <a:lnTo>
                    <a:pt x="528" y="294"/>
                  </a:lnTo>
                  <a:lnTo>
                    <a:pt x="582" y="276"/>
                  </a:lnTo>
                  <a:lnTo>
                    <a:pt x="636" y="234"/>
                  </a:lnTo>
                  <a:lnTo>
                    <a:pt x="690" y="210"/>
                  </a:lnTo>
                  <a:lnTo>
                    <a:pt x="744" y="168"/>
                  </a:lnTo>
                  <a:lnTo>
                    <a:pt x="792" y="150"/>
                  </a:lnTo>
                  <a:lnTo>
                    <a:pt x="846" y="120"/>
                  </a:lnTo>
                  <a:lnTo>
                    <a:pt x="900" y="114"/>
                  </a:lnTo>
                  <a:lnTo>
                    <a:pt x="954" y="84"/>
                  </a:lnTo>
                  <a:lnTo>
                    <a:pt x="1008" y="78"/>
                  </a:lnTo>
                  <a:lnTo>
                    <a:pt x="1062" y="66"/>
                  </a:lnTo>
                  <a:lnTo>
                    <a:pt x="1110" y="48"/>
                  </a:lnTo>
                  <a:lnTo>
                    <a:pt x="1164" y="24"/>
                  </a:lnTo>
                  <a:lnTo>
                    <a:pt x="1218" y="24"/>
                  </a:lnTo>
                  <a:lnTo>
                    <a:pt x="1272" y="12"/>
                  </a:lnTo>
                  <a:lnTo>
                    <a:pt x="1326" y="24"/>
                  </a:lnTo>
                  <a:lnTo>
                    <a:pt x="1380" y="12"/>
                  </a:lnTo>
                  <a:lnTo>
                    <a:pt x="1434" y="0"/>
                  </a:lnTo>
                  <a:lnTo>
                    <a:pt x="1488" y="30"/>
                  </a:lnTo>
                  <a:lnTo>
                    <a:pt x="1536" y="24"/>
                  </a:lnTo>
                  <a:lnTo>
                    <a:pt x="1590" y="30"/>
                  </a:lnTo>
                  <a:lnTo>
                    <a:pt x="1644" y="54"/>
                  </a:lnTo>
                  <a:lnTo>
                    <a:pt x="1698" y="48"/>
                  </a:lnTo>
                  <a:lnTo>
                    <a:pt x="1752" y="60"/>
                  </a:lnTo>
                  <a:lnTo>
                    <a:pt x="1806" y="54"/>
                  </a:lnTo>
                  <a:lnTo>
                    <a:pt x="1860" y="126"/>
                  </a:lnTo>
                  <a:lnTo>
                    <a:pt x="1908" y="102"/>
                  </a:lnTo>
                  <a:lnTo>
                    <a:pt x="1962" y="114"/>
                  </a:lnTo>
                  <a:lnTo>
                    <a:pt x="2016" y="126"/>
                  </a:lnTo>
                  <a:lnTo>
                    <a:pt x="2070" y="174"/>
                  </a:lnTo>
                  <a:lnTo>
                    <a:pt x="2124" y="192"/>
                  </a:lnTo>
                  <a:lnTo>
                    <a:pt x="2178" y="210"/>
                  </a:lnTo>
                  <a:lnTo>
                    <a:pt x="2226" y="234"/>
                  </a:lnTo>
                  <a:lnTo>
                    <a:pt x="2280" y="270"/>
                  </a:lnTo>
                  <a:lnTo>
                    <a:pt x="2334" y="324"/>
                  </a:lnTo>
                  <a:lnTo>
                    <a:pt x="2388" y="330"/>
                  </a:lnTo>
                  <a:lnTo>
                    <a:pt x="2442" y="360"/>
                  </a:lnTo>
                  <a:lnTo>
                    <a:pt x="2496" y="390"/>
                  </a:lnTo>
                  <a:lnTo>
                    <a:pt x="2550" y="426"/>
                  </a:lnTo>
                  <a:lnTo>
                    <a:pt x="2598" y="474"/>
                  </a:lnTo>
                  <a:lnTo>
                    <a:pt x="2652" y="504"/>
                  </a:lnTo>
                  <a:lnTo>
                    <a:pt x="2706" y="540"/>
                  </a:lnTo>
                  <a:lnTo>
                    <a:pt x="2760" y="624"/>
                  </a:lnTo>
                  <a:lnTo>
                    <a:pt x="2814" y="624"/>
                  </a:lnTo>
                  <a:lnTo>
                    <a:pt x="2868" y="702"/>
                  </a:lnTo>
                  <a:lnTo>
                    <a:pt x="2922" y="738"/>
                  </a:lnTo>
                  <a:lnTo>
                    <a:pt x="2976" y="828"/>
                  </a:lnTo>
                  <a:lnTo>
                    <a:pt x="3024" y="870"/>
                  </a:lnTo>
                  <a:lnTo>
                    <a:pt x="3078" y="864"/>
                  </a:lnTo>
                  <a:lnTo>
                    <a:pt x="3132" y="918"/>
                  </a:lnTo>
                  <a:lnTo>
                    <a:pt x="3186" y="954"/>
                  </a:lnTo>
                  <a:lnTo>
                    <a:pt x="3240" y="1068"/>
                  </a:lnTo>
                  <a:lnTo>
                    <a:pt x="3294" y="1098"/>
                  </a:lnTo>
                  <a:lnTo>
                    <a:pt x="3342" y="1182"/>
                  </a:lnTo>
                  <a:lnTo>
                    <a:pt x="3396" y="1236"/>
                  </a:lnTo>
                  <a:lnTo>
                    <a:pt x="3450" y="1302"/>
                  </a:lnTo>
                  <a:lnTo>
                    <a:pt x="3504" y="1338"/>
                  </a:lnTo>
                  <a:lnTo>
                    <a:pt x="3558" y="1380"/>
                  </a:lnTo>
                  <a:lnTo>
                    <a:pt x="3612" y="1482"/>
                  </a:lnTo>
                  <a:lnTo>
                    <a:pt x="3666" y="1542"/>
                  </a:lnTo>
                  <a:lnTo>
                    <a:pt x="3720" y="1614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643183" y="3278120"/>
              <a:ext cx="5192411" cy="2733903"/>
            </a:xfrm>
            <a:custGeom>
              <a:avLst/>
              <a:gdLst/>
              <a:ahLst/>
              <a:cxnLst>
                <a:cxn ang="0">
                  <a:pos x="48" y="600"/>
                </a:cxn>
                <a:cxn ang="0">
                  <a:pos x="156" y="510"/>
                </a:cxn>
                <a:cxn ang="0">
                  <a:pos x="264" y="432"/>
                </a:cxn>
                <a:cxn ang="0">
                  <a:pos x="372" y="354"/>
                </a:cxn>
                <a:cxn ang="0">
                  <a:pos x="474" y="282"/>
                </a:cxn>
                <a:cxn ang="0">
                  <a:pos x="582" y="240"/>
                </a:cxn>
                <a:cxn ang="0">
                  <a:pos x="690" y="162"/>
                </a:cxn>
                <a:cxn ang="0">
                  <a:pos x="792" y="144"/>
                </a:cxn>
                <a:cxn ang="0">
                  <a:pos x="900" y="78"/>
                </a:cxn>
                <a:cxn ang="0">
                  <a:pos x="1008" y="24"/>
                </a:cxn>
                <a:cxn ang="0">
                  <a:pos x="1110" y="30"/>
                </a:cxn>
                <a:cxn ang="0">
                  <a:pos x="1218" y="24"/>
                </a:cxn>
                <a:cxn ang="0">
                  <a:pos x="1326" y="0"/>
                </a:cxn>
                <a:cxn ang="0">
                  <a:pos x="1434" y="48"/>
                </a:cxn>
                <a:cxn ang="0">
                  <a:pos x="1536" y="30"/>
                </a:cxn>
                <a:cxn ang="0">
                  <a:pos x="1644" y="72"/>
                </a:cxn>
                <a:cxn ang="0">
                  <a:pos x="1752" y="48"/>
                </a:cxn>
                <a:cxn ang="0">
                  <a:pos x="1860" y="162"/>
                </a:cxn>
                <a:cxn ang="0">
                  <a:pos x="1962" y="174"/>
                </a:cxn>
                <a:cxn ang="0">
                  <a:pos x="2070" y="252"/>
                </a:cxn>
                <a:cxn ang="0">
                  <a:pos x="2178" y="288"/>
                </a:cxn>
                <a:cxn ang="0">
                  <a:pos x="2280" y="348"/>
                </a:cxn>
                <a:cxn ang="0">
                  <a:pos x="2388" y="384"/>
                </a:cxn>
                <a:cxn ang="0">
                  <a:pos x="2496" y="432"/>
                </a:cxn>
                <a:cxn ang="0">
                  <a:pos x="2598" y="570"/>
                </a:cxn>
                <a:cxn ang="0">
                  <a:pos x="2706" y="648"/>
                </a:cxn>
                <a:cxn ang="0">
                  <a:pos x="2814" y="714"/>
                </a:cxn>
                <a:cxn ang="0">
                  <a:pos x="2922" y="786"/>
                </a:cxn>
                <a:cxn ang="0">
                  <a:pos x="3024" y="888"/>
                </a:cxn>
                <a:cxn ang="0">
                  <a:pos x="3132" y="1014"/>
                </a:cxn>
                <a:cxn ang="0">
                  <a:pos x="3240" y="1158"/>
                </a:cxn>
                <a:cxn ang="0">
                  <a:pos x="3342" y="1248"/>
                </a:cxn>
                <a:cxn ang="0">
                  <a:pos x="3450" y="1380"/>
                </a:cxn>
                <a:cxn ang="0">
                  <a:pos x="3558" y="1428"/>
                </a:cxn>
                <a:cxn ang="0">
                  <a:pos x="3666" y="1626"/>
                </a:cxn>
              </a:cxnLst>
              <a:rect l="0" t="0" r="r" b="b"/>
              <a:pathLst>
                <a:path w="3720" h="1704">
                  <a:moveTo>
                    <a:pt x="0" y="666"/>
                  </a:moveTo>
                  <a:lnTo>
                    <a:pt x="48" y="600"/>
                  </a:lnTo>
                  <a:lnTo>
                    <a:pt x="102" y="570"/>
                  </a:lnTo>
                  <a:lnTo>
                    <a:pt x="156" y="510"/>
                  </a:lnTo>
                  <a:lnTo>
                    <a:pt x="210" y="486"/>
                  </a:lnTo>
                  <a:lnTo>
                    <a:pt x="264" y="432"/>
                  </a:lnTo>
                  <a:lnTo>
                    <a:pt x="318" y="396"/>
                  </a:lnTo>
                  <a:lnTo>
                    <a:pt x="372" y="354"/>
                  </a:lnTo>
                  <a:lnTo>
                    <a:pt x="420" y="330"/>
                  </a:lnTo>
                  <a:lnTo>
                    <a:pt x="474" y="282"/>
                  </a:lnTo>
                  <a:lnTo>
                    <a:pt x="528" y="234"/>
                  </a:lnTo>
                  <a:lnTo>
                    <a:pt x="582" y="240"/>
                  </a:lnTo>
                  <a:lnTo>
                    <a:pt x="636" y="198"/>
                  </a:lnTo>
                  <a:lnTo>
                    <a:pt x="690" y="162"/>
                  </a:lnTo>
                  <a:lnTo>
                    <a:pt x="744" y="132"/>
                  </a:lnTo>
                  <a:lnTo>
                    <a:pt x="792" y="144"/>
                  </a:lnTo>
                  <a:lnTo>
                    <a:pt x="846" y="102"/>
                  </a:lnTo>
                  <a:lnTo>
                    <a:pt x="900" y="78"/>
                  </a:lnTo>
                  <a:lnTo>
                    <a:pt x="954" y="54"/>
                  </a:lnTo>
                  <a:lnTo>
                    <a:pt x="1008" y="24"/>
                  </a:lnTo>
                  <a:lnTo>
                    <a:pt x="1062" y="36"/>
                  </a:lnTo>
                  <a:lnTo>
                    <a:pt x="1110" y="30"/>
                  </a:lnTo>
                  <a:lnTo>
                    <a:pt x="1164" y="18"/>
                  </a:lnTo>
                  <a:lnTo>
                    <a:pt x="1218" y="24"/>
                  </a:lnTo>
                  <a:lnTo>
                    <a:pt x="1272" y="48"/>
                  </a:lnTo>
                  <a:lnTo>
                    <a:pt x="1326" y="0"/>
                  </a:lnTo>
                  <a:lnTo>
                    <a:pt x="1380" y="36"/>
                  </a:lnTo>
                  <a:lnTo>
                    <a:pt x="1434" y="48"/>
                  </a:lnTo>
                  <a:lnTo>
                    <a:pt x="1488" y="54"/>
                  </a:lnTo>
                  <a:lnTo>
                    <a:pt x="1536" y="30"/>
                  </a:lnTo>
                  <a:lnTo>
                    <a:pt x="1590" y="48"/>
                  </a:lnTo>
                  <a:lnTo>
                    <a:pt x="1644" y="72"/>
                  </a:lnTo>
                  <a:lnTo>
                    <a:pt x="1698" y="72"/>
                  </a:lnTo>
                  <a:lnTo>
                    <a:pt x="1752" y="48"/>
                  </a:lnTo>
                  <a:lnTo>
                    <a:pt x="1806" y="120"/>
                  </a:lnTo>
                  <a:lnTo>
                    <a:pt x="1860" y="162"/>
                  </a:lnTo>
                  <a:lnTo>
                    <a:pt x="1908" y="126"/>
                  </a:lnTo>
                  <a:lnTo>
                    <a:pt x="1962" y="174"/>
                  </a:lnTo>
                  <a:lnTo>
                    <a:pt x="2016" y="174"/>
                  </a:lnTo>
                  <a:lnTo>
                    <a:pt x="2070" y="252"/>
                  </a:lnTo>
                  <a:lnTo>
                    <a:pt x="2124" y="240"/>
                  </a:lnTo>
                  <a:lnTo>
                    <a:pt x="2178" y="288"/>
                  </a:lnTo>
                  <a:lnTo>
                    <a:pt x="2226" y="288"/>
                  </a:lnTo>
                  <a:lnTo>
                    <a:pt x="2280" y="348"/>
                  </a:lnTo>
                  <a:lnTo>
                    <a:pt x="2334" y="396"/>
                  </a:lnTo>
                  <a:lnTo>
                    <a:pt x="2388" y="384"/>
                  </a:lnTo>
                  <a:lnTo>
                    <a:pt x="2442" y="432"/>
                  </a:lnTo>
                  <a:lnTo>
                    <a:pt x="2496" y="432"/>
                  </a:lnTo>
                  <a:lnTo>
                    <a:pt x="2550" y="510"/>
                  </a:lnTo>
                  <a:lnTo>
                    <a:pt x="2598" y="570"/>
                  </a:lnTo>
                  <a:lnTo>
                    <a:pt x="2652" y="546"/>
                  </a:lnTo>
                  <a:lnTo>
                    <a:pt x="2706" y="648"/>
                  </a:lnTo>
                  <a:lnTo>
                    <a:pt x="2760" y="666"/>
                  </a:lnTo>
                  <a:lnTo>
                    <a:pt x="2814" y="714"/>
                  </a:lnTo>
                  <a:lnTo>
                    <a:pt x="2868" y="756"/>
                  </a:lnTo>
                  <a:lnTo>
                    <a:pt x="2922" y="786"/>
                  </a:lnTo>
                  <a:lnTo>
                    <a:pt x="2976" y="870"/>
                  </a:lnTo>
                  <a:lnTo>
                    <a:pt x="3024" y="888"/>
                  </a:lnTo>
                  <a:lnTo>
                    <a:pt x="3078" y="996"/>
                  </a:lnTo>
                  <a:lnTo>
                    <a:pt x="3132" y="1014"/>
                  </a:lnTo>
                  <a:lnTo>
                    <a:pt x="3186" y="1110"/>
                  </a:lnTo>
                  <a:lnTo>
                    <a:pt x="3240" y="1158"/>
                  </a:lnTo>
                  <a:lnTo>
                    <a:pt x="3294" y="1206"/>
                  </a:lnTo>
                  <a:lnTo>
                    <a:pt x="3342" y="1248"/>
                  </a:lnTo>
                  <a:lnTo>
                    <a:pt x="3396" y="1314"/>
                  </a:lnTo>
                  <a:lnTo>
                    <a:pt x="3450" y="1380"/>
                  </a:lnTo>
                  <a:lnTo>
                    <a:pt x="3504" y="1386"/>
                  </a:lnTo>
                  <a:lnTo>
                    <a:pt x="3558" y="1428"/>
                  </a:lnTo>
                  <a:lnTo>
                    <a:pt x="3612" y="1584"/>
                  </a:lnTo>
                  <a:lnTo>
                    <a:pt x="3666" y="1626"/>
                  </a:lnTo>
                  <a:lnTo>
                    <a:pt x="3720" y="1704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6" name="Freeform 68"/>
            <p:cNvSpPr>
              <a:spLocks/>
            </p:cNvSpPr>
            <p:nvPr/>
          </p:nvSpPr>
          <p:spPr bwMode="auto">
            <a:xfrm>
              <a:off x="643183" y="3499528"/>
              <a:ext cx="5192411" cy="1780887"/>
            </a:xfrm>
            <a:custGeom>
              <a:avLst/>
              <a:gdLst/>
              <a:ahLst/>
              <a:cxnLst>
                <a:cxn ang="0">
                  <a:pos x="48" y="1026"/>
                </a:cxn>
                <a:cxn ang="0">
                  <a:pos x="156" y="900"/>
                </a:cxn>
                <a:cxn ang="0">
                  <a:pos x="264" y="786"/>
                </a:cxn>
                <a:cxn ang="0">
                  <a:pos x="372" y="678"/>
                </a:cxn>
                <a:cxn ang="0">
                  <a:pos x="474" y="588"/>
                </a:cxn>
                <a:cxn ang="0">
                  <a:pos x="582" y="492"/>
                </a:cxn>
                <a:cxn ang="0">
                  <a:pos x="690" y="408"/>
                </a:cxn>
                <a:cxn ang="0">
                  <a:pos x="792" y="330"/>
                </a:cxn>
                <a:cxn ang="0">
                  <a:pos x="900" y="264"/>
                </a:cxn>
                <a:cxn ang="0">
                  <a:pos x="1008" y="192"/>
                </a:cxn>
                <a:cxn ang="0">
                  <a:pos x="1110" y="132"/>
                </a:cxn>
                <a:cxn ang="0">
                  <a:pos x="1218" y="84"/>
                </a:cxn>
                <a:cxn ang="0">
                  <a:pos x="1326" y="60"/>
                </a:cxn>
                <a:cxn ang="0">
                  <a:pos x="1434" y="42"/>
                </a:cxn>
                <a:cxn ang="0">
                  <a:pos x="1536" y="36"/>
                </a:cxn>
                <a:cxn ang="0">
                  <a:pos x="1644" y="30"/>
                </a:cxn>
                <a:cxn ang="0">
                  <a:pos x="1752" y="18"/>
                </a:cxn>
                <a:cxn ang="0">
                  <a:pos x="1860" y="24"/>
                </a:cxn>
                <a:cxn ang="0">
                  <a:pos x="1962" y="24"/>
                </a:cxn>
                <a:cxn ang="0">
                  <a:pos x="2070" y="30"/>
                </a:cxn>
                <a:cxn ang="0">
                  <a:pos x="2178" y="54"/>
                </a:cxn>
                <a:cxn ang="0">
                  <a:pos x="2280" y="72"/>
                </a:cxn>
                <a:cxn ang="0">
                  <a:pos x="2388" y="126"/>
                </a:cxn>
                <a:cxn ang="0">
                  <a:pos x="2496" y="174"/>
                </a:cxn>
                <a:cxn ang="0">
                  <a:pos x="2598" y="258"/>
                </a:cxn>
                <a:cxn ang="0">
                  <a:pos x="2706" y="282"/>
                </a:cxn>
                <a:cxn ang="0">
                  <a:pos x="2814" y="372"/>
                </a:cxn>
                <a:cxn ang="0">
                  <a:pos x="2922" y="426"/>
                </a:cxn>
                <a:cxn ang="0">
                  <a:pos x="3024" y="534"/>
                </a:cxn>
                <a:cxn ang="0">
                  <a:pos x="3132" y="660"/>
                </a:cxn>
                <a:cxn ang="0">
                  <a:pos x="3240" y="804"/>
                </a:cxn>
                <a:cxn ang="0">
                  <a:pos x="3342" y="894"/>
                </a:cxn>
                <a:cxn ang="0">
                  <a:pos x="3450" y="1038"/>
                </a:cxn>
                <a:cxn ang="0">
                  <a:pos x="3558" y="1086"/>
                </a:cxn>
                <a:cxn ang="0">
                  <a:pos x="3666" y="1062"/>
                </a:cxn>
              </a:cxnLst>
              <a:rect l="0" t="0" r="r" b="b"/>
              <a:pathLst>
                <a:path w="3720" h="1110">
                  <a:moveTo>
                    <a:pt x="0" y="1098"/>
                  </a:moveTo>
                  <a:lnTo>
                    <a:pt x="48" y="1026"/>
                  </a:lnTo>
                  <a:lnTo>
                    <a:pt x="102" y="966"/>
                  </a:lnTo>
                  <a:lnTo>
                    <a:pt x="156" y="900"/>
                  </a:lnTo>
                  <a:lnTo>
                    <a:pt x="210" y="846"/>
                  </a:lnTo>
                  <a:lnTo>
                    <a:pt x="264" y="786"/>
                  </a:lnTo>
                  <a:lnTo>
                    <a:pt x="318" y="732"/>
                  </a:lnTo>
                  <a:lnTo>
                    <a:pt x="372" y="678"/>
                  </a:lnTo>
                  <a:lnTo>
                    <a:pt x="420" y="630"/>
                  </a:lnTo>
                  <a:lnTo>
                    <a:pt x="474" y="588"/>
                  </a:lnTo>
                  <a:lnTo>
                    <a:pt x="528" y="534"/>
                  </a:lnTo>
                  <a:lnTo>
                    <a:pt x="582" y="492"/>
                  </a:lnTo>
                  <a:lnTo>
                    <a:pt x="636" y="450"/>
                  </a:lnTo>
                  <a:lnTo>
                    <a:pt x="690" y="408"/>
                  </a:lnTo>
                  <a:lnTo>
                    <a:pt x="744" y="366"/>
                  </a:lnTo>
                  <a:lnTo>
                    <a:pt x="792" y="330"/>
                  </a:lnTo>
                  <a:lnTo>
                    <a:pt x="846" y="300"/>
                  </a:lnTo>
                  <a:lnTo>
                    <a:pt x="900" y="264"/>
                  </a:lnTo>
                  <a:lnTo>
                    <a:pt x="954" y="222"/>
                  </a:lnTo>
                  <a:lnTo>
                    <a:pt x="1008" y="192"/>
                  </a:lnTo>
                  <a:lnTo>
                    <a:pt x="1062" y="156"/>
                  </a:lnTo>
                  <a:lnTo>
                    <a:pt x="1110" y="132"/>
                  </a:lnTo>
                  <a:lnTo>
                    <a:pt x="1164" y="108"/>
                  </a:lnTo>
                  <a:lnTo>
                    <a:pt x="1218" y="84"/>
                  </a:lnTo>
                  <a:lnTo>
                    <a:pt x="1272" y="78"/>
                  </a:lnTo>
                  <a:lnTo>
                    <a:pt x="1326" y="60"/>
                  </a:lnTo>
                  <a:lnTo>
                    <a:pt x="1380" y="42"/>
                  </a:lnTo>
                  <a:lnTo>
                    <a:pt x="1434" y="42"/>
                  </a:lnTo>
                  <a:lnTo>
                    <a:pt x="1488" y="36"/>
                  </a:lnTo>
                  <a:lnTo>
                    <a:pt x="1536" y="36"/>
                  </a:lnTo>
                  <a:lnTo>
                    <a:pt x="1590" y="12"/>
                  </a:lnTo>
                  <a:lnTo>
                    <a:pt x="1644" y="30"/>
                  </a:lnTo>
                  <a:lnTo>
                    <a:pt x="1698" y="18"/>
                  </a:lnTo>
                  <a:lnTo>
                    <a:pt x="1752" y="18"/>
                  </a:lnTo>
                  <a:lnTo>
                    <a:pt x="1806" y="0"/>
                  </a:lnTo>
                  <a:lnTo>
                    <a:pt x="1860" y="24"/>
                  </a:lnTo>
                  <a:lnTo>
                    <a:pt x="1908" y="12"/>
                  </a:lnTo>
                  <a:lnTo>
                    <a:pt x="1962" y="24"/>
                  </a:lnTo>
                  <a:lnTo>
                    <a:pt x="2016" y="30"/>
                  </a:lnTo>
                  <a:lnTo>
                    <a:pt x="2070" y="30"/>
                  </a:lnTo>
                  <a:lnTo>
                    <a:pt x="2124" y="54"/>
                  </a:lnTo>
                  <a:lnTo>
                    <a:pt x="2178" y="54"/>
                  </a:lnTo>
                  <a:lnTo>
                    <a:pt x="2226" y="78"/>
                  </a:lnTo>
                  <a:lnTo>
                    <a:pt x="2280" y="72"/>
                  </a:lnTo>
                  <a:lnTo>
                    <a:pt x="2334" y="132"/>
                  </a:lnTo>
                  <a:lnTo>
                    <a:pt x="2388" y="126"/>
                  </a:lnTo>
                  <a:lnTo>
                    <a:pt x="2442" y="180"/>
                  </a:lnTo>
                  <a:lnTo>
                    <a:pt x="2496" y="174"/>
                  </a:lnTo>
                  <a:lnTo>
                    <a:pt x="2550" y="222"/>
                  </a:lnTo>
                  <a:lnTo>
                    <a:pt x="2598" y="258"/>
                  </a:lnTo>
                  <a:lnTo>
                    <a:pt x="2652" y="288"/>
                  </a:lnTo>
                  <a:lnTo>
                    <a:pt x="2706" y="282"/>
                  </a:lnTo>
                  <a:lnTo>
                    <a:pt x="2760" y="378"/>
                  </a:lnTo>
                  <a:lnTo>
                    <a:pt x="2814" y="372"/>
                  </a:lnTo>
                  <a:lnTo>
                    <a:pt x="2868" y="444"/>
                  </a:lnTo>
                  <a:lnTo>
                    <a:pt x="2922" y="426"/>
                  </a:lnTo>
                  <a:lnTo>
                    <a:pt x="2976" y="546"/>
                  </a:lnTo>
                  <a:lnTo>
                    <a:pt x="3024" y="534"/>
                  </a:lnTo>
                  <a:lnTo>
                    <a:pt x="3078" y="648"/>
                  </a:lnTo>
                  <a:lnTo>
                    <a:pt x="3132" y="660"/>
                  </a:lnTo>
                  <a:lnTo>
                    <a:pt x="3186" y="756"/>
                  </a:lnTo>
                  <a:lnTo>
                    <a:pt x="3240" y="804"/>
                  </a:lnTo>
                  <a:lnTo>
                    <a:pt x="3294" y="912"/>
                  </a:lnTo>
                  <a:lnTo>
                    <a:pt x="3342" y="894"/>
                  </a:lnTo>
                  <a:lnTo>
                    <a:pt x="3396" y="1050"/>
                  </a:lnTo>
                  <a:lnTo>
                    <a:pt x="3450" y="1038"/>
                  </a:lnTo>
                  <a:lnTo>
                    <a:pt x="3504" y="1110"/>
                  </a:lnTo>
                  <a:lnTo>
                    <a:pt x="3558" y="1086"/>
                  </a:lnTo>
                  <a:lnTo>
                    <a:pt x="3612" y="1092"/>
                  </a:lnTo>
                  <a:lnTo>
                    <a:pt x="3666" y="1062"/>
                  </a:lnTo>
                  <a:lnTo>
                    <a:pt x="3720" y="1104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57" name="Rectangle 70"/>
            <p:cNvSpPr>
              <a:spLocks noChangeArrowheads="1"/>
            </p:cNvSpPr>
            <p:nvPr/>
          </p:nvSpPr>
          <p:spPr bwMode="auto">
            <a:xfrm>
              <a:off x="626434" y="6069782"/>
              <a:ext cx="35695" cy="15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UI Gothic" pitchFamily="50" charset="-128"/>
                  <a:ea typeface="MS UI Gothic" pitchFamily="50" charset="-128"/>
                  <a:cs typeface="ＭＳ Ｐゴシック" pitchFamily="50" charset="-128"/>
                </a:rPr>
                <a:t> </a:t>
              </a:r>
              <a:endParaRPr kumimoji="1" lang="ja-JP" altLang="ja-JP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8" name="Rectangle 642"/>
            <p:cNvSpPr>
              <a:spLocks noChangeArrowheads="1"/>
            </p:cNvSpPr>
            <p:nvPr/>
          </p:nvSpPr>
          <p:spPr bwMode="auto">
            <a:xfrm>
              <a:off x="325900" y="3043441"/>
              <a:ext cx="3270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grpSp>
          <p:nvGrpSpPr>
            <p:cNvPr id="135" name="グループ化 134"/>
            <p:cNvGrpSpPr/>
            <p:nvPr/>
          </p:nvGrpSpPr>
          <p:grpSpPr>
            <a:xfrm>
              <a:off x="1277797" y="4976906"/>
              <a:ext cx="3474956" cy="991259"/>
              <a:chOff x="2262260" y="5348834"/>
              <a:chExt cx="3474956" cy="991259"/>
            </a:xfrm>
          </p:grpSpPr>
          <p:sp>
            <p:nvSpPr>
              <p:cNvPr id="59" name="Rectangle 676"/>
              <p:cNvSpPr>
                <a:spLocks noChangeArrowheads="1"/>
              </p:cNvSpPr>
              <p:nvPr/>
            </p:nvSpPr>
            <p:spPr bwMode="auto">
              <a:xfrm>
                <a:off x="4310543" y="5348834"/>
                <a:ext cx="142667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=0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　（推定結果）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0" name="Line 677"/>
              <p:cNvSpPr>
                <a:spLocks noChangeShapeType="1"/>
              </p:cNvSpPr>
              <p:nvPr/>
            </p:nvSpPr>
            <p:spPr bwMode="auto">
              <a:xfrm>
                <a:off x="3940535" y="5490868"/>
                <a:ext cx="303954" cy="10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Rectangle 684"/>
              <p:cNvSpPr>
                <a:spLocks noChangeArrowheads="1"/>
              </p:cNvSpPr>
              <p:nvPr/>
            </p:nvSpPr>
            <p:spPr bwMode="auto">
              <a:xfrm>
                <a:off x="4310543" y="5596754"/>
                <a:ext cx="13930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=10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（推定結果）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2" name="Line 685"/>
              <p:cNvSpPr>
                <a:spLocks noChangeShapeType="1"/>
              </p:cNvSpPr>
              <p:nvPr/>
            </p:nvSpPr>
            <p:spPr bwMode="auto">
              <a:xfrm>
                <a:off x="3940535" y="5737036"/>
                <a:ext cx="303954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Rectangle 692"/>
              <p:cNvSpPr>
                <a:spLocks noChangeArrowheads="1"/>
              </p:cNvSpPr>
              <p:nvPr/>
            </p:nvSpPr>
            <p:spPr bwMode="auto">
              <a:xfrm>
                <a:off x="4310543" y="5844674"/>
                <a:ext cx="13930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20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（推定結果）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4" name="Line 693"/>
              <p:cNvSpPr>
                <a:spLocks noChangeShapeType="1"/>
              </p:cNvSpPr>
              <p:nvPr/>
            </p:nvSpPr>
            <p:spPr bwMode="auto">
              <a:xfrm>
                <a:off x="3940535" y="5983204"/>
                <a:ext cx="303954" cy="0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" name="Rectangle 694"/>
              <p:cNvSpPr>
                <a:spLocks noChangeArrowheads="1"/>
              </p:cNvSpPr>
              <p:nvPr/>
            </p:nvSpPr>
            <p:spPr bwMode="auto">
              <a:xfrm>
                <a:off x="4310543" y="6093872"/>
                <a:ext cx="41036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600" dirty="0">
                    <a:solidFill>
                      <a:srgbClr val="000000"/>
                    </a:solidFill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真値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6" name="Line 695"/>
              <p:cNvSpPr>
                <a:spLocks noChangeShapeType="1"/>
              </p:cNvSpPr>
              <p:nvPr/>
            </p:nvSpPr>
            <p:spPr bwMode="auto">
              <a:xfrm>
                <a:off x="3940535" y="6229372"/>
                <a:ext cx="31079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Rectangle 676"/>
              <p:cNvSpPr>
                <a:spLocks noChangeArrowheads="1"/>
              </p:cNvSpPr>
              <p:nvPr/>
            </p:nvSpPr>
            <p:spPr bwMode="auto">
              <a:xfrm>
                <a:off x="2632268" y="5348834"/>
                <a:ext cx="122950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=0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　（初期値）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28" name="Line 677"/>
              <p:cNvSpPr>
                <a:spLocks noChangeShapeType="1"/>
              </p:cNvSpPr>
              <p:nvPr/>
            </p:nvSpPr>
            <p:spPr bwMode="auto">
              <a:xfrm>
                <a:off x="2262260" y="5490868"/>
                <a:ext cx="303954" cy="10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Rectangle 684"/>
              <p:cNvSpPr>
                <a:spLocks noChangeArrowheads="1"/>
              </p:cNvSpPr>
              <p:nvPr/>
            </p:nvSpPr>
            <p:spPr bwMode="auto">
              <a:xfrm>
                <a:off x="2632268" y="5596754"/>
                <a:ext cx="121347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=10</a:t>
                </a:r>
                <a:r>
                  <a:rPr kumimoji="1" lang="ja-JP" altLang="en-US" sz="14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（</a:t>
                </a:r>
                <a:r>
                  <a:rPr kumimoji="1" lang="ja-JP" altLang="en-US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初期値）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30" name="Line 685"/>
              <p:cNvSpPr>
                <a:spLocks noChangeShapeType="1"/>
              </p:cNvSpPr>
              <p:nvPr/>
            </p:nvSpPr>
            <p:spPr bwMode="auto">
              <a:xfrm>
                <a:off x="2262260" y="5737036"/>
                <a:ext cx="303954" cy="0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Rectangle 692"/>
              <p:cNvSpPr>
                <a:spLocks noChangeArrowheads="1"/>
              </p:cNvSpPr>
              <p:nvPr/>
            </p:nvSpPr>
            <p:spPr bwMode="auto">
              <a:xfrm>
                <a:off x="2632268" y="5844674"/>
                <a:ext cx="121347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altLang="ja-JP" sz="1600" i="1" dirty="0" smtClean="0">
                    <a:solidFill>
                      <a:srgbClr val="000000"/>
                    </a:solidFill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s </a:t>
                </a:r>
                <a:r>
                  <a:rPr kumimoji="1" lang="ja-JP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=</a:t>
                </a:r>
                <a:r>
                  <a:rPr kumimoji="1" lang="en-US" altLang="ja-JP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20</a:t>
                </a:r>
                <a:r>
                  <a:rPr kumimoji="1" lang="ja-JP" altLang="en-US" sz="1400" dirty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（</a:t>
                </a:r>
                <a:r>
                  <a:rPr kumimoji="1" lang="ja-JP" altLang="en-US" sz="1400" dirty="0">
                    <a:solidFill>
                      <a:srgbClr val="000000"/>
                    </a:solidFill>
                    <a:latin typeface="Times New Roman" pitchFamily="18" charset="0"/>
                    <a:ea typeface="ＭＳ Ｐゴシック" pitchFamily="50" charset="-128"/>
                    <a:cs typeface="ＭＳ Ｐゴシック" pitchFamily="50" charset="-128"/>
                  </a:rPr>
                  <a:t>初期値）</a:t>
                </a:r>
                <a:endParaRPr kumimoji="1" lang="ja-JP" altLang="ja-JP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32" name="Line 693"/>
              <p:cNvSpPr>
                <a:spLocks noChangeShapeType="1"/>
              </p:cNvSpPr>
              <p:nvPr/>
            </p:nvSpPr>
            <p:spPr bwMode="auto">
              <a:xfrm>
                <a:off x="2262260" y="5983204"/>
                <a:ext cx="303954" cy="0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20" name="Freeform 64"/>
            <p:cNvSpPr>
              <a:spLocks/>
            </p:cNvSpPr>
            <p:nvPr/>
          </p:nvSpPr>
          <p:spPr bwMode="auto">
            <a:xfrm>
              <a:off x="647139" y="3542200"/>
              <a:ext cx="5189851" cy="1908000"/>
            </a:xfrm>
            <a:custGeom>
              <a:avLst/>
              <a:gdLst/>
              <a:ahLst/>
              <a:cxnLst>
                <a:cxn ang="0">
                  <a:pos x="48" y="1134"/>
                </a:cxn>
                <a:cxn ang="0">
                  <a:pos x="156" y="1008"/>
                </a:cxn>
                <a:cxn ang="0">
                  <a:pos x="264" y="882"/>
                </a:cxn>
                <a:cxn ang="0">
                  <a:pos x="372" y="774"/>
                </a:cxn>
                <a:cxn ang="0">
                  <a:pos x="474" y="672"/>
                </a:cxn>
                <a:cxn ang="0">
                  <a:pos x="582" y="570"/>
                </a:cxn>
                <a:cxn ang="0">
                  <a:pos x="690" y="480"/>
                </a:cxn>
                <a:cxn ang="0">
                  <a:pos x="792" y="396"/>
                </a:cxn>
                <a:cxn ang="0">
                  <a:pos x="900" y="318"/>
                </a:cxn>
                <a:cxn ang="0">
                  <a:pos x="1008" y="252"/>
                </a:cxn>
                <a:cxn ang="0">
                  <a:pos x="1110" y="198"/>
                </a:cxn>
                <a:cxn ang="0">
                  <a:pos x="1218" y="144"/>
                </a:cxn>
                <a:cxn ang="0">
                  <a:pos x="1326" y="102"/>
                </a:cxn>
                <a:cxn ang="0">
                  <a:pos x="1434" y="60"/>
                </a:cxn>
                <a:cxn ang="0">
                  <a:pos x="1536" y="42"/>
                </a:cxn>
                <a:cxn ang="0">
                  <a:pos x="1644" y="18"/>
                </a:cxn>
                <a:cxn ang="0">
                  <a:pos x="1752" y="6"/>
                </a:cxn>
                <a:cxn ang="0">
                  <a:pos x="1860" y="0"/>
                </a:cxn>
                <a:cxn ang="0">
                  <a:pos x="1962" y="12"/>
                </a:cxn>
                <a:cxn ang="0">
                  <a:pos x="2070" y="24"/>
                </a:cxn>
                <a:cxn ang="0">
                  <a:pos x="2178" y="30"/>
                </a:cxn>
                <a:cxn ang="0">
                  <a:pos x="2280" y="60"/>
                </a:cxn>
                <a:cxn ang="0">
                  <a:pos x="2388" y="90"/>
                </a:cxn>
                <a:cxn ang="0">
                  <a:pos x="2496" y="132"/>
                </a:cxn>
                <a:cxn ang="0">
                  <a:pos x="2598" y="174"/>
                </a:cxn>
                <a:cxn ang="0">
                  <a:pos x="2706" y="234"/>
                </a:cxn>
                <a:cxn ang="0">
                  <a:pos x="2814" y="288"/>
                </a:cxn>
                <a:cxn ang="0">
                  <a:pos x="2922" y="366"/>
                </a:cxn>
                <a:cxn ang="0">
                  <a:pos x="3024" y="450"/>
                </a:cxn>
                <a:cxn ang="0">
                  <a:pos x="3132" y="510"/>
                </a:cxn>
                <a:cxn ang="0">
                  <a:pos x="3240" y="618"/>
                </a:cxn>
                <a:cxn ang="0">
                  <a:pos x="3342" y="720"/>
                </a:cxn>
                <a:cxn ang="0">
                  <a:pos x="3450" y="822"/>
                </a:cxn>
                <a:cxn ang="0">
                  <a:pos x="3558" y="942"/>
                </a:cxn>
                <a:cxn ang="0">
                  <a:pos x="3666" y="1080"/>
                </a:cxn>
              </a:cxnLst>
              <a:rect l="0" t="0" r="r" b="b"/>
              <a:pathLst>
                <a:path w="3720" h="1200">
                  <a:moveTo>
                    <a:pt x="0" y="1200"/>
                  </a:moveTo>
                  <a:lnTo>
                    <a:pt x="48" y="1134"/>
                  </a:lnTo>
                  <a:lnTo>
                    <a:pt x="102" y="1068"/>
                  </a:lnTo>
                  <a:lnTo>
                    <a:pt x="156" y="1008"/>
                  </a:lnTo>
                  <a:lnTo>
                    <a:pt x="210" y="942"/>
                  </a:lnTo>
                  <a:lnTo>
                    <a:pt x="264" y="882"/>
                  </a:lnTo>
                  <a:lnTo>
                    <a:pt x="318" y="828"/>
                  </a:lnTo>
                  <a:lnTo>
                    <a:pt x="372" y="774"/>
                  </a:lnTo>
                  <a:lnTo>
                    <a:pt x="420" y="720"/>
                  </a:lnTo>
                  <a:lnTo>
                    <a:pt x="474" y="672"/>
                  </a:lnTo>
                  <a:lnTo>
                    <a:pt x="528" y="612"/>
                  </a:lnTo>
                  <a:lnTo>
                    <a:pt x="582" y="570"/>
                  </a:lnTo>
                  <a:lnTo>
                    <a:pt x="636" y="516"/>
                  </a:lnTo>
                  <a:lnTo>
                    <a:pt x="690" y="480"/>
                  </a:lnTo>
                  <a:lnTo>
                    <a:pt x="744" y="432"/>
                  </a:lnTo>
                  <a:lnTo>
                    <a:pt x="792" y="396"/>
                  </a:lnTo>
                  <a:lnTo>
                    <a:pt x="846" y="360"/>
                  </a:lnTo>
                  <a:lnTo>
                    <a:pt x="900" y="318"/>
                  </a:lnTo>
                  <a:lnTo>
                    <a:pt x="954" y="288"/>
                  </a:lnTo>
                  <a:lnTo>
                    <a:pt x="1008" y="252"/>
                  </a:lnTo>
                  <a:lnTo>
                    <a:pt x="1062" y="228"/>
                  </a:lnTo>
                  <a:lnTo>
                    <a:pt x="1110" y="198"/>
                  </a:lnTo>
                  <a:lnTo>
                    <a:pt x="1164" y="174"/>
                  </a:lnTo>
                  <a:lnTo>
                    <a:pt x="1218" y="144"/>
                  </a:lnTo>
                  <a:lnTo>
                    <a:pt x="1272" y="126"/>
                  </a:lnTo>
                  <a:lnTo>
                    <a:pt x="1326" y="102"/>
                  </a:lnTo>
                  <a:lnTo>
                    <a:pt x="1380" y="84"/>
                  </a:lnTo>
                  <a:lnTo>
                    <a:pt x="1434" y="60"/>
                  </a:lnTo>
                  <a:lnTo>
                    <a:pt x="1488" y="54"/>
                  </a:lnTo>
                  <a:lnTo>
                    <a:pt x="1536" y="42"/>
                  </a:lnTo>
                  <a:lnTo>
                    <a:pt x="1590" y="24"/>
                  </a:lnTo>
                  <a:lnTo>
                    <a:pt x="1644" y="18"/>
                  </a:lnTo>
                  <a:lnTo>
                    <a:pt x="1698" y="12"/>
                  </a:lnTo>
                  <a:lnTo>
                    <a:pt x="1752" y="6"/>
                  </a:lnTo>
                  <a:lnTo>
                    <a:pt x="1806" y="0"/>
                  </a:lnTo>
                  <a:lnTo>
                    <a:pt x="1860" y="0"/>
                  </a:lnTo>
                  <a:lnTo>
                    <a:pt x="1908" y="0"/>
                  </a:lnTo>
                  <a:lnTo>
                    <a:pt x="1962" y="12"/>
                  </a:lnTo>
                  <a:lnTo>
                    <a:pt x="2016" y="6"/>
                  </a:lnTo>
                  <a:lnTo>
                    <a:pt x="2070" y="24"/>
                  </a:lnTo>
                  <a:lnTo>
                    <a:pt x="2124" y="18"/>
                  </a:lnTo>
                  <a:lnTo>
                    <a:pt x="2178" y="30"/>
                  </a:lnTo>
                  <a:lnTo>
                    <a:pt x="2226" y="42"/>
                  </a:lnTo>
                  <a:lnTo>
                    <a:pt x="2280" y="60"/>
                  </a:lnTo>
                  <a:lnTo>
                    <a:pt x="2334" y="84"/>
                  </a:lnTo>
                  <a:lnTo>
                    <a:pt x="2388" y="90"/>
                  </a:lnTo>
                  <a:lnTo>
                    <a:pt x="2442" y="114"/>
                  </a:lnTo>
                  <a:lnTo>
                    <a:pt x="2496" y="132"/>
                  </a:lnTo>
                  <a:lnTo>
                    <a:pt x="2550" y="162"/>
                  </a:lnTo>
                  <a:lnTo>
                    <a:pt x="2598" y="174"/>
                  </a:lnTo>
                  <a:lnTo>
                    <a:pt x="2652" y="216"/>
                  </a:lnTo>
                  <a:lnTo>
                    <a:pt x="2706" y="234"/>
                  </a:lnTo>
                  <a:lnTo>
                    <a:pt x="2760" y="276"/>
                  </a:lnTo>
                  <a:lnTo>
                    <a:pt x="2814" y="288"/>
                  </a:lnTo>
                  <a:lnTo>
                    <a:pt x="2868" y="336"/>
                  </a:lnTo>
                  <a:lnTo>
                    <a:pt x="2922" y="366"/>
                  </a:lnTo>
                  <a:lnTo>
                    <a:pt x="2976" y="420"/>
                  </a:lnTo>
                  <a:lnTo>
                    <a:pt x="3024" y="450"/>
                  </a:lnTo>
                  <a:lnTo>
                    <a:pt x="3078" y="498"/>
                  </a:lnTo>
                  <a:lnTo>
                    <a:pt x="3132" y="510"/>
                  </a:lnTo>
                  <a:lnTo>
                    <a:pt x="3186" y="582"/>
                  </a:lnTo>
                  <a:lnTo>
                    <a:pt x="3240" y="618"/>
                  </a:lnTo>
                  <a:lnTo>
                    <a:pt x="3294" y="678"/>
                  </a:lnTo>
                  <a:lnTo>
                    <a:pt x="3342" y="720"/>
                  </a:lnTo>
                  <a:lnTo>
                    <a:pt x="3396" y="768"/>
                  </a:lnTo>
                  <a:lnTo>
                    <a:pt x="3450" y="822"/>
                  </a:lnTo>
                  <a:lnTo>
                    <a:pt x="3504" y="882"/>
                  </a:lnTo>
                  <a:lnTo>
                    <a:pt x="3558" y="942"/>
                  </a:lnTo>
                  <a:lnTo>
                    <a:pt x="3612" y="1014"/>
                  </a:lnTo>
                  <a:lnTo>
                    <a:pt x="3666" y="1080"/>
                  </a:lnTo>
                  <a:lnTo>
                    <a:pt x="3720" y="1146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7" name="Freeform 60"/>
            <p:cNvSpPr>
              <a:spLocks/>
            </p:cNvSpPr>
            <p:nvPr/>
          </p:nvSpPr>
          <p:spPr bwMode="auto">
            <a:xfrm>
              <a:off x="643183" y="3538034"/>
              <a:ext cx="5192411" cy="1896405"/>
            </a:xfrm>
            <a:custGeom>
              <a:avLst/>
              <a:gdLst/>
              <a:ahLst/>
              <a:cxnLst>
                <a:cxn ang="0">
                  <a:pos x="48" y="1116"/>
                </a:cxn>
                <a:cxn ang="0">
                  <a:pos x="156" y="990"/>
                </a:cxn>
                <a:cxn ang="0">
                  <a:pos x="264" y="870"/>
                </a:cxn>
                <a:cxn ang="0">
                  <a:pos x="372" y="756"/>
                </a:cxn>
                <a:cxn ang="0">
                  <a:pos x="474" y="654"/>
                </a:cxn>
                <a:cxn ang="0">
                  <a:pos x="582" y="558"/>
                </a:cxn>
                <a:cxn ang="0">
                  <a:pos x="690" y="468"/>
                </a:cxn>
                <a:cxn ang="0">
                  <a:pos x="792" y="384"/>
                </a:cxn>
                <a:cxn ang="0">
                  <a:pos x="900" y="312"/>
                </a:cxn>
                <a:cxn ang="0">
                  <a:pos x="1008" y="246"/>
                </a:cxn>
                <a:cxn ang="0">
                  <a:pos x="1110" y="192"/>
                </a:cxn>
                <a:cxn ang="0">
                  <a:pos x="1218" y="138"/>
                </a:cxn>
                <a:cxn ang="0">
                  <a:pos x="1326" y="96"/>
                </a:cxn>
                <a:cxn ang="0">
                  <a:pos x="1434" y="66"/>
                </a:cxn>
                <a:cxn ang="0">
                  <a:pos x="1536" y="36"/>
                </a:cxn>
                <a:cxn ang="0">
                  <a:pos x="1644" y="18"/>
                </a:cxn>
                <a:cxn ang="0">
                  <a:pos x="1752" y="6"/>
                </a:cxn>
                <a:cxn ang="0">
                  <a:pos x="1860" y="0"/>
                </a:cxn>
                <a:cxn ang="0">
                  <a:pos x="1962" y="6"/>
                </a:cxn>
                <a:cxn ang="0">
                  <a:pos x="2070" y="18"/>
                </a:cxn>
                <a:cxn ang="0">
                  <a:pos x="2178" y="36"/>
                </a:cxn>
                <a:cxn ang="0">
                  <a:pos x="2280" y="66"/>
                </a:cxn>
                <a:cxn ang="0">
                  <a:pos x="2388" y="96"/>
                </a:cxn>
                <a:cxn ang="0">
                  <a:pos x="2496" y="138"/>
                </a:cxn>
                <a:cxn ang="0">
                  <a:pos x="2598" y="192"/>
                </a:cxn>
                <a:cxn ang="0">
                  <a:pos x="2706" y="246"/>
                </a:cxn>
                <a:cxn ang="0">
                  <a:pos x="2814" y="312"/>
                </a:cxn>
                <a:cxn ang="0">
                  <a:pos x="2922" y="384"/>
                </a:cxn>
                <a:cxn ang="0">
                  <a:pos x="3024" y="468"/>
                </a:cxn>
                <a:cxn ang="0">
                  <a:pos x="3132" y="558"/>
                </a:cxn>
                <a:cxn ang="0">
                  <a:pos x="3240" y="654"/>
                </a:cxn>
                <a:cxn ang="0">
                  <a:pos x="3342" y="756"/>
                </a:cxn>
                <a:cxn ang="0">
                  <a:pos x="3450" y="870"/>
                </a:cxn>
                <a:cxn ang="0">
                  <a:pos x="3558" y="990"/>
                </a:cxn>
                <a:cxn ang="0">
                  <a:pos x="3666" y="1116"/>
                </a:cxn>
              </a:cxnLst>
              <a:rect l="0" t="0" r="r" b="b"/>
              <a:pathLst>
                <a:path w="3720" h="1182">
                  <a:moveTo>
                    <a:pt x="0" y="1182"/>
                  </a:moveTo>
                  <a:lnTo>
                    <a:pt x="48" y="1116"/>
                  </a:lnTo>
                  <a:lnTo>
                    <a:pt x="102" y="1050"/>
                  </a:lnTo>
                  <a:lnTo>
                    <a:pt x="156" y="990"/>
                  </a:lnTo>
                  <a:lnTo>
                    <a:pt x="210" y="924"/>
                  </a:lnTo>
                  <a:lnTo>
                    <a:pt x="264" y="870"/>
                  </a:lnTo>
                  <a:lnTo>
                    <a:pt x="318" y="810"/>
                  </a:lnTo>
                  <a:lnTo>
                    <a:pt x="372" y="756"/>
                  </a:lnTo>
                  <a:lnTo>
                    <a:pt x="420" y="702"/>
                  </a:lnTo>
                  <a:lnTo>
                    <a:pt x="474" y="654"/>
                  </a:lnTo>
                  <a:lnTo>
                    <a:pt x="528" y="600"/>
                  </a:lnTo>
                  <a:lnTo>
                    <a:pt x="582" y="558"/>
                  </a:lnTo>
                  <a:lnTo>
                    <a:pt x="636" y="510"/>
                  </a:lnTo>
                  <a:lnTo>
                    <a:pt x="690" y="468"/>
                  </a:lnTo>
                  <a:lnTo>
                    <a:pt x="744" y="426"/>
                  </a:lnTo>
                  <a:lnTo>
                    <a:pt x="792" y="384"/>
                  </a:lnTo>
                  <a:lnTo>
                    <a:pt x="846" y="348"/>
                  </a:lnTo>
                  <a:lnTo>
                    <a:pt x="900" y="312"/>
                  </a:lnTo>
                  <a:lnTo>
                    <a:pt x="954" y="282"/>
                  </a:lnTo>
                  <a:lnTo>
                    <a:pt x="1008" y="246"/>
                  </a:lnTo>
                  <a:lnTo>
                    <a:pt x="1062" y="216"/>
                  </a:lnTo>
                  <a:lnTo>
                    <a:pt x="1110" y="192"/>
                  </a:lnTo>
                  <a:lnTo>
                    <a:pt x="1164" y="162"/>
                  </a:lnTo>
                  <a:lnTo>
                    <a:pt x="1218" y="138"/>
                  </a:lnTo>
                  <a:lnTo>
                    <a:pt x="1272" y="120"/>
                  </a:lnTo>
                  <a:lnTo>
                    <a:pt x="1326" y="96"/>
                  </a:lnTo>
                  <a:lnTo>
                    <a:pt x="1380" y="78"/>
                  </a:lnTo>
                  <a:lnTo>
                    <a:pt x="1434" y="66"/>
                  </a:lnTo>
                  <a:lnTo>
                    <a:pt x="1488" y="48"/>
                  </a:lnTo>
                  <a:lnTo>
                    <a:pt x="1536" y="36"/>
                  </a:lnTo>
                  <a:lnTo>
                    <a:pt x="1590" y="24"/>
                  </a:lnTo>
                  <a:lnTo>
                    <a:pt x="1644" y="18"/>
                  </a:lnTo>
                  <a:lnTo>
                    <a:pt x="1698" y="12"/>
                  </a:lnTo>
                  <a:lnTo>
                    <a:pt x="1752" y="6"/>
                  </a:lnTo>
                  <a:lnTo>
                    <a:pt x="1806" y="6"/>
                  </a:lnTo>
                  <a:lnTo>
                    <a:pt x="1860" y="0"/>
                  </a:lnTo>
                  <a:lnTo>
                    <a:pt x="1908" y="6"/>
                  </a:lnTo>
                  <a:lnTo>
                    <a:pt x="1962" y="6"/>
                  </a:lnTo>
                  <a:lnTo>
                    <a:pt x="2016" y="12"/>
                  </a:lnTo>
                  <a:lnTo>
                    <a:pt x="2070" y="18"/>
                  </a:lnTo>
                  <a:lnTo>
                    <a:pt x="2124" y="24"/>
                  </a:lnTo>
                  <a:lnTo>
                    <a:pt x="2178" y="36"/>
                  </a:lnTo>
                  <a:lnTo>
                    <a:pt x="2226" y="48"/>
                  </a:lnTo>
                  <a:lnTo>
                    <a:pt x="2280" y="66"/>
                  </a:lnTo>
                  <a:lnTo>
                    <a:pt x="2334" y="78"/>
                  </a:lnTo>
                  <a:lnTo>
                    <a:pt x="2388" y="96"/>
                  </a:lnTo>
                  <a:lnTo>
                    <a:pt x="2442" y="120"/>
                  </a:lnTo>
                  <a:lnTo>
                    <a:pt x="2496" y="138"/>
                  </a:lnTo>
                  <a:lnTo>
                    <a:pt x="2550" y="162"/>
                  </a:lnTo>
                  <a:lnTo>
                    <a:pt x="2598" y="192"/>
                  </a:lnTo>
                  <a:lnTo>
                    <a:pt x="2652" y="216"/>
                  </a:lnTo>
                  <a:lnTo>
                    <a:pt x="2706" y="246"/>
                  </a:lnTo>
                  <a:lnTo>
                    <a:pt x="2760" y="282"/>
                  </a:lnTo>
                  <a:lnTo>
                    <a:pt x="2814" y="312"/>
                  </a:lnTo>
                  <a:lnTo>
                    <a:pt x="2868" y="348"/>
                  </a:lnTo>
                  <a:lnTo>
                    <a:pt x="2922" y="384"/>
                  </a:lnTo>
                  <a:lnTo>
                    <a:pt x="2976" y="426"/>
                  </a:lnTo>
                  <a:lnTo>
                    <a:pt x="3024" y="468"/>
                  </a:lnTo>
                  <a:lnTo>
                    <a:pt x="3078" y="510"/>
                  </a:lnTo>
                  <a:lnTo>
                    <a:pt x="3132" y="558"/>
                  </a:lnTo>
                  <a:lnTo>
                    <a:pt x="3186" y="600"/>
                  </a:lnTo>
                  <a:lnTo>
                    <a:pt x="3240" y="654"/>
                  </a:lnTo>
                  <a:lnTo>
                    <a:pt x="3294" y="702"/>
                  </a:lnTo>
                  <a:lnTo>
                    <a:pt x="3342" y="756"/>
                  </a:lnTo>
                  <a:lnTo>
                    <a:pt x="3396" y="810"/>
                  </a:lnTo>
                  <a:lnTo>
                    <a:pt x="3450" y="870"/>
                  </a:lnTo>
                  <a:lnTo>
                    <a:pt x="3504" y="930"/>
                  </a:lnTo>
                  <a:lnTo>
                    <a:pt x="3558" y="990"/>
                  </a:lnTo>
                  <a:lnTo>
                    <a:pt x="3612" y="1050"/>
                  </a:lnTo>
                  <a:lnTo>
                    <a:pt x="3666" y="1116"/>
                  </a:lnTo>
                  <a:lnTo>
                    <a:pt x="3720" y="118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  <p:sp>
          <p:nvSpPr>
            <p:cNvPr id="8" name="Freeform 69"/>
            <p:cNvSpPr>
              <a:spLocks/>
            </p:cNvSpPr>
            <p:nvPr/>
          </p:nvSpPr>
          <p:spPr bwMode="auto">
            <a:xfrm>
              <a:off x="643183" y="3538034"/>
              <a:ext cx="5192411" cy="1886778"/>
            </a:xfrm>
            <a:custGeom>
              <a:avLst/>
              <a:gdLst/>
              <a:ahLst/>
              <a:cxnLst>
                <a:cxn ang="0">
                  <a:pos x="48" y="1110"/>
                </a:cxn>
                <a:cxn ang="0">
                  <a:pos x="156" y="984"/>
                </a:cxn>
                <a:cxn ang="0">
                  <a:pos x="264" y="864"/>
                </a:cxn>
                <a:cxn ang="0">
                  <a:pos x="372" y="756"/>
                </a:cxn>
                <a:cxn ang="0">
                  <a:pos x="474" y="648"/>
                </a:cxn>
                <a:cxn ang="0">
                  <a:pos x="582" y="552"/>
                </a:cxn>
                <a:cxn ang="0">
                  <a:pos x="690" y="468"/>
                </a:cxn>
                <a:cxn ang="0">
                  <a:pos x="792" y="384"/>
                </a:cxn>
                <a:cxn ang="0">
                  <a:pos x="900" y="312"/>
                </a:cxn>
                <a:cxn ang="0">
                  <a:pos x="1008" y="246"/>
                </a:cxn>
                <a:cxn ang="0">
                  <a:pos x="1110" y="192"/>
                </a:cxn>
                <a:cxn ang="0">
                  <a:pos x="1218" y="138"/>
                </a:cxn>
                <a:cxn ang="0">
                  <a:pos x="1326" y="96"/>
                </a:cxn>
                <a:cxn ang="0">
                  <a:pos x="1434" y="66"/>
                </a:cxn>
                <a:cxn ang="0">
                  <a:pos x="1536" y="36"/>
                </a:cxn>
                <a:cxn ang="0">
                  <a:pos x="1644" y="18"/>
                </a:cxn>
                <a:cxn ang="0">
                  <a:pos x="1752" y="6"/>
                </a:cxn>
                <a:cxn ang="0">
                  <a:pos x="1860" y="0"/>
                </a:cxn>
                <a:cxn ang="0">
                  <a:pos x="1962" y="6"/>
                </a:cxn>
                <a:cxn ang="0">
                  <a:pos x="2070" y="18"/>
                </a:cxn>
                <a:cxn ang="0">
                  <a:pos x="2178" y="36"/>
                </a:cxn>
                <a:cxn ang="0">
                  <a:pos x="2280" y="66"/>
                </a:cxn>
                <a:cxn ang="0">
                  <a:pos x="2388" y="96"/>
                </a:cxn>
                <a:cxn ang="0">
                  <a:pos x="2496" y="138"/>
                </a:cxn>
                <a:cxn ang="0">
                  <a:pos x="2598" y="192"/>
                </a:cxn>
                <a:cxn ang="0">
                  <a:pos x="2706" y="246"/>
                </a:cxn>
                <a:cxn ang="0">
                  <a:pos x="2814" y="312"/>
                </a:cxn>
                <a:cxn ang="0">
                  <a:pos x="2922" y="384"/>
                </a:cxn>
                <a:cxn ang="0">
                  <a:pos x="3024" y="468"/>
                </a:cxn>
                <a:cxn ang="0">
                  <a:pos x="3132" y="552"/>
                </a:cxn>
                <a:cxn ang="0">
                  <a:pos x="3240" y="648"/>
                </a:cxn>
                <a:cxn ang="0">
                  <a:pos x="3342" y="756"/>
                </a:cxn>
                <a:cxn ang="0">
                  <a:pos x="3450" y="864"/>
                </a:cxn>
                <a:cxn ang="0">
                  <a:pos x="3558" y="984"/>
                </a:cxn>
                <a:cxn ang="0">
                  <a:pos x="3666" y="1110"/>
                </a:cxn>
              </a:cxnLst>
              <a:rect l="0" t="0" r="r" b="b"/>
              <a:pathLst>
                <a:path w="3720" h="1176">
                  <a:moveTo>
                    <a:pt x="0" y="1176"/>
                  </a:moveTo>
                  <a:lnTo>
                    <a:pt x="48" y="1110"/>
                  </a:lnTo>
                  <a:lnTo>
                    <a:pt x="102" y="1050"/>
                  </a:lnTo>
                  <a:lnTo>
                    <a:pt x="156" y="984"/>
                  </a:lnTo>
                  <a:lnTo>
                    <a:pt x="210" y="924"/>
                  </a:lnTo>
                  <a:lnTo>
                    <a:pt x="264" y="864"/>
                  </a:lnTo>
                  <a:lnTo>
                    <a:pt x="318" y="810"/>
                  </a:lnTo>
                  <a:lnTo>
                    <a:pt x="372" y="756"/>
                  </a:lnTo>
                  <a:lnTo>
                    <a:pt x="420" y="702"/>
                  </a:lnTo>
                  <a:lnTo>
                    <a:pt x="474" y="648"/>
                  </a:lnTo>
                  <a:lnTo>
                    <a:pt x="528" y="600"/>
                  </a:lnTo>
                  <a:lnTo>
                    <a:pt x="582" y="552"/>
                  </a:lnTo>
                  <a:lnTo>
                    <a:pt x="636" y="510"/>
                  </a:lnTo>
                  <a:lnTo>
                    <a:pt x="690" y="468"/>
                  </a:lnTo>
                  <a:lnTo>
                    <a:pt x="744" y="426"/>
                  </a:lnTo>
                  <a:lnTo>
                    <a:pt x="792" y="384"/>
                  </a:lnTo>
                  <a:lnTo>
                    <a:pt x="846" y="348"/>
                  </a:lnTo>
                  <a:lnTo>
                    <a:pt x="900" y="312"/>
                  </a:lnTo>
                  <a:lnTo>
                    <a:pt x="954" y="276"/>
                  </a:lnTo>
                  <a:lnTo>
                    <a:pt x="1008" y="246"/>
                  </a:lnTo>
                  <a:lnTo>
                    <a:pt x="1062" y="216"/>
                  </a:lnTo>
                  <a:lnTo>
                    <a:pt x="1110" y="192"/>
                  </a:lnTo>
                  <a:lnTo>
                    <a:pt x="1164" y="162"/>
                  </a:lnTo>
                  <a:lnTo>
                    <a:pt x="1218" y="138"/>
                  </a:lnTo>
                  <a:lnTo>
                    <a:pt x="1272" y="120"/>
                  </a:lnTo>
                  <a:lnTo>
                    <a:pt x="1326" y="96"/>
                  </a:lnTo>
                  <a:lnTo>
                    <a:pt x="1380" y="78"/>
                  </a:lnTo>
                  <a:lnTo>
                    <a:pt x="1434" y="66"/>
                  </a:lnTo>
                  <a:lnTo>
                    <a:pt x="1488" y="48"/>
                  </a:lnTo>
                  <a:lnTo>
                    <a:pt x="1536" y="36"/>
                  </a:lnTo>
                  <a:lnTo>
                    <a:pt x="1590" y="24"/>
                  </a:lnTo>
                  <a:lnTo>
                    <a:pt x="1644" y="18"/>
                  </a:lnTo>
                  <a:lnTo>
                    <a:pt x="1698" y="12"/>
                  </a:lnTo>
                  <a:lnTo>
                    <a:pt x="1752" y="6"/>
                  </a:lnTo>
                  <a:lnTo>
                    <a:pt x="1806" y="6"/>
                  </a:lnTo>
                  <a:lnTo>
                    <a:pt x="1860" y="0"/>
                  </a:lnTo>
                  <a:lnTo>
                    <a:pt x="1908" y="6"/>
                  </a:lnTo>
                  <a:lnTo>
                    <a:pt x="1962" y="6"/>
                  </a:lnTo>
                  <a:lnTo>
                    <a:pt x="2016" y="12"/>
                  </a:lnTo>
                  <a:lnTo>
                    <a:pt x="2070" y="18"/>
                  </a:lnTo>
                  <a:lnTo>
                    <a:pt x="2124" y="24"/>
                  </a:lnTo>
                  <a:lnTo>
                    <a:pt x="2178" y="36"/>
                  </a:lnTo>
                  <a:lnTo>
                    <a:pt x="2226" y="48"/>
                  </a:lnTo>
                  <a:lnTo>
                    <a:pt x="2280" y="66"/>
                  </a:lnTo>
                  <a:lnTo>
                    <a:pt x="2334" y="78"/>
                  </a:lnTo>
                  <a:lnTo>
                    <a:pt x="2388" y="96"/>
                  </a:lnTo>
                  <a:lnTo>
                    <a:pt x="2442" y="120"/>
                  </a:lnTo>
                  <a:lnTo>
                    <a:pt x="2496" y="138"/>
                  </a:lnTo>
                  <a:lnTo>
                    <a:pt x="2550" y="162"/>
                  </a:lnTo>
                  <a:lnTo>
                    <a:pt x="2598" y="192"/>
                  </a:lnTo>
                  <a:lnTo>
                    <a:pt x="2652" y="216"/>
                  </a:lnTo>
                  <a:lnTo>
                    <a:pt x="2706" y="246"/>
                  </a:lnTo>
                  <a:lnTo>
                    <a:pt x="2760" y="276"/>
                  </a:lnTo>
                  <a:lnTo>
                    <a:pt x="2814" y="312"/>
                  </a:lnTo>
                  <a:lnTo>
                    <a:pt x="2868" y="348"/>
                  </a:lnTo>
                  <a:lnTo>
                    <a:pt x="2922" y="384"/>
                  </a:lnTo>
                  <a:lnTo>
                    <a:pt x="2976" y="426"/>
                  </a:lnTo>
                  <a:lnTo>
                    <a:pt x="3024" y="468"/>
                  </a:lnTo>
                  <a:lnTo>
                    <a:pt x="3078" y="510"/>
                  </a:lnTo>
                  <a:lnTo>
                    <a:pt x="3132" y="552"/>
                  </a:lnTo>
                  <a:lnTo>
                    <a:pt x="3186" y="600"/>
                  </a:lnTo>
                  <a:lnTo>
                    <a:pt x="3240" y="648"/>
                  </a:lnTo>
                  <a:lnTo>
                    <a:pt x="3294" y="702"/>
                  </a:lnTo>
                  <a:lnTo>
                    <a:pt x="3342" y="756"/>
                  </a:lnTo>
                  <a:lnTo>
                    <a:pt x="3396" y="810"/>
                  </a:lnTo>
                  <a:lnTo>
                    <a:pt x="3450" y="864"/>
                  </a:lnTo>
                  <a:lnTo>
                    <a:pt x="3504" y="924"/>
                  </a:lnTo>
                  <a:lnTo>
                    <a:pt x="3558" y="984"/>
                  </a:lnTo>
                  <a:lnTo>
                    <a:pt x="3612" y="1050"/>
                  </a:lnTo>
                  <a:lnTo>
                    <a:pt x="3666" y="1110"/>
                  </a:lnTo>
                  <a:lnTo>
                    <a:pt x="3720" y="117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8544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合成データによる形状推定結果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83C03B-BC4F-45FA-9988-140914B99135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269318" y="927429"/>
            <a:ext cx="4358129" cy="3547981"/>
            <a:chOff x="158955" y="1634891"/>
            <a:chExt cx="5120721" cy="43654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" b="100000" l="0" r="90135">
                          <a14:foregroundMark x1="24178" y1="7126" x2="2321" y2="61149"/>
                          <a14:foregroundMark x1="20696" y1="9655" x2="1547" y2="53563"/>
                          <a14:foregroundMark x1="18182" y1="9885" x2="1741" y2="47586"/>
                          <a14:foregroundMark x1="14120" y1="11494" x2="1741" y2="40230"/>
                          <a14:foregroundMark x1="11799" y1="11494" x2="1547" y2="31724"/>
                          <a14:foregroundMark x1="7930" y1="13333" x2="1161" y2="23678"/>
                          <a14:foregroundMark x1="1354" y1="15172" x2="2901" y2="81379"/>
                          <a14:foregroundMark x1="774" y1="77701" x2="51838" y2="98851"/>
                          <a14:foregroundMark x1="88975" y1="73793" x2="48356" y2="99080"/>
                          <a14:foregroundMark x1="51257" y1="98621" x2="88975" y2="74943"/>
                          <a14:foregroundMark x1="45261" y1="94483" x2="6770" y2="46437"/>
                          <a14:foregroundMark x1="42940" y1="92874" x2="4642" y2="54713"/>
                          <a14:foregroundMark x1="42360" y1="93103" x2="2708" y2="60920"/>
                          <a14:foregroundMark x1="36750" y1="91264" x2="2515" y2="68736"/>
                          <a14:foregroundMark x1="27660" y1="87126" x2="1547" y2="74483"/>
                          <a14:foregroundMark x1="11605" y1="81379" x2="20696" y2="69425"/>
                          <a14:foregroundMark x1="5029" y1="77471" x2="10251" y2="47816"/>
                          <a14:foregroundMark x1="18182" y1="71034" x2="12573" y2="48966"/>
                          <a14:foregroundMark x1="89168" y1="74943" x2="84333" y2="11034"/>
                          <a14:foregroundMark x1="87234" y1="11724" x2="89362" y2="50575"/>
                          <a14:foregroundMark x1="12186" y1="55862" x2="16054" y2="61379"/>
                          <a14:foregroundMark x1="21277" y1="11954" x2="42360" y2="4368"/>
                          <a14:foregroundMark x1="28046" y1="13793" x2="35203" y2="11954"/>
                          <a14:foregroundMark x1="38104" y1="6437" x2="46228" y2="16552"/>
                          <a14:foregroundMark x1="22824" y1="15402" x2="27079" y2="14483"/>
                          <a14:foregroundMark x1="24371" y1="7816" x2="42166" y2="1839"/>
                          <a14:foregroundMark x1="41586" y1="2069" x2="87621" y2="13793"/>
                          <a14:foregroundMark x1="40039" y1="5517" x2="90135" y2="68046"/>
                          <a14:foregroundMark x1="67505" y1="10805" x2="82592" y2="72414"/>
                          <a14:foregroundMark x1="63830" y1="12184" x2="66344" y2="32874"/>
                          <a14:foregroundMark x1="56867" y1="9425" x2="58221" y2="23218"/>
                          <a14:foregroundMark x1="51257" y1="11724" x2="55319" y2="20000"/>
                          <a14:foregroundMark x1="55899" y1="26667" x2="81625" y2="66207"/>
                          <a14:foregroundMark x1="79110" y1="64368" x2="53772" y2="32644"/>
                          <a14:foregroundMark x1="82205" y1="52644" x2="78337" y2="11034"/>
                          <a14:foregroundMark x1="1161" y1="16092" x2="34623" y2="4368"/>
                          <a14:foregroundMark x1="42360" y1="1379" x2="88975" y2="12644"/>
                        </a14:backgroundRemoval>
                      </a14:imgEffect>
                    </a14:imgLayer>
                  </a14:imgProps>
                </a:ext>
              </a:extLst>
            </a:blip>
            <a:srcRect r="9325"/>
            <a:stretch/>
          </p:blipFill>
          <p:spPr bwMode="auto">
            <a:xfrm>
              <a:off x="623713" y="1634891"/>
              <a:ext cx="4465238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58955" y="4725337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1500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8955" y="4206881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2500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58955" y="3688424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3500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8955" y="3169964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4</a:t>
              </a:r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500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58955" y="2651508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5500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8955" y="2133049"/>
              <a:ext cx="646417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65</a:t>
              </a:r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00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935407" y="5646331"/>
              <a:ext cx="324340" cy="354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cs typeface="Calibri" pitchFamily="34" charset="0"/>
                </a:rPr>
                <a:t>0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89962" y="4721261"/>
              <a:ext cx="484435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0.9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66105" y="5070269"/>
              <a:ext cx="484435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0.6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442249" y="5369331"/>
              <a:ext cx="484435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0.3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78463" y="4906506"/>
              <a:ext cx="601213" cy="35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[cm]</a:t>
              </a:r>
              <a:endParaRPr kumimoji="1" lang="ja-JP" alt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085506" y="4813416"/>
            <a:ext cx="3737587" cy="1639879"/>
            <a:chOff x="4723232" y="3830974"/>
            <a:chExt cx="4690227" cy="26098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3232" y="3830974"/>
              <a:ext cx="4257675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8890599" y="4046998"/>
              <a:ext cx="477146" cy="38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0.3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890599" y="4437898"/>
              <a:ext cx="477146" cy="38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0.2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890599" y="4828798"/>
              <a:ext cx="477146" cy="38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0.1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890599" y="5219698"/>
              <a:ext cx="330302" cy="38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827688" y="5487158"/>
              <a:ext cx="585771" cy="38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[cm]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5085506" y="2833541"/>
            <a:ext cx="3737587" cy="1764148"/>
            <a:chOff x="4861735" y="1416948"/>
            <a:chExt cx="4632962" cy="2838450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1735" y="1416948"/>
              <a:ext cx="366712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06151" y="1704980"/>
              <a:ext cx="428625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8944269" y="1882427"/>
              <a:ext cx="489155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0.3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944269" y="2255908"/>
              <a:ext cx="489155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0.2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944269" y="2629389"/>
              <a:ext cx="489155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0.1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944269" y="3002865"/>
              <a:ext cx="338615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894183" y="3217147"/>
              <a:ext cx="600514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[cm]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85506" y="907813"/>
            <a:ext cx="3687034" cy="1710000"/>
            <a:chOff x="179512" y="116632"/>
            <a:chExt cx="4618662" cy="275272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3928" y="548680"/>
              <a:ext cx="428625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116632"/>
              <a:ext cx="3705225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262045" y="692697"/>
              <a:ext cx="477507" cy="42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0.3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262045" y="1066177"/>
              <a:ext cx="477507" cy="42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0.2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262045" y="1439657"/>
              <a:ext cx="477507" cy="42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0.1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262045" y="1813134"/>
              <a:ext cx="330552" cy="42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11960" y="2051557"/>
              <a:ext cx="586214" cy="42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libri" pitchFamily="34" charset="0"/>
                  <a:cs typeface="Calibri" pitchFamily="34" charset="0"/>
                </a:rPr>
                <a:t>[cm]</a:t>
              </a: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057055" y="4410418"/>
            <a:ext cx="3041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合成した単一散乱</a:t>
            </a:r>
            <a:endParaRPr kumimoji="1" lang="en-US" altLang="ja-JP" sz="18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（</a:t>
            </a:r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σ</a:t>
            </a:r>
            <a:r>
              <a:rPr kumimoji="1" lang="en-US" altLang="ja-JP" sz="1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=10</a:t>
            </a:r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のガウシアンノイズ付加）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66360" y="2271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真値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166360" y="422376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初期値</a:t>
            </a:r>
            <a:endParaRPr kumimoji="1" lang="ja-JP" altLang="en-US" sz="18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66360" y="62822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推定結果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531186" y="5025240"/>
            <a:ext cx="3971057" cy="1449433"/>
            <a:chOff x="575184" y="5070960"/>
            <a:chExt cx="3971057" cy="1449433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75184" y="5070960"/>
              <a:ext cx="3971057" cy="14494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lvl="1"/>
              <a:r>
                <a:rPr kumimoji="1" lang="ja-JP" altLang="en-US" dirty="0">
                  <a:latin typeface="HGPｺﾞｼｯｸE" pitchFamily="50" charset="-128"/>
                  <a:ea typeface="HGPｺﾞｼｯｸE" pitchFamily="50" charset="-128"/>
                </a:rPr>
                <a:t>推定</a:t>
              </a:r>
              <a:r>
                <a:rPr kumimoji="1" lang="ja-JP" altLang="en-US" dirty="0" smtClean="0">
                  <a:latin typeface="HGPｺﾞｼｯｸE" pitchFamily="50" charset="-128"/>
                  <a:ea typeface="HGPｺﾞｼｯｸE" pitchFamily="50" charset="-128"/>
                </a:rPr>
                <a:t>パラメータ</a:t>
              </a:r>
              <a:endParaRPr kumimoji="1" lang="en-US" altLang="ja-JP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lvl="1"/>
              <a:endParaRPr kumimoji="1" lang="en-US" altLang="ja-JP" sz="300" dirty="0">
                <a:latin typeface="HGPｺﾞｼｯｸM" pitchFamily="50" charset="-128"/>
                <a:ea typeface="HGPｺﾞｼｯｸM" pitchFamily="50" charset="-128"/>
              </a:endParaRP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スケーリング定数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kumimoji="1" lang="en-US" altLang="ja-JP" sz="18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4.33×10</a:t>
              </a: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散乱パラメータ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  </a:t>
              </a:r>
              <a:r>
                <a:rPr kumimoji="1" lang="en-US" altLang="ja-JP" sz="1100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1"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0.025</a:t>
              </a: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en-US" altLang="ja-JP" dirty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消滅係数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         </a:t>
              </a:r>
              <a:r>
                <a:rPr kumimoji="1" lang="en-US" altLang="ja-JP" sz="600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en-US" altLang="ja-JP" i="1" dirty="0" err="1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kumimoji="1" lang="en-US" altLang="ja-JP" sz="14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1"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1.47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178405" y="540093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4</a:t>
              </a:r>
              <a:endParaRPr kumimoji="1" lang="ja-JP" altLang="en-US" sz="2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sp>
        <p:nvSpPr>
          <p:cNvPr id="50" name="フッター プレースホルダー 4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2663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実物体の形状推定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37AA87-DE45-4764-A684-A55936A91CAA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51094" y="1532763"/>
            <a:ext cx="6561172" cy="4864317"/>
            <a:chOff x="580092" y="1375527"/>
            <a:chExt cx="6561172" cy="4864317"/>
          </a:xfrm>
        </p:grpSpPr>
        <p:grpSp>
          <p:nvGrpSpPr>
            <p:cNvPr id="6" name="グループ化 16"/>
            <p:cNvGrpSpPr>
              <a:grpSpLocks noChangeAspect="1"/>
            </p:cNvGrpSpPr>
            <p:nvPr/>
          </p:nvGrpSpPr>
          <p:grpSpPr>
            <a:xfrm>
              <a:off x="580092" y="1375527"/>
              <a:ext cx="6561172" cy="4864317"/>
              <a:chOff x="2483768" y="1124744"/>
              <a:chExt cx="6108307" cy="5006906"/>
            </a:xfrm>
          </p:grpSpPr>
          <p:pic>
            <p:nvPicPr>
              <p:cNvPr id="7" name="Picture 2" descr="C:\Users\INOSHITA\Documents\My Dropbox\miru2011\camera\photos\IMG_093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412" t="6644" r="7197" b="2215"/>
              <a:stretch>
                <a:fillRect/>
              </a:stretch>
            </p:blipFill>
            <p:spPr bwMode="auto">
              <a:xfrm>
                <a:off x="2483768" y="1124744"/>
                <a:ext cx="6108307" cy="5006906"/>
              </a:xfrm>
              <a:prstGeom prst="rect">
                <a:avLst/>
              </a:prstGeom>
              <a:noFill/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211605" y="4549015"/>
                <a:ext cx="1129298" cy="519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600" dirty="0" smtClean="0">
                    <a:solidFill>
                      <a:srgbClr val="FFFF00"/>
                    </a:solidFill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プロジェクタ</a:t>
                </a:r>
                <a:endParaRPr kumimoji="1" lang="en-US" altLang="ja-JP" sz="16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endParaRPr>
              </a:p>
              <a:p>
                <a:pPr algn="ctr"/>
                <a:r>
                  <a:rPr kumimoji="1" lang="en-US" altLang="ja-JP" sz="1600" dirty="0" smtClean="0">
                    <a:solidFill>
                      <a:srgbClr val="FFFF00"/>
                    </a:solidFill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(3M MPro110)</a:t>
                </a:r>
                <a:endParaRPr kumimoji="1" lang="ja-JP" altLang="en-US" sz="1600" dirty="0">
                  <a:solidFill>
                    <a:srgbClr val="FFFF00"/>
                  </a:solidFill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816545" y="1423178"/>
                <a:ext cx="1135015" cy="73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kumimoji="1" sz="1800">
                    <a:solidFill>
                      <a:srgbClr val="FFFF00"/>
                    </a:solidFill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defRPr>
                </a:lvl1pPr>
              </a:lstStyle>
              <a:p>
                <a:pPr algn="l"/>
                <a:r>
                  <a:rPr lang="ja-JP" altLang="en-US" sz="1600" dirty="0"/>
                  <a:t>カメラ</a:t>
                </a:r>
                <a:endParaRPr lang="en-US" altLang="ja-JP" sz="1600" dirty="0"/>
              </a:p>
              <a:p>
                <a:pPr algn="l"/>
                <a:r>
                  <a:rPr lang="en-US" altLang="ja-JP" sz="1600" dirty="0">
                    <a:latin typeface="Calibri" pitchFamily="34" charset="0"/>
                  </a:rPr>
                  <a:t>(Point grey</a:t>
                </a:r>
              </a:p>
              <a:p>
                <a:pPr algn="l"/>
                <a:r>
                  <a:rPr lang="en-US" altLang="ja-JP" sz="1600" dirty="0">
                    <a:latin typeface="Calibri" pitchFamily="34" charset="0"/>
                  </a:rPr>
                  <a:t>Grasshopper2)</a:t>
                </a:r>
                <a:endParaRPr lang="ja-JP" altLang="en-US" sz="1600" dirty="0">
                  <a:latin typeface="Calibri" pitchFamily="34" charset="0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867235" y="2587938"/>
                <a:ext cx="1240848" cy="73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>
                    <a:solidFill>
                      <a:srgbClr val="FFFF00"/>
                    </a:solidFill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テレセントリック</a:t>
                </a:r>
                <a:endParaRPr kumimoji="1" lang="en-US" altLang="ja-JP" sz="16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endParaRPr>
              </a:p>
              <a:p>
                <a:r>
                  <a:rPr lang="ja-JP" altLang="en-US" sz="1600" dirty="0" smtClean="0">
                    <a:solidFill>
                      <a:srgbClr val="FFFF00"/>
                    </a:solidFill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レンズ</a:t>
                </a:r>
                <a:endParaRPr lang="en-US" altLang="ja-JP" sz="1600" dirty="0" smtClean="0">
                  <a:solidFill>
                    <a:srgbClr val="FFFF00"/>
                  </a:solidFill>
                  <a:latin typeface="HGPｺﾞｼｯｸM" pitchFamily="50" charset="-128"/>
                  <a:ea typeface="HGPｺﾞｼｯｸM" pitchFamily="50" charset="-128"/>
                  <a:cs typeface="Calibri" pitchFamily="34" charset="0"/>
                </a:endParaRPr>
              </a:p>
              <a:p>
                <a:r>
                  <a:rPr kumimoji="1" lang="en-US" altLang="ja-JP" sz="1600" dirty="0" smtClean="0">
                    <a:solidFill>
                      <a:srgbClr val="FFFF00"/>
                    </a:solidFill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(Edmund optics)</a:t>
                </a:r>
                <a:endParaRPr kumimoji="1" lang="ja-JP" altLang="en-US" sz="1600" dirty="0">
                  <a:solidFill>
                    <a:srgbClr val="FFFF00"/>
                  </a:solidFill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3882434" y="5296162"/>
                <a:ext cx="2448272" cy="1588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4808182" y="5024302"/>
                <a:ext cx="516548" cy="300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21cm</a:t>
                </a:r>
                <a:endParaRPr kumimoji="1" lang="ja-JP" altLang="en-US" sz="16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 rot="5400000" flipH="1" flipV="1">
                <a:off x="2737191" y="4647693"/>
                <a:ext cx="1295350" cy="1588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2893923" y="4460765"/>
                <a:ext cx="516548" cy="300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15cm</a:t>
                </a:r>
                <a:endParaRPr kumimoji="1" lang="ja-JP" altLang="en-US" sz="16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5490264" y="568359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実験環境</a:t>
              </a:r>
            </a:p>
          </p:txBody>
        </p:sp>
      </p:grpSp>
      <p:sp>
        <p:nvSpPr>
          <p:cNvPr id="18" name="フッター プレースホルダー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837346" y="1034041"/>
            <a:ext cx="7093009" cy="4452359"/>
            <a:chOff x="1837346" y="1034041"/>
            <a:chExt cx="7093009" cy="4452359"/>
          </a:xfrm>
        </p:grpSpPr>
        <p:sp>
          <p:nvSpPr>
            <p:cNvPr id="21" name="フリーフォーム 20"/>
            <p:cNvSpPr/>
            <p:nvPr/>
          </p:nvSpPr>
          <p:spPr bwMode="auto">
            <a:xfrm>
              <a:off x="1837346" y="1034041"/>
              <a:ext cx="7093009" cy="4452359"/>
            </a:xfrm>
            <a:custGeom>
              <a:avLst/>
              <a:gdLst>
                <a:gd name="connsiteX0" fmla="*/ 1982624 w 7093009"/>
                <a:gd name="connsiteY0" fmla="*/ 2674834 h 4452359"/>
                <a:gd name="connsiteX1" fmla="*/ 1982624 w 7093009"/>
                <a:gd name="connsiteY1" fmla="*/ 0 h 4452359"/>
                <a:gd name="connsiteX2" fmla="*/ 7093009 w 7093009"/>
                <a:gd name="connsiteY2" fmla="*/ 0 h 4452359"/>
                <a:gd name="connsiteX3" fmla="*/ 7093009 w 7093009"/>
                <a:gd name="connsiteY3" fmla="*/ 2905570 h 4452359"/>
                <a:gd name="connsiteX4" fmla="*/ 2050990 w 7093009"/>
                <a:gd name="connsiteY4" fmla="*/ 2905570 h 4452359"/>
                <a:gd name="connsiteX5" fmla="*/ 0 w 7093009"/>
                <a:gd name="connsiteY5" fmla="*/ 4452359 h 4452359"/>
                <a:gd name="connsiteX6" fmla="*/ 1982624 w 7093009"/>
                <a:gd name="connsiteY6" fmla="*/ 2674834 h 445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009" h="4452359">
                  <a:moveTo>
                    <a:pt x="1982624" y="2674834"/>
                  </a:moveTo>
                  <a:lnTo>
                    <a:pt x="1982624" y="0"/>
                  </a:lnTo>
                  <a:lnTo>
                    <a:pt x="7093009" y="0"/>
                  </a:lnTo>
                  <a:lnTo>
                    <a:pt x="7093009" y="2905570"/>
                  </a:lnTo>
                  <a:lnTo>
                    <a:pt x="2050990" y="2905570"/>
                  </a:lnTo>
                  <a:lnTo>
                    <a:pt x="0" y="4452359"/>
                  </a:lnTo>
                  <a:lnTo>
                    <a:pt x="1982624" y="26748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b" anchorCtr="1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4010930" y="1133994"/>
              <a:ext cx="4641392" cy="2685900"/>
              <a:chOff x="3988911" y="1575037"/>
              <a:chExt cx="4641392" cy="2685900"/>
            </a:xfrm>
          </p:grpSpPr>
          <p:pic>
            <p:nvPicPr>
              <p:cNvPr id="119" name="Picture 2" descr="\\iris\home\inoshita\meeting\M1\11_03_02\Photos\P103000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377" t="20669" r="25191" b="33588"/>
              <a:stretch>
                <a:fillRect/>
              </a:stretch>
            </p:blipFill>
            <p:spPr bwMode="auto">
              <a:xfrm flipH="1">
                <a:off x="4184749" y="2130564"/>
                <a:ext cx="1447765" cy="895975"/>
              </a:xfrm>
              <a:prstGeom prst="rect">
                <a:avLst/>
              </a:prstGeom>
              <a:noFill/>
            </p:spPr>
          </p:pic>
          <p:grpSp>
            <p:nvGrpSpPr>
              <p:cNvPr id="120" name="グループ化 119"/>
              <p:cNvGrpSpPr>
                <a:grpSpLocks noChangeAspect="1"/>
              </p:cNvGrpSpPr>
              <p:nvPr/>
            </p:nvGrpSpPr>
            <p:grpSpPr>
              <a:xfrm>
                <a:off x="4186110" y="3241593"/>
                <a:ext cx="1377823" cy="596153"/>
                <a:chOff x="4568190" y="1954845"/>
                <a:chExt cx="2518410" cy="1089659"/>
              </a:xfrm>
            </p:grpSpPr>
            <p:sp>
              <p:nvSpPr>
                <p:cNvPr id="121" name="フリーフォーム 120"/>
                <p:cNvSpPr/>
                <p:nvPr/>
              </p:nvSpPr>
              <p:spPr bwMode="auto">
                <a:xfrm>
                  <a:off x="4568190" y="2324415"/>
                  <a:ext cx="2160269" cy="720089"/>
                </a:xfrm>
                <a:custGeom>
                  <a:avLst/>
                  <a:gdLst>
                    <a:gd name="connsiteX0" fmla="*/ 0 w 2160270"/>
                    <a:gd name="connsiteY0" fmla="*/ 0 h 720090"/>
                    <a:gd name="connsiteX1" fmla="*/ 0 w 2160270"/>
                    <a:gd name="connsiteY1" fmla="*/ 720090 h 720090"/>
                    <a:gd name="connsiteX2" fmla="*/ 2160270 w 2160270"/>
                    <a:gd name="connsiteY2" fmla="*/ 720090 h 720090"/>
                    <a:gd name="connsiteX3" fmla="*/ 2160270 w 2160270"/>
                    <a:gd name="connsiteY3" fmla="*/ 0 h 720090"/>
                    <a:gd name="connsiteX4" fmla="*/ 1440180 w 2160270"/>
                    <a:gd name="connsiteY4" fmla="*/ 0 h 720090"/>
                    <a:gd name="connsiteX5" fmla="*/ 720090 w 2160270"/>
                    <a:gd name="connsiteY5" fmla="*/ 213360 h 720090"/>
                    <a:gd name="connsiteX6" fmla="*/ 0 w 2160270"/>
                    <a:gd name="connsiteY6" fmla="*/ 0 h 720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0270" h="720090">
                      <a:moveTo>
                        <a:pt x="0" y="0"/>
                      </a:moveTo>
                      <a:lnTo>
                        <a:pt x="0" y="720090"/>
                      </a:lnTo>
                      <a:lnTo>
                        <a:pt x="2160270" y="720090"/>
                      </a:lnTo>
                      <a:lnTo>
                        <a:pt x="2160270" y="0"/>
                      </a:lnTo>
                      <a:lnTo>
                        <a:pt x="1440180" y="0"/>
                      </a:lnTo>
                      <a:lnTo>
                        <a:pt x="720090" y="213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フリーフォーム 121"/>
                <p:cNvSpPr/>
                <p:nvPr/>
              </p:nvSpPr>
              <p:spPr bwMode="auto">
                <a:xfrm>
                  <a:off x="6724650" y="1954845"/>
                  <a:ext cx="361950" cy="1085852"/>
                </a:xfrm>
                <a:custGeom>
                  <a:avLst/>
                  <a:gdLst>
                    <a:gd name="connsiteX0" fmla="*/ 11430 w 361950"/>
                    <a:gd name="connsiteY0" fmla="*/ 1085850 h 1085850"/>
                    <a:gd name="connsiteX1" fmla="*/ 361950 w 361950"/>
                    <a:gd name="connsiteY1" fmla="*/ 716280 h 1085850"/>
                    <a:gd name="connsiteX2" fmla="*/ 361950 w 361950"/>
                    <a:gd name="connsiteY2" fmla="*/ 0 h 1085850"/>
                    <a:gd name="connsiteX3" fmla="*/ 0 w 361950"/>
                    <a:gd name="connsiteY3" fmla="*/ 373380 h 108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950" h="1085850">
                      <a:moveTo>
                        <a:pt x="11430" y="1085850"/>
                      </a:moveTo>
                      <a:lnTo>
                        <a:pt x="361950" y="716280"/>
                      </a:lnTo>
                      <a:lnTo>
                        <a:pt x="361950" y="0"/>
                      </a:lnTo>
                      <a:lnTo>
                        <a:pt x="0" y="37338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フリーフォーム 122"/>
                <p:cNvSpPr/>
                <p:nvPr/>
              </p:nvSpPr>
              <p:spPr bwMode="auto">
                <a:xfrm>
                  <a:off x="4910805" y="1954845"/>
                  <a:ext cx="2167889" cy="217170"/>
                </a:xfrm>
                <a:custGeom>
                  <a:avLst/>
                  <a:gdLst>
                    <a:gd name="connsiteX0" fmla="*/ 0 w 2167890"/>
                    <a:gd name="connsiteY0" fmla="*/ 3810 h 217170"/>
                    <a:gd name="connsiteX1" fmla="*/ 723900 w 2167890"/>
                    <a:gd name="connsiteY1" fmla="*/ 217170 h 217170"/>
                    <a:gd name="connsiteX2" fmla="*/ 1447800 w 2167890"/>
                    <a:gd name="connsiteY2" fmla="*/ 0 h 217170"/>
                    <a:gd name="connsiteX3" fmla="*/ 2167890 w 2167890"/>
                    <a:gd name="connsiteY3" fmla="*/ 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7890" h="217170">
                      <a:moveTo>
                        <a:pt x="0" y="3810"/>
                      </a:moveTo>
                      <a:lnTo>
                        <a:pt x="723900" y="217170"/>
                      </a:lnTo>
                      <a:lnTo>
                        <a:pt x="1447800" y="0"/>
                      </a:lnTo>
                      <a:lnTo>
                        <a:pt x="216789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24" name="直線コネクタ 123"/>
                <p:cNvCxnSpPr>
                  <a:stCxn id="123" idx="0"/>
                  <a:endCxn id="121" idx="0"/>
                </p:cNvCxnSpPr>
                <p:nvPr/>
              </p:nvCxnSpPr>
              <p:spPr bwMode="auto">
                <a:xfrm flipH="1">
                  <a:off x="4568190" y="1958654"/>
                  <a:ext cx="342615" cy="36575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直線コネクタ 124"/>
                <p:cNvCxnSpPr>
                  <a:stCxn id="123" idx="1"/>
                  <a:endCxn id="121" idx="5"/>
                </p:cNvCxnSpPr>
                <p:nvPr/>
              </p:nvCxnSpPr>
              <p:spPr bwMode="auto">
                <a:xfrm flipH="1">
                  <a:off x="5288279" y="2172015"/>
                  <a:ext cx="346426" cy="36575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直線コネクタ 125"/>
                <p:cNvCxnSpPr>
                  <a:stCxn id="123" idx="2"/>
                  <a:endCxn id="121" idx="4"/>
                </p:cNvCxnSpPr>
                <p:nvPr/>
              </p:nvCxnSpPr>
              <p:spPr bwMode="auto">
                <a:xfrm flipH="1">
                  <a:off x="6008370" y="1954845"/>
                  <a:ext cx="350236" cy="36957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8" name="テキスト ボックス 117"/>
              <p:cNvSpPr txBox="1"/>
              <p:nvPr/>
            </p:nvSpPr>
            <p:spPr>
              <a:xfrm>
                <a:off x="3988911" y="1575037"/>
                <a:ext cx="185178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600" dirty="0" smtClean="0">
                    <a:latin typeface="HGPｺﾞｼｯｸE" pitchFamily="50" charset="-128"/>
                    <a:ea typeface="HGPｺﾞｼｯｸE" pitchFamily="50" charset="-128"/>
                    <a:cs typeface="Calibri" pitchFamily="34" charset="0"/>
                  </a:rPr>
                  <a:t>実験対象物</a:t>
                </a:r>
              </a:p>
            </p:txBody>
          </p:sp>
          <p:sp>
            <p:nvSpPr>
              <p:cNvPr id="211968" name="テキスト ボックス 211967"/>
              <p:cNvSpPr txBox="1"/>
              <p:nvPr/>
            </p:nvSpPr>
            <p:spPr>
              <a:xfrm>
                <a:off x="4612022" y="3860827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(a)</a:t>
                </a:r>
                <a:endParaRPr kumimoji="1" lang="ja-JP" altLang="en-US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sp>
            <p:nvSpPr>
              <p:cNvPr id="139" name="テキスト ボックス 138"/>
              <p:cNvSpPr txBox="1"/>
              <p:nvPr/>
            </p:nvSpPr>
            <p:spPr>
              <a:xfrm>
                <a:off x="6219908" y="3860827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(b)</a:t>
                </a:r>
                <a:endParaRPr kumimoji="1" lang="ja-JP" altLang="en-US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sp>
            <p:nvSpPr>
              <p:cNvPr id="140" name="テキスト ボックス 139"/>
              <p:cNvSpPr txBox="1"/>
              <p:nvPr/>
            </p:nvSpPr>
            <p:spPr>
              <a:xfrm>
                <a:off x="7804545" y="3860827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(c)</a:t>
                </a:r>
                <a:endParaRPr kumimoji="1" lang="ja-JP" altLang="en-US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pic>
            <p:nvPicPr>
              <p:cNvPr id="142" name="Picture 3" descr="C:\Users\inoshita\Dropbox\tmp\meeting\12_07_13\photos\2012-07-24 13.08.2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01" t="18718" r="26803" b="28993"/>
              <a:stretch/>
            </p:blipFill>
            <p:spPr bwMode="auto">
              <a:xfrm>
                <a:off x="7349941" y="1973806"/>
                <a:ext cx="1280362" cy="1052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1974" name="グループ化 211973"/>
              <p:cNvGrpSpPr>
                <a:grpSpLocks noChangeAspect="1"/>
              </p:cNvGrpSpPr>
              <p:nvPr/>
            </p:nvGrpSpPr>
            <p:grpSpPr>
              <a:xfrm>
                <a:off x="7515344" y="3099917"/>
                <a:ext cx="1003746" cy="815388"/>
                <a:chOff x="2621280" y="1442523"/>
                <a:chExt cx="2057400" cy="1671320"/>
              </a:xfrm>
            </p:grpSpPr>
            <p:sp>
              <p:nvSpPr>
                <p:cNvPr id="211971" name="フリーフォーム 211970"/>
                <p:cNvSpPr/>
                <p:nvPr/>
              </p:nvSpPr>
              <p:spPr bwMode="auto">
                <a:xfrm>
                  <a:off x="2626359" y="1442523"/>
                  <a:ext cx="2052321" cy="1056640"/>
                </a:xfrm>
                <a:custGeom>
                  <a:avLst/>
                  <a:gdLst>
                    <a:gd name="connsiteX0" fmla="*/ 218440 w 2052320"/>
                    <a:gd name="connsiteY0" fmla="*/ 111760 h 1056640"/>
                    <a:gd name="connsiteX1" fmla="*/ 985520 w 2052320"/>
                    <a:gd name="connsiteY1" fmla="*/ 0 h 1056640"/>
                    <a:gd name="connsiteX2" fmla="*/ 1000760 w 2052320"/>
                    <a:gd name="connsiteY2" fmla="*/ 259080 h 1056640"/>
                    <a:gd name="connsiteX3" fmla="*/ 0 w 2052320"/>
                    <a:gd name="connsiteY3" fmla="*/ 1056640 h 1056640"/>
                    <a:gd name="connsiteX4" fmla="*/ 2052320 w 2052320"/>
                    <a:gd name="connsiteY4" fmla="*/ 1056640 h 1056640"/>
                    <a:gd name="connsiteX5" fmla="*/ 1000760 w 2052320"/>
                    <a:gd name="connsiteY5" fmla="*/ 259080 h 105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320" h="1056640">
                      <a:moveTo>
                        <a:pt x="218440" y="111760"/>
                      </a:moveTo>
                      <a:lnTo>
                        <a:pt x="985520" y="0"/>
                      </a:lnTo>
                      <a:lnTo>
                        <a:pt x="1000760" y="259080"/>
                      </a:lnTo>
                      <a:lnTo>
                        <a:pt x="0" y="1056640"/>
                      </a:lnTo>
                      <a:lnTo>
                        <a:pt x="2052320" y="1056640"/>
                      </a:lnTo>
                      <a:lnTo>
                        <a:pt x="1000760" y="25908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972" name="フリーフォーム 211971"/>
                <p:cNvSpPr/>
                <p:nvPr/>
              </p:nvSpPr>
              <p:spPr bwMode="auto">
                <a:xfrm>
                  <a:off x="2621280" y="1549203"/>
                  <a:ext cx="2057400" cy="1564640"/>
                </a:xfrm>
                <a:custGeom>
                  <a:avLst/>
                  <a:gdLst>
                    <a:gd name="connsiteX0" fmla="*/ 2057400 w 2057400"/>
                    <a:gd name="connsiteY0" fmla="*/ 944880 h 1564640"/>
                    <a:gd name="connsiteX1" fmla="*/ 1823720 w 2057400"/>
                    <a:gd name="connsiteY1" fmla="*/ 1564640 h 1564640"/>
                    <a:gd name="connsiteX2" fmla="*/ 228600 w 2057400"/>
                    <a:gd name="connsiteY2" fmla="*/ 1564640 h 1564640"/>
                    <a:gd name="connsiteX3" fmla="*/ 0 w 2057400"/>
                    <a:gd name="connsiteY3" fmla="*/ 944880 h 1564640"/>
                    <a:gd name="connsiteX4" fmla="*/ 228600 w 2057400"/>
                    <a:gd name="connsiteY4" fmla="*/ 0 h 156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7400" h="1564640">
                      <a:moveTo>
                        <a:pt x="2057400" y="944880"/>
                      </a:moveTo>
                      <a:lnTo>
                        <a:pt x="1823720" y="1564640"/>
                      </a:lnTo>
                      <a:lnTo>
                        <a:pt x="228600" y="1564640"/>
                      </a:lnTo>
                      <a:lnTo>
                        <a:pt x="0" y="944880"/>
                      </a:lnTo>
                      <a:lnTo>
                        <a:pt x="22860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973" name="フリーフォーム 211972"/>
                <p:cNvSpPr/>
                <p:nvPr/>
              </p:nvSpPr>
              <p:spPr bwMode="auto">
                <a:xfrm>
                  <a:off x="3611880" y="1442533"/>
                  <a:ext cx="1061721" cy="1051559"/>
                </a:xfrm>
                <a:custGeom>
                  <a:avLst/>
                  <a:gdLst>
                    <a:gd name="connsiteX0" fmla="*/ 0 w 1061720"/>
                    <a:gd name="connsiteY0" fmla="*/ 0 h 1051560"/>
                    <a:gd name="connsiteX1" fmla="*/ 746760 w 1061720"/>
                    <a:gd name="connsiteY1" fmla="*/ 121920 h 1051560"/>
                    <a:gd name="connsiteX2" fmla="*/ 1061720 w 1061720"/>
                    <a:gd name="connsiteY2" fmla="*/ 1051560 h 1051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1720" h="1051560">
                      <a:moveTo>
                        <a:pt x="0" y="0"/>
                      </a:moveTo>
                      <a:lnTo>
                        <a:pt x="746760" y="121920"/>
                      </a:lnTo>
                      <a:lnTo>
                        <a:pt x="1061720" y="105156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39" name="Picture 6" descr="\\iris\home\inoshita\meeting\M1\11_03_02\Photos\P103000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9101" t="22515" r="25468" b="31742"/>
              <a:stretch>
                <a:fillRect/>
              </a:stretch>
            </p:blipFill>
            <p:spPr bwMode="auto">
              <a:xfrm>
                <a:off x="5768655" y="2130548"/>
                <a:ext cx="1447766" cy="895991"/>
              </a:xfrm>
              <a:prstGeom prst="rect">
                <a:avLst/>
              </a:prstGeom>
              <a:noFill/>
            </p:spPr>
          </p:pic>
          <p:grpSp>
            <p:nvGrpSpPr>
              <p:cNvPr id="64" name="グループ化 63"/>
              <p:cNvGrpSpPr>
                <a:grpSpLocks noChangeAspect="1"/>
              </p:cNvGrpSpPr>
              <p:nvPr/>
            </p:nvGrpSpPr>
            <p:grpSpPr>
              <a:xfrm>
                <a:off x="5837443" y="3099917"/>
                <a:ext cx="1291200" cy="737828"/>
                <a:chOff x="3845560" y="2300387"/>
                <a:chExt cx="2524760" cy="1442720"/>
              </a:xfrm>
            </p:grpSpPr>
            <p:sp>
              <p:nvSpPr>
                <p:cNvPr id="65" name="フリーフォーム 64"/>
                <p:cNvSpPr>
                  <a:spLocks noChangeAspect="1"/>
                </p:cNvSpPr>
                <p:nvPr/>
              </p:nvSpPr>
              <p:spPr bwMode="auto">
                <a:xfrm>
                  <a:off x="3845560" y="2655987"/>
                  <a:ext cx="2164080" cy="1087120"/>
                </a:xfrm>
                <a:custGeom>
                  <a:avLst/>
                  <a:gdLst>
                    <a:gd name="connsiteX0" fmla="*/ 0 w 2164080"/>
                    <a:gd name="connsiteY0" fmla="*/ 365760 h 1087120"/>
                    <a:gd name="connsiteX1" fmla="*/ 0 w 2164080"/>
                    <a:gd name="connsiteY1" fmla="*/ 1087120 h 1087120"/>
                    <a:gd name="connsiteX2" fmla="*/ 2164080 w 2164080"/>
                    <a:gd name="connsiteY2" fmla="*/ 1087120 h 1087120"/>
                    <a:gd name="connsiteX3" fmla="*/ 2164080 w 2164080"/>
                    <a:gd name="connsiteY3" fmla="*/ 365760 h 1087120"/>
                    <a:gd name="connsiteX4" fmla="*/ 1437640 w 2164080"/>
                    <a:gd name="connsiteY4" fmla="*/ 365760 h 1087120"/>
                    <a:gd name="connsiteX5" fmla="*/ 726440 w 2164080"/>
                    <a:gd name="connsiteY5" fmla="*/ 0 h 1087120"/>
                    <a:gd name="connsiteX6" fmla="*/ 0 w 2164080"/>
                    <a:gd name="connsiteY6" fmla="*/ 365760 h 1087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4080" h="1087120">
                      <a:moveTo>
                        <a:pt x="0" y="365760"/>
                      </a:moveTo>
                      <a:lnTo>
                        <a:pt x="0" y="1087120"/>
                      </a:lnTo>
                      <a:lnTo>
                        <a:pt x="2164080" y="1087120"/>
                      </a:lnTo>
                      <a:lnTo>
                        <a:pt x="2164080" y="365760"/>
                      </a:lnTo>
                      <a:lnTo>
                        <a:pt x="1437640" y="365760"/>
                      </a:lnTo>
                      <a:lnTo>
                        <a:pt x="726440" y="0"/>
                      </a:lnTo>
                      <a:lnTo>
                        <a:pt x="0" y="36576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cxnSp>
              <p:nvCxnSpPr>
                <p:cNvPr id="66" name="直線コネクタ 65"/>
                <p:cNvCxnSpPr>
                  <a:endCxn id="65" idx="5"/>
                </p:cNvCxnSpPr>
                <p:nvPr/>
              </p:nvCxnSpPr>
              <p:spPr bwMode="auto">
                <a:xfrm flipH="1">
                  <a:off x="4571999" y="2300387"/>
                  <a:ext cx="360680" cy="3556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直線コネクタ 66"/>
                <p:cNvCxnSpPr>
                  <a:stCxn id="71" idx="0"/>
                  <a:endCxn id="65" idx="0"/>
                </p:cNvCxnSpPr>
                <p:nvPr/>
              </p:nvCxnSpPr>
              <p:spPr bwMode="auto">
                <a:xfrm flipH="1">
                  <a:off x="3845560" y="2663607"/>
                  <a:ext cx="355600" cy="3581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直線コネクタ 67"/>
                <p:cNvCxnSpPr>
                  <a:stCxn id="65" idx="4"/>
                </p:cNvCxnSpPr>
                <p:nvPr/>
              </p:nvCxnSpPr>
              <p:spPr bwMode="auto">
                <a:xfrm flipV="1">
                  <a:off x="5283201" y="2666147"/>
                  <a:ext cx="360680" cy="3556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直線コネクタ 68"/>
                <p:cNvCxnSpPr>
                  <a:stCxn id="65" idx="3"/>
                </p:cNvCxnSpPr>
                <p:nvPr/>
              </p:nvCxnSpPr>
              <p:spPr bwMode="auto">
                <a:xfrm flipV="1">
                  <a:off x="6009640" y="2666147"/>
                  <a:ext cx="360680" cy="3556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直線コネクタ 69"/>
                <p:cNvCxnSpPr>
                  <a:stCxn id="65" idx="2"/>
                </p:cNvCxnSpPr>
                <p:nvPr/>
              </p:nvCxnSpPr>
              <p:spPr bwMode="auto">
                <a:xfrm flipV="1">
                  <a:off x="6009640" y="3387507"/>
                  <a:ext cx="360680" cy="3556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1" name="フリーフォーム 70"/>
                <p:cNvSpPr/>
                <p:nvPr/>
              </p:nvSpPr>
              <p:spPr bwMode="auto">
                <a:xfrm>
                  <a:off x="4201160" y="2302927"/>
                  <a:ext cx="2169160" cy="363220"/>
                </a:xfrm>
                <a:custGeom>
                  <a:avLst/>
                  <a:gdLst>
                    <a:gd name="connsiteX0" fmla="*/ 0 w 2169160"/>
                    <a:gd name="connsiteY0" fmla="*/ 360680 h 363220"/>
                    <a:gd name="connsiteX1" fmla="*/ 728980 w 2169160"/>
                    <a:gd name="connsiteY1" fmla="*/ 0 h 363220"/>
                    <a:gd name="connsiteX2" fmla="*/ 1442720 w 2169160"/>
                    <a:gd name="connsiteY2" fmla="*/ 363220 h 363220"/>
                    <a:gd name="connsiteX3" fmla="*/ 2169160 w 2169160"/>
                    <a:gd name="connsiteY3" fmla="*/ 363220 h 36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9160" h="363220">
                      <a:moveTo>
                        <a:pt x="0" y="360680"/>
                      </a:moveTo>
                      <a:lnTo>
                        <a:pt x="728980" y="0"/>
                      </a:lnTo>
                      <a:lnTo>
                        <a:pt x="1442720" y="363220"/>
                      </a:lnTo>
                      <a:lnTo>
                        <a:pt x="2169160" y="363220"/>
                      </a:ln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2" name="直線コネクタ 71"/>
                <p:cNvCxnSpPr>
                  <a:stCxn id="71" idx="3"/>
                </p:cNvCxnSpPr>
                <p:nvPr/>
              </p:nvCxnSpPr>
              <p:spPr bwMode="auto">
                <a:xfrm>
                  <a:off x="6370320" y="2666147"/>
                  <a:ext cx="0" cy="7213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9" name="グループ化 18"/>
          <p:cNvGrpSpPr/>
          <p:nvPr/>
        </p:nvGrpSpPr>
        <p:grpSpPr>
          <a:xfrm>
            <a:off x="5276505" y="4006672"/>
            <a:ext cx="3651315" cy="1733728"/>
            <a:chOff x="5276505" y="4006672"/>
            <a:chExt cx="3651315" cy="1733728"/>
          </a:xfrm>
        </p:grpSpPr>
        <p:sp>
          <p:nvSpPr>
            <p:cNvPr id="24" name="フリーフォーム 23"/>
            <p:cNvSpPr/>
            <p:nvPr/>
          </p:nvSpPr>
          <p:spPr bwMode="auto">
            <a:xfrm>
              <a:off x="5276505" y="4006672"/>
              <a:ext cx="3651315" cy="1733728"/>
            </a:xfrm>
            <a:custGeom>
              <a:avLst/>
              <a:gdLst>
                <a:gd name="connsiteX0" fmla="*/ 392430 w 3497580"/>
                <a:gd name="connsiteY0" fmla="*/ 0 h 1592580"/>
                <a:gd name="connsiteX1" fmla="*/ 3497580 w 3497580"/>
                <a:gd name="connsiteY1" fmla="*/ 0 h 1592580"/>
                <a:gd name="connsiteX2" fmla="*/ 3497580 w 3497580"/>
                <a:gd name="connsiteY2" fmla="*/ 1592580 h 1592580"/>
                <a:gd name="connsiteX3" fmla="*/ 411480 w 3497580"/>
                <a:gd name="connsiteY3" fmla="*/ 1592580 h 1592580"/>
                <a:gd name="connsiteX4" fmla="*/ 411480 w 3497580"/>
                <a:gd name="connsiteY4" fmla="*/ 575310 h 1592580"/>
                <a:gd name="connsiteX5" fmla="*/ 0 w 3497580"/>
                <a:gd name="connsiteY5" fmla="*/ 834390 h 1592580"/>
                <a:gd name="connsiteX6" fmla="*/ 392430 w 3497580"/>
                <a:gd name="connsiteY6" fmla="*/ 0 h 15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7580" h="1592580">
                  <a:moveTo>
                    <a:pt x="392430" y="0"/>
                  </a:moveTo>
                  <a:lnTo>
                    <a:pt x="3497580" y="0"/>
                  </a:lnTo>
                  <a:lnTo>
                    <a:pt x="3497580" y="1592580"/>
                  </a:lnTo>
                  <a:lnTo>
                    <a:pt x="411480" y="1592580"/>
                  </a:lnTo>
                  <a:lnTo>
                    <a:pt x="411480" y="575310"/>
                  </a:lnTo>
                  <a:lnTo>
                    <a:pt x="0" y="834390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b" anchorCtr="1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53" name="グループ化 26"/>
            <p:cNvGrpSpPr>
              <a:grpSpLocks noChangeAspect="1"/>
            </p:cNvGrpSpPr>
            <p:nvPr/>
          </p:nvGrpSpPr>
          <p:grpSpPr>
            <a:xfrm>
              <a:off x="5799220" y="4536994"/>
              <a:ext cx="3062664" cy="797163"/>
              <a:chOff x="2715722" y="1945337"/>
              <a:chExt cx="5857698" cy="1570636"/>
            </a:xfrm>
          </p:grpSpPr>
          <p:pic>
            <p:nvPicPr>
              <p:cNvPr id="54" name="Picture 2" descr="\\pine\pine\inoshita\work\ShapeFromSingleScattering\evaluate\flat-2\results\Pseudo-0-globa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20" t="18504" r="33957" b="45276"/>
              <a:stretch>
                <a:fillRect/>
              </a:stretch>
            </p:blipFill>
            <p:spPr bwMode="auto">
              <a:xfrm rot="16200000">
                <a:off x="6900142" y="1830503"/>
                <a:ext cx="1482591" cy="1712261"/>
              </a:xfrm>
              <a:prstGeom prst="rect">
                <a:avLst/>
              </a:prstGeom>
              <a:noFill/>
            </p:spPr>
          </p:pic>
          <p:pic>
            <p:nvPicPr>
              <p:cNvPr id="55" name="Picture 3" descr="\\pine\pine\inoshita\work\ShapeFromSingleScattering\evaluate\flat-2\results\Pseudo-0-both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2520" t="18504" r="33957" b="45276"/>
              <a:stretch>
                <a:fillRect/>
              </a:stretch>
            </p:blipFill>
            <p:spPr bwMode="auto">
              <a:xfrm rot="16200000">
                <a:off x="2830505" y="1830555"/>
                <a:ext cx="1482695" cy="1712261"/>
              </a:xfrm>
              <a:prstGeom prst="rect">
                <a:avLst/>
              </a:prstGeom>
              <a:noFill/>
            </p:spPr>
          </p:pic>
          <p:pic>
            <p:nvPicPr>
              <p:cNvPr id="56" name="Picture 4" descr="\\pine\pine\inoshita\work\ShapeFromSingleScattering\evaluate\flat-2\results\Pseudo-0-direct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42520" t="18504" r="33957" b="45276"/>
              <a:stretch>
                <a:fillRect/>
              </a:stretch>
            </p:blipFill>
            <p:spPr bwMode="auto">
              <a:xfrm rot="16200000">
                <a:off x="4870211" y="1830502"/>
                <a:ext cx="1482592" cy="1712261"/>
              </a:xfrm>
              <a:prstGeom prst="rect">
                <a:avLst/>
              </a:prstGeom>
              <a:noFill/>
            </p:spPr>
          </p:pic>
          <p:sp>
            <p:nvSpPr>
              <p:cNvPr id="57" name="テキスト ボックス 56"/>
              <p:cNvSpPr txBox="1"/>
              <p:nvPr/>
            </p:nvSpPr>
            <p:spPr>
              <a:xfrm>
                <a:off x="2779295" y="3004735"/>
                <a:ext cx="1579566" cy="48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ja-JP" altLang="en-US" sz="1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M" pitchFamily="50" charset="-128"/>
                    <a:ea typeface="HGPｺﾞｼｯｸM" pitchFamily="50" charset="-128"/>
                    <a:cs typeface="+mn-cs"/>
                  </a:rPr>
                  <a:t>両散乱成分</a:t>
                </a:r>
                <a:endParaRPr kumimoji="1" lang="ja-JP" altLang="en-U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  <a:cs typeface="+mn-cs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6748580" y="3030848"/>
                <a:ext cx="1824840" cy="48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ja-JP" altLang="en-US" sz="1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M" pitchFamily="50" charset="-128"/>
                    <a:ea typeface="HGPｺﾞｼｯｸM" pitchFamily="50" charset="-128"/>
                    <a:cs typeface="+mn-cs"/>
                  </a:rPr>
                  <a:t>多重散乱成分</a:t>
                </a:r>
                <a:endParaRPr kumimoji="1" lang="ja-JP" altLang="en-U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  <a:cs typeface="+mn-cs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702713" y="3024752"/>
                <a:ext cx="1824840" cy="48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ja-JP" altLang="en-US" sz="1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ｺﾞｼｯｸM" pitchFamily="50" charset="-128"/>
                    <a:ea typeface="HGPｺﾞｼｯｸM" pitchFamily="50" charset="-128"/>
                    <a:cs typeface="+mn-cs"/>
                  </a:rPr>
                  <a:t>単一散乱成分</a:t>
                </a:r>
                <a:endParaRPr kumimoji="1" lang="ja-JP" altLang="en-U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  <a:cs typeface="+mn-cs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310070" y="2355478"/>
                <a:ext cx="549414" cy="667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kumimoji="1" lang="en-US" altLang="ja-JP" sz="1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endParaRPr kumimoji="1" lang="ja-JP" altLang="en-US" sz="105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6340002" y="2355477"/>
                <a:ext cx="549414" cy="667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kumimoji="1" lang="en-US" altLang="ja-JP" sz="160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kumimoji="1" lang="ja-JP" altLang="en-US" sz="105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5781184" y="4032549"/>
              <a:ext cx="2331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HGPｺﾞｼｯｸE" pitchFamily="50" charset="-128"/>
                  <a:ea typeface="HGPｺﾞｼｯｸE" pitchFamily="50" charset="-128"/>
                  <a:cs typeface="Calibri" pitchFamily="34" charset="0"/>
                </a:rPr>
                <a:t>単一散乱の抽出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327006" y="5311987"/>
              <a:ext cx="1914307" cy="428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高周波パターン照明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kumimoji="1" lang="en-US" altLang="ja-JP" sz="1100" dirty="0" err="1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Mukaigawa</a:t>
              </a:r>
              <a:r>
                <a:rPr kumimoji="1" lang="en-US" altLang="ja-JP" sz="11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 et al. CVPR2010]</a:t>
              </a:r>
              <a:endParaRPr kumimoji="1" lang="ja-JP" altLang="en-US" sz="11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4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 bwMode="auto">
          <a:xfrm>
            <a:off x="4871929" y="167640"/>
            <a:ext cx="4020785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形状推定結果 </a:t>
            </a:r>
            <a:r>
              <a:rPr kumimoji="1"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対象</a:t>
            </a:r>
            <a:r>
              <a:rPr kumimoji="1" lang="en-US" altLang="ja-JP" dirty="0" smtClean="0"/>
              <a:t>(a), (b)</a:t>
            </a:r>
            <a:r>
              <a:rPr kumimoji="1" lang="ja-JP" altLang="en-US" dirty="0" smtClean="0"/>
              <a:t>の推定結果</a:t>
            </a:r>
            <a:endParaRPr kumimoji="1" lang="en-US" altLang="ja-JP" dirty="0"/>
          </a:p>
          <a:p>
            <a:pPr lvl="1"/>
            <a:endParaRPr kumimoji="1" lang="en-US" altLang="ja-JP" sz="1100" dirty="0" smtClean="0"/>
          </a:p>
          <a:p>
            <a:pPr lvl="2">
              <a:buFont typeface="Arial" pitchFamily="34" charset="0"/>
              <a:buChar char="•"/>
            </a:pP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BFE3EE-34EE-4265-9FF5-2999DA60FD17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31598" y="4427580"/>
            <a:ext cx="4070247" cy="1776331"/>
            <a:chOff x="468101" y="404664"/>
            <a:chExt cx="6984219" cy="2757464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3568" y="404664"/>
              <a:ext cx="676875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939412" y="486528"/>
              <a:ext cx="6418356" cy="236660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939412" y="486528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939412" y="2853137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7357769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939412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939412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939412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939412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911605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2085150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085150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878098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3230888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3230888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3140171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1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V="1">
              <a:off x="4376626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4376626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4169574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1.5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5522364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5522364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5463066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2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6668101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6668101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6461052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2.5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939412" y="2853137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7291027" y="2853137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939412" y="2458702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 flipH="1">
              <a:off x="7291027" y="2458702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757211" y="2299536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939412" y="2056825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7291027" y="2056825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939412" y="1662390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H="1">
              <a:off x="7291027" y="1662390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519517" y="1503223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0.2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939412" y="1267955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H="1">
              <a:off x="7291027" y="1267955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939412" y="873521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>
              <a:off x="7291027" y="873521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519517" y="714357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0.4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939412" y="486528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939412" y="970192"/>
              <a:ext cx="6423918" cy="1414011"/>
            </a:xfrm>
            <a:custGeom>
              <a:avLst/>
              <a:gdLst/>
              <a:ahLst/>
              <a:cxnLst>
                <a:cxn ang="0">
                  <a:pos x="0" y="438"/>
                </a:cxn>
                <a:cxn ang="0">
                  <a:pos x="132" y="534"/>
                </a:cxn>
                <a:cxn ang="0">
                  <a:pos x="270" y="630"/>
                </a:cxn>
                <a:cxn ang="0">
                  <a:pos x="408" y="708"/>
                </a:cxn>
                <a:cxn ang="0">
                  <a:pos x="540" y="798"/>
                </a:cxn>
                <a:cxn ang="0">
                  <a:pos x="678" y="870"/>
                </a:cxn>
                <a:cxn ang="0">
                  <a:pos x="816" y="924"/>
                </a:cxn>
                <a:cxn ang="0">
                  <a:pos x="948" y="954"/>
                </a:cxn>
                <a:cxn ang="0">
                  <a:pos x="1086" y="990"/>
                </a:cxn>
                <a:cxn ang="0">
                  <a:pos x="1224" y="1056"/>
                </a:cxn>
                <a:cxn ang="0">
                  <a:pos x="1356" y="1032"/>
                </a:cxn>
                <a:cxn ang="0">
                  <a:pos x="1494" y="1068"/>
                </a:cxn>
                <a:cxn ang="0">
                  <a:pos x="1632" y="1080"/>
                </a:cxn>
                <a:cxn ang="0">
                  <a:pos x="1764" y="1140"/>
                </a:cxn>
                <a:cxn ang="0">
                  <a:pos x="1902" y="1104"/>
                </a:cxn>
                <a:cxn ang="0">
                  <a:pos x="2040" y="1122"/>
                </a:cxn>
                <a:cxn ang="0">
                  <a:pos x="2172" y="1116"/>
                </a:cxn>
                <a:cxn ang="0">
                  <a:pos x="2310" y="1110"/>
                </a:cxn>
                <a:cxn ang="0">
                  <a:pos x="2448" y="1050"/>
                </a:cxn>
                <a:cxn ang="0">
                  <a:pos x="2580" y="972"/>
                </a:cxn>
                <a:cxn ang="0">
                  <a:pos x="2718" y="894"/>
                </a:cxn>
                <a:cxn ang="0">
                  <a:pos x="2856" y="840"/>
                </a:cxn>
                <a:cxn ang="0">
                  <a:pos x="2988" y="762"/>
                </a:cxn>
                <a:cxn ang="0">
                  <a:pos x="3126" y="708"/>
                </a:cxn>
                <a:cxn ang="0">
                  <a:pos x="3264" y="696"/>
                </a:cxn>
                <a:cxn ang="0">
                  <a:pos x="3396" y="666"/>
                </a:cxn>
                <a:cxn ang="0">
                  <a:pos x="3534" y="600"/>
                </a:cxn>
                <a:cxn ang="0">
                  <a:pos x="3672" y="534"/>
                </a:cxn>
                <a:cxn ang="0">
                  <a:pos x="3804" y="450"/>
                </a:cxn>
                <a:cxn ang="0">
                  <a:pos x="3942" y="414"/>
                </a:cxn>
                <a:cxn ang="0">
                  <a:pos x="4080" y="330"/>
                </a:cxn>
                <a:cxn ang="0">
                  <a:pos x="4212" y="288"/>
                </a:cxn>
                <a:cxn ang="0">
                  <a:pos x="4350" y="240"/>
                </a:cxn>
                <a:cxn ang="0">
                  <a:pos x="4488" y="192"/>
                </a:cxn>
                <a:cxn ang="0">
                  <a:pos x="4620" y="138"/>
                </a:cxn>
                <a:cxn ang="0">
                  <a:pos x="4758" y="96"/>
                </a:cxn>
                <a:cxn ang="0">
                  <a:pos x="4896" y="72"/>
                </a:cxn>
                <a:cxn ang="0">
                  <a:pos x="5028" y="42"/>
                </a:cxn>
                <a:cxn ang="0">
                  <a:pos x="5166" y="24"/>
                </a:cxn>
                <a:cxn ang="0">
                  <a:pos x="5304" y="18"/>
                </a:cxn>
                <a:cxn ang="0">
                  <a:pos x="5436" y="0"/>
                </a:cxn>
                <a:cxn ang="0">
                  <a:pos x="5574" y="60"/>
                </a:cxn>
                <a:cxn ang="0">
                  <a:pos x="5712" y="108"/>
                </a:cxn>
                <a:cxn ang="0">
                  <a:pos x="5844" y="174"/>
                </a:cxn>
                <a:cxn ang="0">
                  <a:pos x="5982" y="216"/>
                </a:cxn>
                <a:cxn ang="0">
                  <a:pos x="6120" y="270"/>
                </a:cxn>
                <a:cxn ang="0">
                  <a:pos x="6252" y="366"/>
                </a:cxn>
                <a:cxn ang="0">
                  <a:pos x="6390" y="432"/>
                </a:cxn>
                <a:cxn ang="0">
                  <a:pos x="6528" y="522"/>
                </a:cxn>
                <a:cxn ang="0">
                  <a:pos x="6660" y="636"/>
                </a:cxn>
                <a:cxn ang="0">
                  <a:pos x="6798" y="702"/>
                </a:cxn>
                <a:cxn ang="0">
                  <a:pos x="6930" y="738"/>
                </a:cxn>
              </a:cxnLst>
              <a:rect l="0" t="0" r="r" b="b"/>
              <a:pathLst>
                <a:path w="6930" h="1140">
                  <a:moveTo>
                    <a:pt x="0" y="438"/>
                  </a:moveTo>
                  <a:lnTo>
                    <a:pt x="132" y="534"/>
                  </a:lnTo>
                  <a:lnTo>
                    <a:pt x="270" y="630"/>
                  </a:lnTo>
                  <a:lnTo>
                    <a:pt x="408" y="708"/>
                  </a:lnTo>
                  <a:lnTo>
                    <a:pt x="540" y="798"/>
                  </a:lnTo>
                  <a:lnTo>
                    <a:pt x="678" y="870"/>
                  </a:lnTo>
                  <a:lnTo>
                    <a:pt x="816" y="924"/>
                  </a:lnTo>
                  <a:lnTo>
                    <a:pt x="948" y="954"/>
                  </a:lnTo>
                  <a:lnTo>
                    <a:pt x="1086" y="990"/>
                  </a:lnTo>
                  <a:lnTo>
                    <a:pt x="1224" y="1056"/>
                  </a:lnTo>
                  <a:lnTo>
                    <a:pt x="1356" y="1032"/>
                  </a:lnTo>
                  <a:lnTo>
                    <a:pt x="1494" y="1068"/>
                  </a:lnTo>
                  <a:lnTo>
                    <a:pt x="1632" y="1080"/>
                  </a:lnTo>
                  <a:lnTo>
                    <a:pt x="1764" y="1140"/>
                  </a:lnTo>
                  <a:lnTo>
                    <a:pt x="1902" y="1104"/>
                  </a:lnTo>
                  <a:lnTo>
                    <a:pt x="2040" y="1122"/>
                  </a:lnTo>
                  <a:lnTo>
                    <a:pt x="2172" y="1116"/>
                  </a:lnTo>
                  <a:lnTo>
                    <a:pt x="2310" y="1110"/>
                  </a:lnTo>
                  <a:lnTo>
                    <a:pt x="2448" y="1050"/>
                  </a:lnTo>
                  <a:lnTo>
                    <a:pt x="2580" y="972"/>
                  </a:lnTo>
                  <a:lnTo>
                    <a:pt x="2718" y="894"/>
                  </a:lnTo>
                  <a:lnTo>
                    <a:pt x="2856" y="840"/>
                  </a:lnTo>
                  <a:lnTo>
                    <a:pt x="2988" y="762"/>
                  </a:lnTo>
                  <a:lnTo>
                    <a:pt x="3126" y="708"/>
                  </a:lnTo>
                  <a:lnTo>
                    <a:pt x="3264" y="696"/>
                  </a:lnTo>
                  <a:lnTo>
                    <a:pt x="3396" y="666"/>
                  </a:lnTo>
                  <a:lnTo>
                    <a:pt x="3534" y="600"/>
                  </a:lnTo>
                  <a:lnTo>
                    <a:pt x="3672" y="534"/>
                  </a:lnTo>
                  <a:lnTo>
                    <a:pt x="3804" y="450"/>
                  </a:lnTo>
                  <a:lnTo>
                    <a:pt x="3942" y="414"/>
                  </a:lnTo>
                  <a:lnTo>
                    <a:pt x="4080" y="330"/>
                  </a:lnTo>
                  <a:lnTo>
                    <a:pt x="4212" y="288"/>
                  </a:lnTo>
                  <a:lnTo>
                    <a:pt x="4350" y="240"/>
                  </a:lnTo>
                  <a:lnTo>
                    <a:pt x="4488" y="192"/>
                  </a:lnTo>
                  <a:lnTo>
                    <a:pt x="4620" y="138"/>
                  </a:lnTo>
                  <a:lnTo>
                    <a:pt x="4758" y="96"/>
                  </a:lnTo>
                  <a:lnTo>
                    <a:pt x="4896" y="72"/>
                  </a:lnTo>
                  <a:lnTo>
                    <a:pt x="5028" y="42"/>
                  </a:lnTo>
                  <a:lnTo>
                    <a:pt x="5166" y="24"/>
                  </a:lnTo>
                  <a:lnTo>
                    <a:pt x="5304" y="18"/>
                  </a:lnTo>
                  <a:lnTo>
                    <a:pt x="5436" y="0"/>
                  </a:lnTo>
                  <a:lnTo>
                    <a:pt x="5574" y="60"/>
                  </a:lnTo>
                  <a:lnTo>
                    <a:pt x="5712" y="108"/>
                  </a:lnTo>
                  <a:lnTo>
                    <a:pt x="5844" y="174"/>
                  </a:lnTo>
                  <a:lnTo>
                    <a:pt x="5982" y="216"/>
                  </a:lnTo>
                  <a:lnTo>
                    <a:pt x="6120" y="270"/>
                  </a:lnTo>
                  <a:lnTo>
                    <a:pt x="6252" y="366"/>
                  </a:lnTo>
                  <a:lnTo>
                    <a:pt x="6390" y="432"/>
                  </a:lnTo>
                  <a:lnTo>
                    <a:pt x="6528" y="522"/>
                  </a:lnTo>
                  <a:lnTo>
                    <a:pt x="6660" y="636"/>
                  </a:lnTo>
                  <a:lnTo>
                    <a:pt x="6798" y="702"/>
                  </a:lnTo>
                  <a:lnTo>
                    <a:pt x="6930" y="73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799104" y="2815927"/>
              <a:ext cx="60514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 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7352206" y="441877"/>
              <a:ext cx="60514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 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025046" y="594493"/>
              <a:ext cx="1232280" cy="334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400" dirty="0" smtClean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初期形状</a:t>
              </a:r>
              <a:endParaRPr lang="ja-JP" altLang="en-US" sz="1400" dirty="0"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972743" y="1999948"/>
              <a:ext cx="616142" cy="3185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ja-JP" altLang="en-US" sz="1400" dirty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真値</a:t>
              </a:r>
            </a:p>
          </p:txBody>
        </p:sp>
        <p:sp>
          <p:nvSpPr>
            <p:cNvPr id="61" name="フリーフォーム 60"/>
            <p:cNvSpPr/>
            <p:nvPr/>
          </p:nvSpPr>
          <p:spPr>
            <a:xfrm flipV="1">
              <a:off x="4148590" y="2005532"/>
              <a:ext cx="330038" cy="497066"/>
            </a:xfrm>
            <a:custGeom>
              <a:avLst/>
              <a:gdLst>
                <a:gd name="connsiteX0" fmla="*/ 0 w 342900"/>
                <a:gd name="connsiteY0" fmla="*/ 171450 h 171450"/>
                <a:gd name="connsiteX1" fmla="*/ 152400 w 342900"/>
                <a:gd name="connsiteY1" fmla="*/ 0 h 171450"/>
                <a:gd name="connsiteX2" fmla="*/ 342900 w 342900"/>
                <a:gd name="connsiteY2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71450">
                  <a:moveTo>
                    <a:pt x="0" y="171450"/>
                  </a:moveTo>
                  <a:lnTo>
                    <a:pt x="152400" y="0"/>
                  </a:lnTo>
                  <a:lnTo>
                    <a:pt x="342900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 flipV="1">
              <a:off x="4737683" y="1815457"/>
              <a:ext cx="192751" cy="344403"/>
            </a:xfrm>
            <a:custGeom>
              <a:avLst/>
              <a:gdLst>
                <a:gd name="connsiteX0" fmla="*/ 0 w 400050"/>
                <a:gd name="connsiteY0" fmla="*/ 114300 h 114300"/>
                <a:gd name="connsiteX1" fmla="*/ 180975 w 400050"/>
                <a:gd name="connsiteY1" fmla="*/ 0 h 114300"/>
                <a:gd name="connsiteX2" fmla="*/ 400050 w 400050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114300">
                  <a:moveTo>
                    <a:pt x="0" y="114300"/>
                  </a:moveTo>
                  <a:lnTo>
                    <a:pt x="180975" y="0"/>
                  </a:lnTo>
                  <a:lnTo>
                    <a:pt x="40005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4507048" y="2334723"/>
              <a:ext cx="1232280" cy="334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400" dirty="0" smtClean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最適化後</a:t>
              </a:r>
              <a:endParaRPr lang="ja-JP" altLang="en-US" sz="1400" dirty="0"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64" name="Freeform 578"/>
            <p:cNvSpPr>
              <a:spLocks/>
            </p:cNvSpPr>
            <p:nvPr/>
          </p:nvSpPr>
          <p:spPr bwMode="auto">
            <a:xfrm>
              <a:off x="947757" y="1357298"/>
              <a:ext cx="6410325" cy="1082675"/>
            </a:xfrm>
            <a:custGeom>
              <a:avLst/>
              <a:gdLst>
                <a:gd name="T0" fmla="*/ 40 w 4038"/>
                <a:gd name="T1" fmla="*/ 168 h 727"/>
                <a:gd name="T2" fmla="*/ 112 w 4038"/>
                <a:gd name="T3" fmla="*/ 200 h 727"/>
                <a:gd name="T4" fmla="*/ 184 w 4038"/>
                <a:gd name="T5" fmla="*/ 232 h 727"/>
                <a:gd name="T6" fmla="*/ 256 w 4038"/>
                <a:gd name="T7" fmla="*/ 256 h 727"/>
                <a:gd name="T8" fmla="*/ 328 w 4038"/>
                <a:gd name="T9" fmla="*/ 288 h 727"/>
                <a:gd name="T10" fmla="*/ 400 w 4038"/>
                <a:gd name="T11" fmla="*/ 320 h 727"/>
                <a:gd name="T12" fmla="*/ 472 w 4038"/>
                <a:gd name="T13" fmla="*/ 352 h 727"/>
                <a:gd name="T14" fmla="*/ 544 w 4038"/>
                <a:gd name="T15" fmla="*/ 376 h 727"/>
                <a:gd name="T16" fmla="*/ 616 w 4038"/>
                <a:gd name="T17" fmla="*/ 408 h 727"/>
                <a:gd name="T18" fmla="*/ 688 w 4038"/>
                <a:gd name="T19" fmla="*/ 440 h 727"/>
                <a:gd name="T20" fmla="*/ 759 w 4038"/>
                <a:gd name="T21" fmla="*/ 472 h 727"/>
                <a:gd name="T22" fmla="*/ 839 w 4038"/>
                <a:gd name="T23" fmla="*/ 496 h 727"/>
                <a:gd name="T24" fmla="*/ 911 w 4038"/>
                <a:gd name="T25" fmla="*/ 528 h 727"/>
                <a:gd name="T26" fmla="*/ 983 w 4038"/>
                <a:gd name="T27" fmla="*/ 560 h 727"/>
                <a:gd name="T28" fmla="*/ 1055 w 4038"/>
                <a:gd name="T29" fmla="*/ 592 h 727"/>
                <a:gd name="T30" fmla="*/ 1127 w 4038"/>
                <a:gd name="T31" fmla="*/ 616 h 727"/>
                <a:gd name="T32" fmla="*/ 1199 w 4038"/>
                <a:gd name="T33" fmla="*/ 648 h 727"/>
                <a:gd name="T34" fmla="*/ 1271 w 4038"/>
                <a:gd name="T35" fmla="*/ 679 h 727"/>
                <a:gd name="T36" fmla="*/ 1343 w 4038"/>
                <a:gd name="T37" fmla="*/ 711 h 727"/>
                <a:gd name="T38" fmla="*/ 1415 w 4038"/>
                <a:gd name="T39" fmla="*/ 711 h 727"/>
                <a:gd name="T40" fmla="*/ 1487 w 4038"/>
                <a:gd name="T41" fmla="*/ 679 h 727"/>
                <a:gd name="T42" fmla="*/ 1559 w 4038"/>
                <a:gd name="T43" fmla="*/ 648 h 727"/>
                <a:gd name="T44" fmla="*/ 1639 w 4038"/>
                <a:gd name="T45" fmla="*/ 616 h 727"/>
                <a:gd name="T46" fmla="*/ 1711 w 4038"/>
                <a:gd name="T47" fmla="*/ 592 h 727"/>
                <a:gd name="T48" fmla="*/ 1783 w 4038"/>
                <a:gd name="T49" fmla="*/ 560 h 727"/>
                <a:gd name="T50" fmla="*/ 1855 w 4038"/>
                <a:gd name="T51" fmla="*/ 528 h 727"/>
                <a:gd name="T52" fmla="*/ 1927 w 4038"/>
                <a:gd name="T53" fmla="*/ 496 h 727"/>
                <a:gd name="T54" fmla="*/ 1999 w 4038"/>
                <a:gd name="T55" fmla="*/ 472 h 727"/>
                <a:gd name="T56" fmla="*/ 2071 w 4038"/>
                <a:gd name="T57" fmla="*/ 440 h 727"/>
                <a:gd name="T58" fmla="*/ 2143 w 4038"/>
                <a:gd name="T59" fmla="*/ 408 h 727"/>
                <a:gd name="T60" fmla="*/ 2215 w 4038"/>
                <a:gd name="T61" fmla="*/ 376 h 727"/>
                <a:gd name="T62" fmla="*/ 2287 w 4038"/>
                <a:gd name="T63" fmla="*/ 352 h 727"/>
                <a:gd name="T64" fmla="*/ 2359 w 4038"/>
                <a:gd name="T65" fmla="*/ 320 h 727"/>
                <a:gd name="T66" fmla="*/ 2439 w 4038"/>
                <a:gd name="T67" fmla="*/ 288 h 727"/>
                <a:gd name="T68" fmla="*/ 2511 w 4038"/>
                <a:gd name="T69" fmla="*/ 256 h 727"/>
                <a:gd name="T70" fmla="*/ 2583 w 4038"/>
                <a:gd name="T71" fmla="*/ 232 h 727"/>
                <a:gd name="T72" fmla="*/ 2655 w 4038"/>
                <a:gd name="T73" fmla="*/ 200 h 727"/>
                <a:gd name="T74" fmla="*/ 2727 w 4038"/>
                <a:gd name="T75" fmla="*/ 168 h 727"/>
                <a:gd name="T76" fmla="*/ 2799 w 4038"/>
                <a:gd name="T77" fmla="*/ 136 h 727"/>
                <a:gd name="T78" fmla="*/ 2870 w 4038"/>
                <a:gd name="T79" fmla="*/ 112 h 727"/>
                <a:gd name="T80" fmla="*/ 2942 w 4038"/>
                <a:gd name="T81" fmla="*/ 80 h 727"/>
                <a:gd name="T82" fmla="*/ 3014 w 4038"/>
                <a:gd name="T83" fmla="*/ 48 h 727"/>
                <a:gd name="T84" fmla="*/ 3086 w 4038"/>
                <a:gd name="T85" fmla="*/ 16 h 727"/>
                <a:gd name="T86" fmla="*/ 3158 w 4038"/>
                <a:gd name="T87" fmla="*/ 0 h 727"/>
                <a:gd name="T88" fmla="*/ 3238 w 4038"/>
                <a:gd name="T89" fmla="*/ 0 h 727"/>
                <a:gd name="T90" fmla="*/ 3310 w 4038"/>
                <a:gd name="T91" fmla="*/ 0 h 727"/>
                <a:gd name="T92" fmla="*/ 3382 w 4038"/>
                <a:gd name="T93" fmla="*/ 0 h 727"/>
                <a:gd name="T94" fmla="*/ 3454 w 4038"/>
                <a:gd name="T95" fmla="*/ 0 h 727"/>
                <a:gd name="T96" fmla="*/ 3526 w 4038"/>
                <a:gd name="T97" fmla="*/ 0 h 727"/>
                <a:gd name="T98" fmla="*/ 3598 w 4038"/>
                <a:gd name="T99" fmla="*/ 0 h 727"/>
                <a:gd name="T100" fmla="*/ 3670 w 4038"/>
                <a:gd name="T101" fmla="*/ 0 h 727"/>
                <a:gd name="T102" fmla="*/ 3742 w 4038"/>
                <a:gd name="T103" fmla="*/ 0 h 727"/>
                <a:gd name="T104" fmla="*/ 3814 w 4038"/>
                <a:gd name="T105" fmla="*/ 0 h 727"/>
                <a:gd name="T106" fmla="*/ 3886 w 4038"/>
                <a:gd name="T107" fmla="*/ 0 h 727"/>
                <a:gd name="T108" fmla="*/ 3958 w 4038"/>
                <a:gd name="T109" fmla="*/ 0 h 727"/>
                <a:gd name="T110" fmla="*/ 4038 w 4038"/>
                <a:gd name="T111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8" h="727">
                  <a:moveTo>
                    <a:pt x="0" y="152"/>
                  </a:moveTo>
                  <a:lnTo>
                    <a:pt x="40" y="168"/>
                  </a:lnTo>
                  <a:lnTo>
                    <a:pt x="72" y="184"/>
                  </a:lnTo>
                  <a:lnTo>
                    <a:pt x="112" y="200"/>
                  </a:lnTo>
                  <a:lnTo>
                    <a:pt x="144" y="216"/>
                  </a:lnTo>
                  <a:lnTo>
                    <a:pt x="184" y="232"/>
                  </a:lnTo>
                  <a:lnTo>
                    <a:pt x="216" y="240"/>
                  </a:lnTo>
                  <a:lnTo>
                    <a:pt x="256" y="256"/>
                  </a:lnTo>
                  <a:lnTo>
                    <a:pt x="288" y="272"/>
                  </a:lnTo>
                  <a:lnTo>
                    <a:pt x="328" y="288"/>
                  </a:lnTo>
                  <a:lnTo>
                    <a:pt x="360" y="304"/>
                  </a:lnTo>
                  <a:lnTo>
                    <a:pt x="400" y="320"/>
                  </a:lnTo>
                  <a:lnTo>
                    <a:pt x="440" y="336"/>
                  </a:lnTo>
                  <a:lnTo>
                    <a:pt x="472" y="352"/>
                  </a:lnTo>
                  <a:lnTo>
                    <a:pt x="512" y="360"/>
                  </a:lnTo>
                  <a:lnTo>
                    <a:pt x="544" y="376"/>
                  </a:lnTo>
                  <a:lnTo>
                    <a:pt x="584" y="392"/>
                  </a:lnTo>
                  <a:lnTo>
                    <a:pt x="616" y="408"/>
                  </a:lnTo>
                  <a:lnTo>
                    <a:pt x="656" y="424"/>
                  </a:lnTo>
                  <a:lnTo>
                    <a:pt x="688" y="440"/>
                  </a:lnTo>
                  <a:lnTo>
                    <a:pt x="728" y="456"/>
                  </a:lnTo>
                  <a:lnTo>
                    <a:pt x="759" y="472"/>
                  </a:lnTo>
                  <a:lnTo>
                    <a:pt x="799" y="480"/>
                  </a:lnTo>
                  <a:lnTo>
                    <a:pt x="839" y="496"/>
                  </a:lnTo>
                  <a:lnTo>
                    <a:pt x="871" y="512"/>
                  </a:lnTo>
                  <a:lnTo>
                    <a:pt x="911" y="528"/>
                  </a:lnTo>
                  <a:lnTo>
                    <a:pt x="943" y="544"/>
                  </a:lnTo>
                  <a:lnTo>
                    <a:pt x="983" y="560"/>
                  </a:lnTo>
                  <a:lnTo>
                    <a:pt x="1015" y="576"/>
                  </a:lnTo>
                  <a:lnTo>
                    <a:pt x="1055" y="592"/>
                  </a:lnTo>
                  <a:lnTo>
                    <a:pt x="1087" y="600"/>
                  </a:lnTo>
                  <a:lnTo>
                    <a:pt x="1127" y="616"/>
                  </a:lnTo>
                  <a:lnTo>
                    <a:pt x="1159" y="632"/>
                  </a:lnTo>
                  <a:lnTo>
                    <a:pt x="1199" y="648"/>
                  </a:lnTo>
                  <a:lnTo>
                    <a:pt x="1239" y="664"/>
                  </a:lnTo>
                  <a:lnTo>
                    <a:pt x="1271" y="679"/>
                  </a:lnTo>
                  <a:lnTo>
                    <a:pt x="1311" y="695"/>
                  </a:lnTo>
                  <a:lnTo>
                    <a:pt x="1343" y="711"/>
                  </a:lnTo>
                  <a:lnTo>
                    <a:pt x="1383" y="727"/>
                  </a:lnTo>
                  <a:lnTo>
                    <a:pt x="1415" y="711"/>
                  </a:lnTo>
                  <a:lnTo>
                    <a:pt x="1455" y="695"/>
                  </a:lnTo>
                  <a:lnTo>
                    <a:pt x="1487" y="679"/>
                  </a:lnTo>
                  <a:lnTo>
                    <a:pt x="1527" y="664"/>
                  </a:lnTo>
                  <a:lnTo>
                    <a:pt x="1559" y="648"/>
                  </a:lnTo>
                  <a:lnTo>
                    <a:pt x="1599" y="632"/>
                  </a:lnTo>
                  <a:lnTo>
                    <a:pt x="1639" y="616"/>
                  </a:lnTo>
                  <a:lnTo>
                    <a:pt x="1671" y="600"/>
                  </a:lnTo>
                  <a:lnTo>
                    <a:pt x="1711" y="592"/>
                  </a:lnTo>
                  <a:lnTo>
                    <a:pt x="1743" y="576"/>
                  </a:lnTo>
                  <a:lnTo>
                    <a:pt x="1783" y="560"/>
                  </a:lnTo>
                  <a:lnTo>
                    <a:pt x="1815" y="544"/>
                  </a:lnTo>
                  <a:lnTo>
                    <a:pt x="1855" y="528"/>
                  </a:lnTo>
                  <a:lnTo>
                    <a:pt x="1887" y="512"/>
                  </a:lnTo>
                  <a:lnTo>
                    <a:pt x="1927" y="496"/>
                  </a:lnTo>
                  <a:lnTo>
                    <a:pt x="1959" y="480"/>
                  </a:lnTo>
                  <a:lnTo>
                    <a:pt x="1999" y="472"/>
                  </a:lnTo>
                  <a:lnTo>
                    <a:pt x="2039" y="456"/>
                  </a:lnTo>
                  <a:lnTo>
                    <a:pt x="2071" y="440"/>
                  </a:lnTo>
                  <a:lnTo>
                    <a:pt x="2111" y="424"/>
                  </a:lnTo>
                  <a:lnTo>
                    <a:pt x="2143" y="408"/>
                  </a:lnTo>
                  <a:lnTo>
                    <a:pt x="2183" y="392"/>
                  </a:lnTo>
                  <a:lnTo>
                    <a:pt x="2215" y="376"/>
                  </a:lnTo>
                  <a:lnTo>
                    <a:pt x="2255" y="360"/>
                  </a:lnTo>
                  <a:lnTo>
                    <a:pt x="2287" y="352"/>
                  </a:lnTo>
                  <a:lnTo>
                    <a:pt x="2327" y="336"/>
                  </a:lnTo>
                  <a:lnTo>
                    <a:pt x="2359" y="320"/>
                  </a:lnTo>
                  <a:lnTo>
                    <a:pt x="2399" y="304"/>
                  </a:lnTo>
                  <a:lnTo>
                    <a:pt x="2439" y="288"/>
                  </a:lnTo>
                  <a:lnTo>
                    <a:pt x="2471" y="272"/>
                  </a:lnTo>
                  <a:lnTo>
                    <a:pt x="2511" y="256"/>
                  </a:lnTo>
                  <a:lnTo>
                    <a:pt x="2543" y="240"/>
                  </a:lnTo>
                  <a:lnTo>
                    <a:pt x="2583" y="232"/>
                  </a:lnTo>
                  <a:lnTo>
                    <a:pt x="2615" y="216"/>
                  </a:lnTo>
                  <a:lnTo>
                    <a:pt x="2655" y="200"/>
                  </a:lnTo>
                  <a:lnTo>
                    <a:pt x="2687" y="184"/>
                  </a:lnTo>
                  <a:lnTo>
                    <a:pt x="2727" y="168"/>
                  </a:lnTo>
                  <a:lnTo>
                    <a:pt x="2759" y="152"/>
                  </a:lnTo>
                  <a:lnTo>
                    <a:pt x="2799" y="136"/>
                  </a:lnTo>
                  <a:lnTo>
                    <a:pt x="2839" y="120"/>
                  </a:lnTo>
                  <a:lnTo>
                    <a:pt x="2870" y="112"/>
                  </a:lnTo>
                  <a:lnTo>
                    <a:pt x="2910" y="96"/>
                  </a:lnTo>
                  <a:lnTo>
                    <a:pt x="2942" y="80"/>
                  </a:lnTo>
                  <a:lnTo>
                    <a:pt x="2982" y="64"/>
                  </a:lnTo>
                  <a:lnTo>
                    <a:pt x="3014" y="48"/>
                  </a:lnTo>
                  <a:lnTo>
                    <a:pt x="3054" y="32"/>
                  </a:lnTo>
                  <a:lnTo>
                    <a:pt x="3086" y="16"/>
                  </a:lnTo>
                  <a:lnTo>
                    <a:pt x="3126" y="0"/>
                  </a:lnTo>
                  <a:lnTo>
                    <a:pt x="3158" y="0"/>
                  </a:lnTo>
                  <a:lnTo>
                    <a:pt x="3198" y="0"/>
                  </a:lnTo>
                  <a:lnTo>
                    <a:pt x="3238" y="0"/>
                  </a:lnTo>
                  <a:lnTo>
                    <a:pt x="3270" y="0"/>
                  </a:lnTo>
                  <a:lnTo>
                    <a:pt x="3310" y="0"/>
                  </a:lnTo>
                  <a:lnTo>
                    <a:pt x="3342" y="0"/>
                  </a:lnTo>
                  <a:lnTo>
                    <a:pt x="3382" y="0"/>
                  </a:lnTo>
                  <a:lnTo>
                    <a:pt x="3414" y="0"/>
                  </a:lnTo>
                  <a:lnTo>
                    <a:pt x="3454" y="0"/>
                  </a:lnTo>
                  <a:lnTo>
                    <a:pt x="3486" y="0"/>
                  </a:lnTo>
                  <a:lnTo>
                    <a:pt x="3526" y="0"/>
                  </a:lnTo>
                  <a:lnTo>
                    <a:pt x="3558" y="0"/>
                  </a:lnTo>
                  <a:lnTo>
                    <a:pt x="3598" y="0"/>
                  </a:lnTo>
                  <a:lnTo>
                    <a:pt x="3638" y="0"/>
                  </a:lnTo>
                  <a:lnTo>
                    <a:pt x="3670" y="0"/>
                  </a:lnTo>
                  <a:lnTo>
                    <a:pt x="3710" y="0"/>
                  </a:lnTo>
                  <a:lnTo>
                    <a:pt x="3742" y="0"/>
                  </a:lnTo>
                  <a:lnTo>
                    <a:pt x="3782" y="0"/>
                  </a:lnTo>
                  <a:lnTo>
                    <a:pt x="3814" y="0"/>
                  </a:lnTo>
                  <a:lnTo>
                    <a:pt x="3854" y="0"/>
                  </a:lnTo>
                  <a:lnTo>
                    <a:pt x="3886" y="0"/>
                  </a:lnTo>
                  <a:lnTo>
                    <a:pt x="3926" y="0"/>
                  </a:lnTo>
                  <a:lnTo>
                    <a:pt x="3958" y="0"/>
                  </a:lnTo>
                  <a:lnTo>
                    <a:pt x="3998" y="0"/>
                  </a:lnTo>
                  <a:lnTo>
                    <a:pt x="4038" y="0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939412" y="1357298"/>
              <a:ext cx="6423918" cy="1064230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132" y="420"/>
                </a:cxn>
                <a:cxn ang="0">
                  <a:pos x="270" y="402"/>
                </a:cxn>
                <a:cxn ang="0">
                  <a:pos x="408" y="360"/>
                </a:cxn>
                <a:cxn ang="0">
                  <a:pos x="540" y="402"/>
                </a:cxn>
                <a:cxn ang="0">
                  <a:pos x="678" y="438"/>
                </a:cxn>
                <a:cxn ang="0">
                  <a:pos x="816" y="492"/>
                </a:cxn>
                <a:cxn ang="0">
                  <a:pos x="948" y="558"/>
                </a:cxn>
                <a:cxn ang="0">
                  <a:pos x="1086" y="582"/>
                </a:cxn>
                <a:cxn ang="0">
                  <a:pos x="1224" y="666"/>
                </a:cxn>
                <a:cxn ang="0">
                  <a:pos x="1356" y="684"/>
                </a:cxn>
                <a:cxn ang="0">
                  <a:pos x="1494" y="732"/>
                </a:cxn>
                <a:cxn ang="0">
                  <a:pos x="1632" y="732"/>
                </a:cxn>
                <a:cxn ang="0">
                  <a:pos x="1764" y="804"/>
                </a:cxn>
                <a:cxn ang="0">
                  <a:pos x="1902" y="810"/>
                </a:cxn>
                <a:cxn ang="0">
                  <a:pos x="2040" y="834"/>
                </a:cxn>
                <a:cxn ang="0">
                  <a:pos x="2172" y="834"/>
                </a:cxn>
                <a:cxn ang="0">
                  <a:pos x="2310" y="858"/>
                </a:cxn>
                <a:cxn ang="0">
                  <a:pos x="2448" y="840"/>
                </a:cxn>
                <a:cxn ang="0">
                  <a:pos x="2580" y="804"/>
                </a:cxn>
                <a:cxn ang="0">
                  <a:pos x="2718" y="750"/>
                </a:cxn>
                <a:cxn ang="0">
                  <a:pos x="2856" y="708"/>
                </a:cxn>
                <a:cxn ang="0">
                  <a:pos x="2988" y="654"/>
                </a:cxn>
                <a:cxn ang="0">
                  <a:pos x="3126" y="600"/>
                </a:cxn>
                <a:cxn ang="0">
                  <a:pos x="3264" y="564"/>
                </a:cxn>
                <a:cxn ang="0">
                  <a:pos x="3396" y="552"/>
                </a:cxn>
                <a:cxn ang="0">
                  <a:pos x="3534" y="510"/>
                </a:cxn>
                <a:cxn ang="0">
                  <a:pos x="3672" y="486"/>
                </a:cxn>
                <a:cxn ang="0">
                  <a:pos x="3804" y="414"/>
                </a:cxn>
                <a:cxn ang="0">
                  <a:pos x="3942" y="390"/>
                </a:cxn>
                <a:cxn ang="0">
                  <a:pos x="4080" y="330"/>
                </a:cxn>
                <a:cxn ang="0">
                  <a:pos x="4212" y="288"/>
                </a:cxn>
                <a:cxn ang="0">
                  <a:pos x="4350" y="240"/>
                </a:cxn>
                <a:cxn ang="0">
                  <a:pos x="4488" y="204"/>
                </a:cxn>
                <a:cxn ang="0">
                  <a:pos x="4620" y="162"/>
                </a:cxn>
                <a:cxn ang="0">
                  <a:pos x="4758" y="126"/>
                </a:cxn>
                <a:cxn ang="0">
                  <a:pos x="4896" y="90"/>
                </a:cxn>
                <a:cxn ang="0">
                  <a:pos x="5028" y="66"/>
                </a:cxn>
                <a:cxn ang="0">
                  <a:pos x="5166" y="36"/>
                </a:cxn>
                <a:cxn ang="0">
                  <a:pos x="5304" y="24"/>
                </a:cxn>
                <a:cxn ang="0">
                  <a:pos x="5436" y="0"/>
                </a:cxn>
                <a:cxn ang="0">
                  <a:pos x="5574" y="0"/>
                </a:cxn>
                <a:cxn ang="0">
                  <a:pos x="5712" y="24"/>
                </a:cxn>
                <a:cxn ang="0">
                  <a:pos x="5844" y="48"/>
                </a:cxn>
                <a:cxn ang="0">
                  <a:pos x="5982" y="96"/>
                </a:cxn>
                <a:cxn ang="0">
                  <a:pos x="6120" y="126"/>
                </a:cxn>
                <a:cxn ang="0">
                  <a:pos x="6252" y="198"/>
                </a:cxn>
                <a:cxn ang="0">
                  <a:pos x="6390" y="258"/>
                </a:cxn>
                <a:cxn ang="0">
                  <a:pos x="6528" y="336"/>
                </a:cxn>
                <a:cxn ang="0">
                  <a:pos x="6660" y="426"/>
                </a:cxn>
                <a:cxn ang="0">
                  <a:pos x="6798" y="546"/>
                </a:cxn>
                <a:cxn ang="0">
                  <a:pos x="6930" y="606"/>
                </a:cxn>
              </a:cxnLst>
              <a:rect l="0" t="0" r="r" b="b"/>
              <a:pathLst>
                <a:path w="6930" h="858">
                  <a:moveTo>
                    <a:pt x="0" y="630"/>
                  </a:moveTo>
                  <a:lnTo>
                    <a:pt x="132" y="420"/>
                  </a:lnTo>
                  <a:lnTo>
                    <a:pt x="270" y="402"/>
                  </a:lnTo>
                  <a:lnTo>
                    <a:pt x="408" y="360"/>
                  </a:lnTo>
                  <a:lnTo>
                    <a:pt x="540" y="402"/>
                  </a:lnTo>
                  <a:lnTo>
                    <a:pt x="678" y="438"/>
                  </a:lnTo>
                  <a:lnTo>
                    <a:pt x="816" y="492"/>
                  </a:lnTo>
                  <a:lnTo>
                    <a:pt x="948" y="558"/>
                  </a:lnTo>
                  <a:lnTo>
                    <a:pt x="1086" y="582"/>
                  </a:lnTo>
                  <a:lnTo>
                    <a:pt x="1224" y="666"/>
                  </a:lnTo>
                  <a:lnTo>
                    <a:pt x="1356" y="684"/>
                  </a:lnTo>
                  <a:lnTo>
                    <a:pt x="1494" y="732"/>
                  </a:lnTo>
                  <a:lnTo>
                    <a:pt x="1632" y="732"/>
                  </a:lnTo>
                  <a:lnTo>
                    <a:pt x="1764" y="804"/>
                  </a:lnTo>
                  <a:lnTo>
                    <a:pt x="1902" y="810"/>
                  </a:lnTo>
                  <a:lnTo>
                    <a:pt x="2040" y="834"/>
                  </a:lnTo>
                  <a:lnTo>
                    <a:pt x="2172" y="834"/>
                  </a:lnTo>
                  <a:lnTo>
                    <a:pt x="2310" y="858"/>
                  </a:lnTo>
                  <a:lnTo>
                    <a:pt x="2448" y="840"/>
                  </a:lnTo>
                  <a:lnTo>
                    <a:pt x="2580" y="804"/>
                  </a:lnTo>
                  <a:lnTo>
                    <a:pt x="2718" y="750"/>
                  </a:lnTo>
                  <a:lnTo>
                    <a:pt x="2856" y="708"/>
                  </a:lnTo>
                  <a:lnTo>
                    <a:pt x="2988" y="654"/>
                  </a:lnTo>
                  <a:lnTo>
                    <a:pt x="3126" y="600"/>
                  </a:lnTo>
                  <a:lnTo>
                    <a:pt x="3264" y="564"/>
                  </a:lnTo>
                  <a:lnTo>
                    <a:pt x="3396" y="552"/>
                  </a:lnTo>
                  <a:lnTo>
                    <a:pt x="3534" y="510"/>
                  </a:lnTo>
                  <a:lnTo>
                    <a:pt x="3672" y="486"/>
                  </a:lnTo>
                  <a:lnTo>
                    <a:pt x="3804" y="414"/>
                  </a:lnTo>
                  <a:lnTo>
                    <a:pt x="3942" y="390"/>
                  </a:lnTo>
                  <a:lnTo>
                    <a:pt x="4080" y="330"/>
                  </a:lnTo>
                  <a:lnTo>
                    <a:pt x="4212" y="288"/>
                  </a:lnTo>
                  <a:lnTo>
                    <a:pt x="4350" y="240"/>
                  </a:lnTo>
                  <a:lnTo>
                    <a:pt x="4488" y="204"/>
                  </a:lnTo>
                  <a:lnTo>
                    <a:pt x="4620" y="162"/>
                  </a:lnTo>
                  <a:lnTo>
                    <a:pt x="4758" y="126"/>
                  </a:lnTo>
                  <a:lnTo>
                    <a:pt x="4896" y="90"/>
                  </a:lnTo>
                  <a:lnTo>
                    <a:pt x="5028" y="66"/>
                  </a:lnTo>
                  <a:lnTo>
                    <a:pt x="5166" y="36"/>
                  </a:lnTo>
                  <a:lnTo>
                    <a:pt x="5304" y="24"/>
                  </a:lnTo>
                  <a:lnTo>
                    <a:pt x="5436" y="0"/>
                  </a:lnTo>
                  <a:lnTo>
                    <a:pt x="5574" y="0"/>
                  </a:lnTo>
                  <a:lnTo>
                    <a:pt x="5712" y="24"/>
                  </a:lnTo>
                  <a:lnTo>
                    <a:pt x="5844" y="48"/>
                  </a:lnTo>
                  <a:lnTo>
                    <a:pt x="5982" y="96"/>
                  </a:lnTo>
                  <a:lnTo>
                    <a:pt x="6120" y="126"/>
                  </a:lnTo>
                  <a:lnTo>
                    <a:pt x="6252" y="198"/>
                  </a:lnTo>
                  <a:lnTo>
                    <a:pt x="6390" y="258"/>
                  </a:lnTo>
                  <a:lnTo>
                    <a:pt x="6528" y="336"/>
                  </a:lnTo>
                  <a:lnTo>
                    <a:pt x="6660" y="426"/>
                  </a:lnTo>
                  <a:lnTo>
                    <a:pt x="6798" y="546"/>
                  </a:lnTo>
                  <a:lnTo>
                    <a:pt x="6930" y="60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4507048" y="728540"/>
              <a:ext cx="437110" cy="822959"/>
            </a:xfrm>
            <a:custGeom>
              <a:avLst/>
              <a:gdLst>
                <a:gd name="connsiteX0" fmla="*/ 0 w 312420"/>
                <a:gd name="connsiteY0" fmla="*/ 411480 h 411480"/>
                <a:gd name="connsiteX1" fmla="*/ 137160 w 312420"/>
                <a:gd name="connsiteY1" fmla="*/ 0 h 411480"/>
                <a:gd name="connsiteX2" fmla="*/ 312420 w 312420"/>
                <a:gd name="connsiteY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420" h="411480">
                  <a:moveTo>
                    <a:pt x="0" y="411480"/>
                  </a:moveTo>
                  <a:lnTo>
                    <a:pt x="137160" y="0"/>
                  </a:lnTo>
                  <a:lnTo>
                    <a:pt x="312420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272"/>
            <p:cNvSpPr>
              <a:spLocks noChangeArrowheads="1"/>
            </p:cNvSpPr>
            <p:nvPr/>
          </p:nvSpPr>
          <p:spPr bwMode="auto">
            <a:xfrm>
              <a:off x="468101" y="424442"/>
              <a:ext cx="442852" cy="26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68" name="Rectangle 272"/>
            <p:cNvSpPr>
              <a:spLocks noChangeArrowheads="1"/>
            </p:cNvSpPr>
            <p:nvPr/>
          </p:nvSpPr>
          <p:spPr bwMode="auto">
            <a:xfrm>
              <a:off x="6947670" y="2847333"/>
              <a:ext cx="442852" cy="26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219075" y="1554778"/>
            <a:ext cx="4206580" cy="2322064"/>
            <a:chOff x="3109144" y="1787896"/>
            <a:chExt cx="5359634" cy="4215989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3604635" y="1960697"/>
              <a:ext cx="4780589" cy="3669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3604635" y="1960697"/>
              <a:ext cx="4780589" cy="366930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3604635" y="1960697"/>
              <a:ext cx="4780589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3604635" y="5630005"/>
              <a:ext cx="4780589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8385224" y="1960697"/>
              <a:ext cx="1300" cy="36693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V="1">
              <a:off x="3604635" y="1960697"/>
              <a:ext cx="1300" cy="36693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89" name="Line 12"/>
            <p:cNvSpPr>
              <a:spLocks noChangeShapeType="1"/>
            </p:cNvSpPr>
            <p:nvPr/>
          </p:nvSpPr>
          <p:spPr bwMode="auto">
            <a:xfrm>
              <a:off x="3604635" y="5630005"/>
              <a:ext cx="4780589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 flipV="1">
              <a:off x="3604635" y="1960697"/>
              <a:ext cx="1300" cy="36693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 flipV="1">
              <a:off x="3604635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3604635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3" name="Rectangle 16"/>
            <p:cNvSpPr>
              <a:spLocks noChangeArrowheads="1"/>
            </p:cNvSpPr>
            <p:nvPr/>
          </p:nvSpPr>
          <p:spPr bwMode="auto">
            <a:xfrm>
              <a:off x="3565641" y="5658974"/>
              <a:ext cx="100079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V="1">
              <a:off x="4454691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4454691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6" name="Rectangle 19"/>
            <p:cNvSpPr>
              <a:spLocks noChangeArrowheads="1"/>
            </p:cNvSpPr>
            <p:nvPr/>
          </p:nvSpPr>
          <p:spPr bwMode="auto">
            <a:xfrm>
              <a:off x="4345508" y="5658973"/>
              <a:ext cx="249172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flipV="1">
              <a:off x="5312545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>
              <a:off x="5312545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5273552" y="5658973"/>
              <a:ext cx="100079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V="1">
              <a:off x="6162601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>
              <a:off x="6162601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6053420" y="5658973"/>
              <a:ext cx="249172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3" name="Line 26"/>
            <p:cNvSpPr>
              <a:spLocks noChangeShapeType="1"/>
            </p:cNvSpPr>
            <p:nvPr/>
          </p:nvSpPr>
          <p:spPr bwMode="auto">
            <a:xfrm flipV="1">
              <a:off x="7020456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>
              <a:off x="7020456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6981462" y="5658973"/>
              <a:ext cx="100079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6" name="Line 29"/>
            <p:cNvSpPr>
              <a:spLocks noChangeShapeType="1"/>
            </p:cNvSpPr>
            <p:nvPr/>
          </p:nvSpPr>
          <p:spPr bwMode="auto">
            <a:xfrm flipV="1">
              <a:off x="7878310" y="5562412"/>
              <a:ext cx="1300" cy="67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>
              <a:off x="7878310" y="1960697"/>
              <a:ext cx="1300" cy="57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08" name="Rectangle 31"/>
            <p:cNvSpPr>
              <a:spLocks noChangeArrowheads="1"/>
            </p:cNvSpPr>
            <p:nvPr/>
          </p:nvSpPr>
          <p:spPr bwMode="auto">
            <a:xfrm>
              <a:off x="7769129" y="5658973"/>
              <a:ext cx="249172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>
              <a:off x="3604635" y="5630005"/>
              <a:ext cx="46792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 flipH="1">
              <a:off x="8338432" y="5630005"/>
              <a:ext cx="54591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11" name="Rectangle 34"/>
            <p:cNvSpPr>
              <a:spLocks noChangeArrowheads="1"/>
            </p:cNvSpPr>
            <p:nvPr/>
          </p:nvSpPr>
          <p:spPr bwMode="auto">
            <a:xfrm>
              <a:off x="3438624" y="5514130"/>
              <a:ext cx="100079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15" name="Line 38"/>
            <p:cNvSpPr>
              <a:spLocks noChangeShapeType="1"/>
            </p:cNvSpPr>
            <p:nvPr/>
          </p:nvSpPr>
          <p:spPr bwMode="auto">
            <a:xfrm>
              <a:off x="3604635" y="4712678"/>
              <a:ext cx="46792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16" name="Line 39"/>
            <p:cNvSpPr>
              <a:spLocks noChangeShapeType="1"/>
            </p:cNvSpPr>
            <p:nvPr/>
          </p:nvSpPr>
          <p:spPr bwMode="auto">
            <a:xfrm flipH="1">
              <a:off x="8338432" y="4712678"/>
              <a:ext cx="54591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17" name="Rectangle 40"/>
            <p:cNvSpPr>
              <a:spLocks noChangeArrowheads="1"/>
            </p:cNvSpPr>
            <p:nvPr/>
          </p:nvSpPr>
          <p:spPr bwMode="auto">
            <a:xfrm>
              <a:off x="3109144" y="4539876"/>
              <a:ext cx="400310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21" name="Line 44"/>
            <p:cNvSpPr>
              <a:spLocks noChangeShapeType="1"/>
            </p:cNvSpPr>
            <p:nvPr/>
          </p:nvSpPr>
          <p:spPr bwMode="auto">
            <a:xfrm>
              <a:off x="3604635" y="3795351"/>
              <a:ext cx="46792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22" name="Line 45"/>
            <p:cNvSpPr>
              <a:spLocks noChangeShapeType="1"/>
            </p:cNvSpPr>
            <p:nvPr/>
          </p:nvSpPr>
          <p:spPr bwMode="auto">
            <a:xfrm flipH="1">
              <a:off x="8338432" y="3795351"/>
              <a:ext cx="54591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23" name="Rectangle 46"/>
            <p:cNvSpPr>
              <a:spLocks noChangeArrowheads="1"/>
            </p:cNvSpPr>
            <p:nvPr/>
          </p:nvSpPr>
          <p:spPr bwMode="auto">
            <a:xfrm>
              <a:off x="3109144" y="3622551"/>
              <a:ext cx="400310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4000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>
              <a:off x="3604635" y="2878024"/>
              <a:ext cx="46792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 flipH="1">
              <a:off x="8338432" y="2878024"/>
              <a:ext cx="54591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3109144" y="2705223"/>
              <a:ext cx="400310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6000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33" name="Line 56"/>
            <p:cNvSpPr>
              <a:spLocks noChangeShapeType="1"/>
            </p:cNvSpPr>
            <p:nvPr/>
          </p:nvSpPr>
          <p:spPr bwMode="auto">
            <a:xfrm>
              <a:off x="3604635" y="1960697"/>
              <a:ext cx="46792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 flipH="1">
              <a:off x="8338432" y="1960697"/>
              <a:ext cx="54591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5" name="Rectangle 58"/>
            <p:cNvSpPr>
              <a:spLocks noChangeArrowheads="1"/>
            </p:cNvSpPr>
            <p:nvPr/>
          </p:nvSpPr>
          <p:spPr bwMode="auto">
            <a:xfrm>
              <a:off x="3109144" y="1787896"/>
              <a:ext cx="400310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8000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36" name="Line 59"/>
            <p:cNvSpPr>
              <a:spLocks noChangeShapeType="1"/>
            </p:cNvSpPr>
            <p:nvPr/>
          </p:nvSpPr>
          <p:spPr bwMode="auto">
            <a:xfrm>
              <a:off x="3604635" y="1960697"/>
              <a:ext cx="4780589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7" name="Line 60"/>
            <p:cNvSpPr>
              <a:spLocks noChangeShapeType="1"/>
            </p:cNvSpPr>
            <p:nvPr/>
          </p:nvSpPr>
          <p:spPr bwMode="auto">
            <a:xfrm>
              <a:off x="3604635" y="5630005"/>
              <a:ext cx="4780589" cy="1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8" name="Line 61"/>
            <p:cNvSpPr>
              <a:spLocks noChangeShapeType="1"/>
            </p:cNvSpPr>
            <p:nvPr/>
          </p:nvSpPr>
          <p:spPr bwMode="auto">
            <a:xfrm flipV="1">
              <a:off x="8385224" y="1960697"/>
              <a:ext cx="1300" cy="36693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9" name="Line 62"/>
            <p:cNvSpPr>
              <a:spLocks noChangeShapeType="1"/>
            </p:cNvSpPr>
            <p:nvPr/>
          </p:nvSpPr>
          <p:spPr bwMode="auto">
            <a:xfrm flipV="1">
              <a:off x="3604635" y="1960697"/>
              <a:ext cx="1300" cy="36693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3698219" y="1980010"/>
              <a:ext cx="4702603" cy="35437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14"/>
                </a:cxn>
                <a:cxn ang="0">
                  <a:pos x="144" y="252"/>
                </a:cxn>
                <a:cxn ang="0">
                  <a:pos x="216" y="312"/>
                </a:cxn>
                <a:cxn ang="0">
                  <a:pos x="288" y="450"/>
                </a:cxn>
                <a:cxn ang="0">
                  <a:pos x="360" y="486"/>
                </a:cxn>
                <a:cxn ang="0">
                  <a:pos x="432" y="618"/>
                </a:cxn>
                <a:cxn ang="0">
                  <a:pos x="504" y="696"/>
                </a:cxn>
                <a:cxn ang="0">
                  <a:pos x="576" y="816"/>
                </a:cxn>
                <a:cxn ang="0">
                  <a:pos x="648" y="864"/>
                </a:cxn>
                <a:cxn ang="0">
                  <a:pos x="720" y="960"/>
                </a:cxn>
                <a:cxn ang="0">
                  <a:pos x="792" y="1026"/>
                </a:cxn>
                <a:cxn ang="0">
                  <a:pos x="864" y="1128"/>
                </a:cxn>
                <a:cxn ang="0">
                  <a:pos x="936" y="1212"/>
                </a:cxn>
                <a:cxn ang="0">
                  <a:pos x="1008" y="1278"/>
                </a:cxn>
                <a:cxn ang="0">
                  <a:pos x="1080" y="1326"/>
                </a:cxn>
                <a:cxn ang="0">
                  <a:pos x="1158" y="1416"/>
                </a:cxn>
                <a:cxn ang="0">
                  <a:pos x="1230" y="1464"/>
                </a:cxn>
                <a:cxn ang="0">
                  <a:pos x="1302" y="1530"/>
                </a:cxn>
                <a:cxn ang="0">
                  <a:pos x="1374" y="1596"/>
                </a:cxn>
                <a:cxn ang="0">
                  <a:pos x="1446" y="1668"/>
                </a:cxn>
                <a:cxn ang="0">
                  <a:pos x="1518" y="1710"/>
                </a:cxn>
                <a:cxn ang="0">
                  <a:pos x="1590" y="1764"/>
                </a:cxn>
                <a:cxn ang="0">
                  <a:pos x="1662" y="1812"/>
                </a:cxn>
                <a:cxn ang="0">
                  <a:pos x="1734" y="1842"/>
                </a:cxn>
                <a:cxn ang="0">
                  <a:pos x="1806" y="1872"/>
                </a:cxn>
                <a:cxn ang="0">
                  <a:pos x="1878" y="1908"/>
                </a:cxn>
                <a:cxn ang="0">
                  <a:pos x="1950" y="1944"/>
                </a:cxn>
                <a:cxn ang="0">
                  <a:pos x="2022" y="1980"/>
                </a:cxn>
                <a:cxn ang="0">
                  <a:pos x="2094" y="2004"/>
                </a:cxn>
                <a:cxn ang="0">
                  <a:pos x="2166" y="2028"/>
                </a:cxn>
                <a:cxn ang="0">
                  <a:pos x="2238" y="2046"/>
                </a:cxn>
                <a:cxn ang="0">
                  <a:pos x="2316" y="2070"/>
                </a:cxn>
                <a:cxn ang="0">
                  <a:pos x="2388" y="2082"/>
                </a:cxn>
                <a:cxn ang="0">
                  <a:pos x="2460" y="2100"/>
                </a:cxn>
                <a:cxn ang="0">
                  <a:pos x="2532" y="2118"/>
                </a:cxn>
                <a:cxn ang="0">
                  <a:pos x="2604" y="2124"/>
                </a:cxn>
                <a:cxn ang="0">
                  <a:pos x="2676" y="2136"/>
                </a:cxn>
                <a:cxn ang="0">
                  <a:pos x="2748" y="2148"/>
                </a:cxn>
                <a:cxn ang="0">
                  <a:pos x="2820" y="2154"/>
                </a:cxn>
                <a:cxn ang="0">
                  <a:pos x="2892" y="2166"/>
                </a:cxn>
                <a:cxn ang="0">
                  <a:pos x="2964" y="2172"/>
                </a:cxn>
                <a:cxn ang="0">
                  <a:pos x="3036" y="2178"/>
                </a:cxn>
                <a:cxn ang="0">
                  <a:pos x="3108" y="2178"/>
                </a:cxn>
                <a:cxn ang="0">
                  <a:pos x="3180" y="2184"/>
                </a:cxn>
                <a:cxn ang="0">
                  <a:pos x="3252" y="2190"/>
                </a:cxn>
                <a:cxn ang="0">
                  <a:pos x="3324" y="2196"/>
                </a:cxn>
                <a:cxn ang="0">
                  <a:pos x="3396" y="2196"/>
                </a:cxn>
                <a:cxn ang="0">
                  <a:pos x="3468" y="2202"/>
                </a:cxn>
                <a:cxn ang="0">
                  <a:pos x="3546" y="2202"/>
                </a:cxn>
                <a:cxn ang="0">
                  <a:pos x="3618" y="2202"/>
                </a:cxn>
              </a:cxnLst>
              <a:rect l="0" t="0" r="r" b="b"/>
              <a:pathLst>
                <a:path w="3618" h="2202">
                  <a:moveTo>
                    <a:pt x="0" y="0"/>
                  </a:moveTo>
                  <a:lnTo>
                    <a:pt x="72" y="114"/>
                  </a:lnTo>
                  <a:lnTo>
                    <a:pt x="144" y="252"/>
                  </a:lnTo>
                  <a:lnTo>
                    <a:pt x="216" y="312"/>
                  </a:lnTo>
                  <a:lnTo>
                    <a:pt x="288" y="450"/>
                  </a:lnTo>
                  <a:lnTo>
                    <a:pt x="360" y="486"/>
                  </a:lnTo>
                  <a:lnTo>
                    <a:pt x="432" y="618"/>
                  </a:lnTo>
                  <a:lnTo>
                    <a:pt x="504" y="696"/>
                  </a:lnTo>
                  <a:lnTo>
                    <a:pt x="576" y="816"/>
                  </a:lnTo>
                  <a:lnTo>
                    <a:pt x="648" y="864"/>
                  </a:lnTo>
                  <a:lnTo>
                    <a:pt x="720" y="960"/>
                  </a:lnTo>
                  <a:lnTo>
                    <a:pt x="792" y="1026"/>
                  </a:lnTo>
                  <a:lnTo>
                    <a:pt x="864" y="1128"/>
                  </a:lnTo>
                  <a:lnTo>
                    <a:pt x="936" y="1212"/>
                  </a:lnTo>
                  <a:lnTo>
                    <a:pt x="1008" y="1278"/>
                  </a:lnTo>
                  <a:lnTo>
                    <a:pt x="1080" y="1326"/>
                  </a:lnTo>
                  <a:lnTo>
                    <a:pt x="1158" y="1416"/>
                  </a:lnTo>
                  <a:lnTo>
                    <a:pt x="1230" y="1464"/>
                  </a:lnTo>
                  <a:lnTo>
                    <a:pt x="1302" y="1530"/>
                  </a:lnTo>
                  <a:lnTo>
                    <a:pt x="1374" y="1596"/>
                  </a:lnTo>
                  <a:lnTo>
                    <a:pt x="1446" y="1668"/>
                  </a:lnTo>
                  <a:lnTo>
                    <a:pt x="1518" y="1710"/>
                  </a:lnTo>
                  <a:lnTo>
                    <a:pt x="1590" y="1764"/>
                  </a:lnTo>
                  <a:lnTo>
                    <a:pt x="1662" y="1812"/>
                  </a:lnTo>
                  <a:lnTo>
                    <a:pt x="1734" y="1842"/>
                  </a:lnTo>
                  <a:lnTo>
                    <a:pt x="1806" y="1872"/>
                  </a:lnTo>
                  <a:lnTo>
                    <a:pt x="1878" y="1908"/>
                  </a:lnTo>
                  <a:lnTo>
                    <a:pt x="1950" y="1944"/>
                  </a:lnTo>
                  <a:lnTo>
                    <a:pt x="2022" y="1980"/>
                  </a:lnTo>
                  <a:lnTo>
                    <a:pt x="2094" y="2004"/>
                  </a:lnTo>
                  <a:lnTo>
                    <a:pt x="2166" y="2028"/>
                  </a:lnTo>
                  <a:lnTo>
                    <a:pt x="2238" y="2046"/>
                  </a:lnTo>
                  <a:lnTo>
                    <a:pt x="2316" y="2070"/>
                  </a:lnTo>
                  <a:lnTo>
                    <a:pt x="2388" y="2082"/>
                  </a:lnTo>
                  <a:lnTo>
                    <a:pt x="2460" y="2100"/>
                  </a:lnTo>
                  <a:lnTo>
                    <a:pt x="2532" y="2118"/>
                  </a:lnTo>
                  <a:lnTo>
                    <a:pt x="2604" y="2124"/>
                  </a:lnTo>
                  <a:lnTo>
                    <a:pt x="2676" y="2136"/>
                  </a:lnTo>
                  <a:lnTo>
                    <a:pt x="2748" y="2148"/>
                  </a:lnTo>
                  <a:lnTo>
                    <a:pt x="2820" y="2154"/>
                  </a:lnTo>
                  <a:lnTo>
                    <a:pt x="2892" y="2166"/>
                  </a:lnTo>
                  <a:lnTo>
                    <a:pt x="2964" y="2172"/>
                  </a:lnTo>
                  <a:lnTo>
                    <a:pt x="3036" y="2178"/>
                  </a:lnTo>
                  <a:lnTo>
                    <a:pt x="3108" y="2178"/>
                  </a:lnTo>
                  <a:lnTo>
                    <a:pt x="3180" y="2184"/>
                  </a:lnTo>
                  <a:lnTo>
                    <a:pt x="3252" y="2190"/>
                  </a:lnTo>
                  <a:lnTo>
                    <a:pt x="3324" y="2196"/>
                  </a:lnTo>
                  <a:lnTo>
                    <a:pt x="3396" y="2196"/>
                  </a:lnTo>
                  <a:lnTo>
                    <a:pt x="3468" y="2202"/>
                  </a:lnTo>
                  <a:lnTo>
                    <a:pt x="3546" y="2202"/>
                  </a:lnTo>
                  <a:lnTo>
                    <a:pt x="3618" y="2202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3698219" y="2231067"/>
              <a:ext cx="4702603" cy="3292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0"/>
                </a:cxn>
                <a:cxn ang="0">
                  <a:pos x="144" y="114"/>
                </a:cxn>
                <a:cxn ang="0">
                  <a:pos x="216" y="258"/>
                </a:cxn>
                <a:cxn ang="0">
                  <a:pos x="288" y="330"/>
                </a:cxn>
                <a:cxn ang="0">
                  <a:pos x="360" y="444"/>
                </a:cxn>
                <a:cxn ang="0">
                  <a:pos x="432" y="540"/>
                </a:cxn>
                <a:cxn ang="0">
                  <a:pos x="504" y="588"/>
                </a:cxn>
                <a:cxn ang="0">
                  <a:pos x="576" y="684"/>
                </a:cxn>
                <a:cxn ang="0">
                  <a:pos x="648" y="744"/>
                </a:cxn>
                <a:cxn ang="0">
                  <a:pos x="720" y="840"/>
                </a:cxn>
                <a:cxn ang="0">
                  <a:pos x="792" y="900"/>
                </a:cxn>
                <a:cxn ang="0">
                  <a:pos x="864" y="1032"/>
                </a:cxn>
                <a:cxn ang="0">
                  <a:pos x="936" y="1056"/>
                </a:cxn>
                <a:cxn ang="0">
                  <a:pos x="1008" y="1140"/>
                </a:cxn>
                <a:cxn ang="0">
                  <a:pos x="1080" y="1200"/>
                </a:cxn>
                <a:cxn ang="0">
                  <a:pos x="1158" y="1290"/>
                </a:cxn>
                <a:cxn ang="0">
                  <a:pos x="1230" y="1332"/>
                </a:cxn>
                <a:cxn ang="0">
                  <a:pos x="1302" y="1374"/>
                </a:cxn>
                <a:cxn ang="0">
                  <a:pos x="1374" y="1458"/>
                </a:cxn>
                <a:cxn ang="0">
                  <a:pos x="1446" y="1518"/>
                </a:cxn>
                <a:cxn ang="0">
                  <a:pos x="1518" y="1572"/>
                </a:cxn>
                <a:cxn ang="0">
                  <a:pos x="1590" y="1632"/>
                </a:cxn>
                <a:cxn ang="0">
                  <a:pos x="1662" y="1668"/>
                </a:cxn>
                <a:cxn ang="0">
                  <a:pos x="1734" y="1704"/>
                </a:cxn>
                <a:cxn ang="0">
                  <a:pos x="1806" y="1734"/>
                </a:cxn>
                <a:cxn ang="0">
                  <a:pos x="1878" y="1764"/>
                </a:cxn>
                <a:cxn ang="0">
                  <a:pos x="1950" y="1788"/>
                </a:cxn>
                <a:cxn ang="0">
                  <a:pos x="2022" y="1836"/>
                </a:cxn>
                <a:cxn ang="0">
                  <a:pos x="2094" y="1854"/>
                </a:cxn>
                <a:cxn ang="0">
                  <a:pos x="2166" y="1878"/>
                </a:cxn>
                <a:cxn ang="0">
                  <a:pos x="2238" y="1902"/>
                </a:cxn>
                <a:cxn ang="0">
                  <a:pos x="2316" y="1920"/>
                </a:cxn>
                <a:cxn ang="0">
                  <a:pos x="2388" y="1938"/>
                </a:cxn>
                <a:cxn ang="0">
                  <a:pos x="2460" y="1956"/>
                </a:cxn>
                <a:cxn ang="0">
                  <a:pos x="2532" y="1962"/>
                </a:cxn>
                <a:cxn ang="0">
                  <a:pos x="2604" y="1968"/>
                </a:cxn>
                <a:cxn ang="0">
                  <a:pos x="2676" y="1986"/>
                </a:cxn>
                <a:cxn ang="0">
                  <a:pos x="2748" y="1998"/>
                </a:cxn>
                <a:cxn ang="0">
                  <a:pos x="2820" y="2004"/>
                </a:cxn>
                <a:cxn ang="0">
                  <a:pos x="2892" y="2010"/>
                </a:cxn>
                <a:cxn ang="0">
                  <a:pos x="2964" y="2016"/>
                </a:cxn>
                <a:cxn ang="0">
                  <a:pos x="3036" y="2022"/>
                </a:cxn>
                <a:cxn ang="0">
                  <a:pos x="3108" y="2028"/>
                </a:cxn>
                <a:cxn ang="0">
                  <a:pos x="3180" y="2028"/>
                </a:cxn>
                <a:cxn ang="0">
                  <a:pos x="3252" y="2034"/>
                </a:cxn>
                <a:cxn ang="0">
                  <a:pos x="3324" y="2034"/>
                </a:cxn>
                <a:cxn ang="0">
                  <a:pos x="3396" y="2040"/>
                </a:cxn>
                <a:cxn ang="0">
                  <a:pos x="3468" y="2046"/>
                </a:cxn>
                <a:cxn ang="0">
                  <a:pos x="3546" y="2046"/>
                </a:cxn>
                <a:cxn ang="0">
                  <a:pos x="3618" y="2046"/>
                </a:cxn>
              </a:cxnLst>
              <a:rect l="0" t="0" r="r" b="b"/>
              <a:pathLst>
                <a:path w="3618" h="2046">
                  <a:moveTo>
                    <a:pt x="0" y="0"/>
                  </a:moveTo>
                  <a:lnTo>
                    <a:pt x="72" y="60"/>
                  </a:lnTo>
                  <a:lnTo>
                    <a:pt x="144" y="114"/>
                  </a:lnTo>
                  <a:lnTo>
                    <a:pt x="216" y="258"/>
                  </a:lnTo>
                  <a:lnTo>
                    <a:pt x="288" y="330"/>
                  </a:lnTo>
                  <a:lnTo>
                    <a:pt x="360" y="444"/>
                  </a:lnTo>
                  <a:lnTo>
                    <a:pt x="432" y="540"/>
                  </a:lnTo>
                  <a:lnTo>
                    <a:pt x="504" y="588"/>
                  </a:lnTo>
                  <a:lnTo>
                    <a:pt x="576" y="684"/>
                  </a:lnTo>
                  <a:lnTo>
                    <a:pt x="648" y="744"/>
                  </a:lnTo>
                  <a:lnTo>
                    <a:pt x="720" y="840"/>
                  </a:lnTo>
                  <a:lnTo>
                    <a:pt x="792" y="900"/>
                  </a:lnTo>
                  <a:lnTo>
                    <a:pt x="864" y="1032"/>
                  </a:lnTo>
                  <a:lnTo>
                    <a:pt x="936" y="1056"/>
                  </a:lnTo>
                  <a:lnTo>
                    <a:pt x="1008" y="1140"/>
                  </a:lnTo>
                  <a:lnTo>
                    <a:pt x="1080" y="1200"/>
                  </a:lnTo>
                  <a:lnTo>
                    <a:pt x="1158" y="1290"/>
                  </a:lnTo>
                  <a:lnTo>
                    <a:pt x="1230" y="1332"/>
                  </a:lnTo>
                  <a:lnTo>
                    <a:pt x="1302" y="1374"/>
                  </a:lnTo>
                  <a:lnTo>
                    <a:pt x="1374" y="1458"/>
                  </a:lnTo>
                  <a:lnTo>
                    <a:pt x="1446" y="1518"/>
                  </a:lnTo>
                  <a:lnTo>
                    <a:pt x="1518" y="1572"/>
                  </a:lnTo>
                  <a:lnTo>
                    <a:pt x="1590" y="1632"/>
                  </a:lnTo>
                  <a:lnTo>
                    <a:pt x="1662" y="1668"/>
                  </a:lnTo>
                  <a:lnTo>
                    <a:pt x="1734" y="1704"/>
                  </a:lnTo>
                  <a:lnTo>
                    <a:pt x="1806" y="1734"/>
                  </a:lnTo>
                  <a:lnTo>
                    <a:pt x="1878" y="1764"/>
                  </a:lnTo>
                  <a:lnTo>
                    <a:pt x="1950" y="1788"/>
                  </a:lnTo>
                  <a:lnTo>
                    <a:pt x="2022" y="1836"/>
                  </a:lnTo>
                  <a:lnTo>
                    <a:pt x="2094" y="1854"/>
                  </a:lnTo>
                  <a:lnTo>
                    <a:pt x="2166" y="1878"/>
                  </a:lnTo>
                  <a:lnTo>
                    <a:pt x="2238" y="1902"/>
                  </a:lnTo>
                  <a:lnTo>
                    <a:pt x="2316" y="1920"/>
                  </a:lnTo>
                  <a:lnTo>
                    <a:pt x="2388" y="1938"/>
                  </a:lnTo>
                  <a:lnTo>
                    <a:pt x="2460" y="1956"/>
                  </a:lnTo>
                  <a:lnTo>
                    <a:pt x="2532" y="1962"/>
                  </a:lnTo>
                  <a:lnTo>
                    <a:pt x="2604" y="1968"/>
                  </a:lnTo>
                  <a:lnTo>
                    <a:pt x="2676" y="1986"/>
                  </a:lnTo>
                  <a:lnTo>
                    <a:pt x="2748" y="1998"/>
                  </a:lnTo>
                  <a:lnTo>
                    <a:pt x="2820" y="2004"/>
                  </a:lnTo>
                  <a:lnTo>
                    <a:pt x="2892" y="2010"/>
                  </a:lnTo>
                  <a:lnTo>
                    <a:pt x="2964" y="2016"/>
                  </a:lnTo>
                  <a:lnTo>
                    <a:pt x="3036" y="2022"/>
                  </a:lnTo>
                  <a:lnTo>
                    <a:pt x="3108" y="2028"/>
                  </a:lnTo>
                  <a:lnTo>
                    <a:pt x="3180" y="2028"/>
                  </a:lnTo>
                  <a:lnTo>
                    <a:pt x="3252" y="2034"/>
                  </a:lnTo>
                  <a:lnTo>
                    <a:pt x="3324" y="2034"/>
                  </a:lnTo>
                  <a:lnTo>
                    <a:pt x="3396" y="2040"/>
                  </a:lnTo>
                  <a:lnTo>
                    <a:pt x="3468" y="2046"/>
                  </a:lnTo>
                  <a:lnTo>
                    <a:pt x="3546" y="2046"/>
                  </a:lnTo>
                  <a:lnTo>
                    <a:pt x="3618" y="2046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3698219" y="2424189"/>
              <a:ext cx="4702603" cy="3109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08"/>
                </a:cxn>
                <a:cxn ang="0">
                  <a:pos x="144" y="96"/>
                </a:cxn>
                <a:cxn ang="0">
                  <a:pos x="216" y="216"/>
                </a:cxn>
                <a:cxn ang="0">
                  <a:pos x="288" y="270"/>
                </a:cxn>
                <a:cxn ang="0">
                  <a:pos x="360" y="372"/>
                </a:cxn>
                <a:cxn ang="0">
                  <a:pos x="432" y="462"/>
                </a:cxn>
                <a:cxn ang="0">
                  <a:pos x="504" y="528"/>
                </a:cxn>
                <a:cxn ang="0">
                  <a:pos x="576" y="630"/>
                </a:cxn>
                <a:cxn ang="0">
                  <a:pos x="648" y="684"/>
                </a:cxn>
                <a:cxn ang="0">
                  <a:pos x="720" y="756"/>
                </a:cxn>
                <a:cxn ang="0">
                  <a:pos x="792" y="828"/>
                </a:cxn>
                <a:cxn ang="0">
                  <a:pos x="864" y="930"/>
                </a:cxn>
                <a:cxn ang="0">
                  <a:pos x="936" y="960"/>
                </a:cxn>
                <a:cxn ang="0">
                  <a:pos x="1008" y="1044"/>
                </a:cxn>
                <a:cxn ang="0">
                  <a:pos x="1080" y="1104"/>
                </a:cxn>
                <a:cxn ang="0">
                  <a:pos x="1158" y="1176"/>
                </a:cxn>
                <a:cxn ang="0">
                  <a:pos x="1230" y="1236"/>
                </a:cxn>
                <a:cxn ang="0">
                  <a:pos x="1302" y="1296"/>
                </a:cxn>
                <a:cxn ang="0">
                  <a:pos x="1374" y="1362"/>
                </a:cxn>
                <a:cxn ang="0">
                  <a:pos x="1446" y="1416"/>
                </a:cxn>
                <a:cxn ang="0">
                  <a:pos x="1518" y="1476"/>
                </a:cxn>
                <a:cxn ang="0">
                  <a:pos x="1590" y="1524"/>
                </a:cxn>
                <a:cxn ang="0">
                  <a:pos x="1662" y="1566"/>
                </a:cxn>
                <a:cxn ang="0">
                  <a:pos x="1734" y="1590"/>
                </a:cxn>
                <a:cxn ang="0">
                  <a:pos x="1806" y="1626"/>
                </a:cxn>
                <a:cxn ang="0">
                  <a:pos x="1878" y="1662"/>
                </a:cxn>
                <a:cxn ang="0">
                  <a:pos x="1950" y="1686"/>
                </a:cxn>
                <a:cxn ang="0">
                  <a:pos x="2022" y="1722"/>
                </a:cxn>
                <a:cxn ang="0">
                  <a:pos x="2094" y="1740"/>
                </a:cxn>
                <a:cxn ang="0">
                  <a:pos x="2166" y="1770"/>
                </a:cxn>
                <a:cxn ang="0">
                  <a:pos x="2238" y="1782"/>
                </a:cxn>
                <a:cxn ang="0">
                  <a:pos x="2316" y="1806"/>
                </a:cxn>
                <a:cxn ang="0">
                  <a:pos x="2388" y="1824"/>
                </a:cxn>
                <a:cxn ang="0">
                  <a:pos x="2460" y="1836"/>
                </a:cxn>
                <a:cxn ang="0">
                  <a:pos x="2532" y="1848"/>
                </a:cxn>
                <a:cxn ang="0">
                  <a:pos x="2604" y="1860"/>
                </a:cxn>
                <a:cxn ang="0">
                  <a:pos x="2676" y="1872"/>
                </a:cxn>
                <a:cxn ang="0">
                  <a:pos x="2748" y="1878"/>
                </a:cxn>
                <a:cxn ang="0">
                  <a:pos x="2820" y="1884"/>
                </a:cxn>
                <a:cxn ang="0">
                  <a:pos x="2892" y="1896"/>
                </a:cxn>
                <a:cxn ang="0">
                  <a:pos x="2964" y="1902"/>
                </a:cxn>
                <a:cxn ang="0">
                  <a:pos x="3036" y="1902"/>
                </a:cxn>
                <a:cxn ang="0">
                  <a:pos x="3108" y="1908"/>
                </a:cxn>
                <a:cxn ang="0">
                  <a:pos x="3180" y="1914"/>
                </a:cxn>
                <a:cxn ang="0">
                  <a:pos x="3252" y="1914"/>
                </a:cxn>
                <a:cxn ang="0">
                  <a:pos x="3324" y="1920"/>
                </a:cxn>
                <a:cxn ang="0">
                  <a:pos x="3396" y="1920"/>
                </a:cxn>
                <a:cxn ang="0">
                  <a:pos x="3468" y="1926"/>
                </a:cxn>
                <a:cxn ang="0">
                  <a:pos x="3546" y="1932"/>
                </a:cxn>
                <a:cxn ang="0">
                  <a:pos x="3618" y="1932"/>
                </a:cxn>
              </a:cxnLst>
              <a:rect l="0" t="0" r="r" b="b"/>
              <a:pathLst>
                <a:path w="3618" h="1932">
                  <a:moveTo>
                    <a:pt x="0" y="0"/>
                  </a:moveTo>
                  <a:lnTo>
                    <a:pt x="72" y="108"/>
                  </a:lnTo>
                  <a:lnTo>
                    <a:pt x="144" y="96"/>
                  </a:lnTo>
                  <a:lnTo>
                    <a:pt x="216" y="216"/>
                  </a:lnTo>
                  <a:lnTo>
                    <a:pt x="288" y="270"/>
                  </a:lnTo>
                  <a:lnTo>
                    <a:pt x="360" y="372"/>
                  </a:lnTo>
                  <a:lnTo>
                    <a:pt x="432" y="462"/>
                  </a:lnTo>
                  <a:lnTo>
                    <a:pt x="504" y="528"/>
                  </a:lnTo>
                  <a:lnTo>
                    <a:pt x="576" y="630"/>
                  </a:lnTo>
                  <a:lnTo>
                    <a:pt x="648" y="684"/>
                  </a:lnTo>
                  <a:lnTo>
                    <a:pt x="720" y="756"/>
                  </a:lnTo>
                  <a:lnTo>
                    <a:pt x="792" y="828"/>
                  </a:lnTo>
                  <a:lnTo>
                    <a:pt x="864" y="930"/>
                  </a:lnTo>
                  <a:lnTo>
                    <a:pt x="936" y="960"/>
                  </a:lnTo>
                  <a:lnTo>
                    <a:pt x="1008" y="1044"/>
                  </a:lnTo>
                  <a:lnTo>
                    <a:pt x="1080" y="1104"/>
                  </a:lnTo>
                  <a:lnTo>
                    <a:pt x="1158" y="1176"/>
                  </a:lnTo>
                  <a:lnTo>
                    <a:pt x="1230" y="1236"/>
                  </a:lnTo>
                  <a:lnTo>
                    <a:pt x="1302" y="1296"/>
                  </a:lnTo>
                  <a:lnTo>
                    <a:pt x="1374" y="1362"/>
                  </a:lnTo>
                  <a:lnTo>
                    <a:pt x="1446" y="1416"/>
                  </a:lnTo>
                  <a:lnTo>
                    <a:pt x="1518" y="1476"/>
                  </a:lnTo>
                  <a:lnTo>
                    <a:pt x="1590" y="1524"/>
                  </a:lnTo>
                  <a:lnTo>
                    <a:pt x="1662" y="1566"/>
                  </a:lnTo>
                  <a:lnTo>
                    <a:pt x="1734" y="1590"/>
                  </a:lnTo>
                  <a:lnTo>
                    <a:pt x="1806" y="1626"/>
                  </a:lnTo>
                  <a:lnTo>
                    <a:pt x="1878" y="1662"/>
                  </a:lnTo>
                  <a:lnTo>
                    <a:pt x="1950" y="1686"/>
                  </a:lnTo>
                  <a:lnTo>
                    <a:pt x="2022" y="1722"/>
                  </a:lnTo>
                  <a:lnTo>
                    <a:pt x="2094" y="1740"/>
                  </a:lnTo>
                  <a:lnTo>
                    <a:pt x="2166" y="1770"/>
                  </a:lnTo>
                  <a:lnTo>
                    <a:pt x="2238" y="1782"/>
                  </a:lnTo>
                  <a:lnTo>
                    <a:pt x="2316" y="1806"/>
                  </a:lnTo>
                  <a:lnTo>
                    <a:pt x="2388" y="1824"/>
                  </a:lnTo>
                  <a:lnTo>
                    <a:pt x="2460" y="1836"/>
                  </a:lnTo>
                  <a:lnTo>
                    <a:pt x="2532" y="1848"/>
                  </a:lnTo>
                  <a:lnTo>
                    <a:pt x="2604" y="1860"/>
                  </a:lnTo>
                  <a:lnTo>
                    <a:pt x="2676" y="1872"/>
                  </a:lnTo>
                  <a:lnTo>
                    <a:pt x="2748" y="1878"/>
                  </a:lnTo>
                  <a:lnTo>
                    <a:pt x="2820" y="1884"/>
                  </a:lnTo>
                  <a:lnTo>
                    <a:pt x="2892" y="1896"/>
                  </a:lnTo>
                  <a:lnTo>
                    <a:pt x="2964" y="1902"/>
                  </a:lnTo>
                  <a:lnTo>
                    <a:pt x="3036" y="1902"/>
                  </a:lnTo>
                  <a:lnTo>
                    <a:pt x="3108" y="1908"/>
                  </a:lnTo>
                  <a:lnTo>
                    <a:pt x="3180" y="1914"/>
                  </a:lnTo>
                  <a:lnTo>
                    <a:pt x="3252" y="1914"/>
                  </a:lnTo>
                  <a:lnTo>
                    <a:pt x="3324" y="1920"/>
                  </a:lnTo>
                  <a:lnTo>
                    <a:pt x="3396" y="1920"/>
                  </a:lnTo>
                  <a:lnTo>
                    <a:pt x="3468" y="1926"/>
                  </a:lnTo>
                  <a:lnTo>
                    <a:pt x="3546" y="1932"/>
                  </a:lnTo>
                  <a:lnTo>
                    <a:pt x="3618" y="1932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3698219" y="2588342"/>
              <a:ext cx="4702603" cy="2945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90"/>
                </a:cxn>
                <a:cxn ang="0">
                  <a:pos x="144" y="108"/>
                </a:cxn>
                <a:cxn ang="0">
                  <a:pos x="216" y="192"/>
                </a:cxn>
                <a:cxn ang="0">
                  <a:pos x="288" y="264"/>
                </a:cxn>
                <a:cxn ang="0">
                  <a:pos x="360" y="324"/>
                </a:cxn>
                <a:cxn ang="0">
                  <a:pos x="432" y="384"/>
                </a:cxn>
                <a:cxn ang="0">
                  <a:pos x="504" y="486"/>
                </a:cxn>
                <a:cxn ang="0">
                  <a:pos x="576" y="576"/>
                </a:cxn>
                <a:cxn ang="0">
                  <a:pos x="648" y="624"/>
                </a:cxn>
                <a:cxn ang="0">
                  <a:pos x="720" y="702"/>
                </a:cxn>
                <a:cxn ang="0">
                  <a:pos x="792" y="816"/>
                </a:cxn>
                <a:cxn ang="0">
                  <a:pos x="864" y="840"/>
                </a:cxn>
                <a:cxn ang="0">
                  <a:pos x="936" y="882"/>
                </a:cxn>
                <a:cxn ang="0">
                  <a:pos x="1008" y="978"/>
                </a:cxn>
                <a:cxn ang="0">
                  <a:pos x="1080" y="1050"/>
                </a:cxn>
                <a:cxn ang="0">
                  <a:pos x="1158" y="1098"/>
                </a:cxn>
                <a:cxn ang="0">
                  <a:pos x="1230" y="1158"/>
                </a:cxn>
                <a:cxn ang="0">
                  <a:pos x="1302" y="1230"/>
                </a:cxn>
                <a:cxn ang="0">
                  <a:pos x="1374" y="1284"/>
                </a:cxn>
                <a:cxn ang="0">
                  <a:pos x="1446" y="1350"/>
                </a:cxn>
                <a:cxn ang="0">
                  <a:pos x="1518" y="1386"/>
                </a:cxn>
                <a:cxn ang="0">
                  <a:pos x="1590" y="1446"/>
                </a:cxn>
                <a:cxn ang="0">
                  <a:pos x="1662" y="1482"/>
                </a:cxn>
                <a:cxn ang="0">
                  <a:pos x="1734" y="1500"/>
                </a:cxn>
                <a:cxn ang="0">
                  <a:pos x="1806" y="1548"/>
                </a:cxn>
                <a:cxn ang="0">
                  <a:pos x="1878" y="1584"/>
                </a:cxn>
                <a:cxn ang="0">
                  <a:pos x="1950" y="1602"/>
                </a:cxn>
                <a:cxn ang="0">
                  <a:pos x="2022" y="1626"/>
                </a:cxn>
                <a:cxn ang="0">
                  <a:pos x="2094" y="1650"/>
                </a:cxn>
                <a:cxn ang="0">
                  <a:pos x="2166" y="1674"/>
                </a:cxn>
                <a:cxn ang="0">
                  <a:pos x="2238" y="1698"/>
                </a:cxn>
                <a:cxn ang="0">
                  <a:pos x="2316" y="1710"/>
                </a:cxn>
                <a:cxn ang="0">
                  <a:pos x="2388" y="1722"/>
                </a:cxn>
                <a:cxn ang="0">
                  <a:pos x="2460" y="1740"/>
                </a:cxn>
                <a:cxn ang="0">
                  <a:pos x="2532" y="1758"/>
                </a:cxn>
                <a:cxn ang="0">
                  <a:pos x="2604" y="1764"/>
                </a:cxn>
                <a:cxn ang="0">
                  <a:pos x="2676" y="1776"/>
                </a:cxn>
                <a:cxn ang="0">
                  <a:pos x="2748" y="1782"/>
                </a:cxn>
                <a:cxn ang="0">
                  <a:pos x="2820" y="1788"/>
                </a:cxn>
                <a:cxn ang="0">
                  <a:pos x="2892" y="1794"/>
                </a:cxn>
                <a:cxn ang="0">
                  <a:pos x="2964" y="1800"/>
                </a:cxn>
                <a:cxn ang="0">
                  <a:pos x="3036" y="1806"/>
                </a:cxn>
                <a:cxn ang="0">
                  <a:pos x="3108" y="1812"/>
                </a:cxn>
                <a:cxn ang="0">
                  <a:pos x="3180" y="1812"/>
                </a:cxn>
                <a:cxn ang="0">
                  <a:pos x="3252" y="1812"/>
                </a:cxn>
                <a:cxn ang="0">
                  <a:pos x="3324" y="1818"/>
                </a:cxn>
                <a:cxn ang="0">
                  <a:pos x="3396" y="1824"/>
                </a:cxn>
                <a:cxn ang="0">
                  <a:pos x="3468" y="1824"/>
                </a:cxn>
                <a:cxn ang="0">
                  <a:pos x="3546" y="1824"/>
                </a:cxn>
                <a:cxn ang="0">
                  <a:pos x="3618" y="1830"/>
                </a:cxn>
              </a:cxnLst>
              <a:rect l="0" t="0" r="r" b="b"/>
              <a:pathLst>
                <a:path w="3618" h="1830">
                  <a:moveTo>
                    <a:pt x="0" y="0"/>
                  </a:moveTo>
                  <a:lnTo>
                    <a:pt x="72" y="90"/>
                  </a:lnTo>
                  <a:lnTo>
                    <a:pt x="144" y="108"/>
                  </a:lnTo>
                  <a:lnTo>
                    <a:pt x="216" y="192"/>
                  </a:lnTo>
                  <a:lnTo>
                    <a:pt x="288" y="264"/>
                  </a:lnTo>
                  <a:lnTo>
                    <a:pt x="360" y="324"/>
                  </a:lnTo>
                  <a:lnTo>
                    <a:pt x="432" y="384"/>
                  </a:lnTo>
                  <a:lnTo>
                    <a:pt x="504" y="486"/>
                  </a:lnTo>
                  <a:lnTo>
                    <a:pt x="576" y="576"/>
                  </a:lnTo>
                  <a:lnTo>
                    <a:pt x="648" y="624"/>
                  </a:lnTo>
                  <a:lnTo>
                    <a:pt x="720" y="702"/>
                  </a:lnTo>
                  <a:lnTo>
                    <a:pt x="792" y="816"/>
                  </a:lnTo>
                  <a:lnTo>
                    <a:pt x="864" y="840"/>
                  </a:lnTo>
                  <a:lnTo>
                    <a:pt x="936" y="882"/>
                  </a:lnTo>
                  <a:lnTo>
                    <a:pt x="1008" y="978"/>
                  </a:lnTo>
                  <a:lnTo>
                    <a:pt x="1080" y="1050"/>
                  </a:lnTo>
                  <a:lnTo>
                    <a:pt x="1158" y="1098"/>
                  </a:lnTo>
                  <a:lnTo>
                    <a:pt x="1230" y="1158"/>
                  </a:lnTo>
                  <a:lnTo>
                    <a:pt x="1302" y="1230"/>
                  </a:lnTo>
                  <a:lnTo>
                    <a:pt x="1374" y="1284"/>
                  </a:lnTo>
                  <a:lnTo>
                    <a:pt x="1446" y="1350"/>
                  </a:lnTo>
                  <a:lnTo>
                    <a:pt x="1518" y="1386"/>
                  </a:lnTo>
                  <a:lnTo>
                    <a:pt x="1590" y="1446"/>
                  </a:lnTo>
                  <a:lnTo>
                    <a:pt x="1662" y="1482"/>
                  </a:lnTo>
                  <a:lnTo>
                    <a:pt x="1734" y="1500"/>
                  </a:lnTo>
                  <a:lnTo>
                    <a:pt x="1806" y="1548"/>
                  </a:lnTo>
                  <a:lnTo>
                    <a:pt x="1878" y="1584"/>
                  </a:lnTo>
                  <a:lnTo>
                    <a:pt x="1950" y="1602"/>
                  </a:lnTo>
                  <a:lnTo>
                    <a:pt x="2022" y="1626"/>
                  </a:lnTo>
                  <a:lnTo>
                    <a:pt x="2094" y="1650"/>
                  </a:lnTo>
                  <a:lnTo>
                    <a:pt x="2166" y="1674"/>
                  </a:lnTo>
                  <a:lnTo>
                    <a:pt x="2238" y="1698"/>
                  </a:lnTo>
                  <a:lnTo>
                    <a:pt x="2316" y="1710"/>
                  </a:lnTo>
                  <a:lnTo>
                    <a:pt x="2388" y="1722"/>
                  </a:lnTo>
                  <a:lnTo>
                    <a:pt x="2460" y="1740"/>
                  </a:lnTo>
                  <a:lnTo>
                    <a:pt x="2532" y="1758"/>
                  </a:lnTo>
                  <a:lnTo>
                    <a:pt x="2604" y="1764"/>
                  </a:lnTo>
                  <a:lnTo>
                    <a:pt x="2676" y="1776"/>
                  </a:lnTo>
                  <a:lnTo>
                    <a:pt x="2748" y="1782"/>
                  </a:lnTo>
                  <a:lnTo>
                    <a:pt x="2820" y="1788"/>
                  </a:lnTo>
                  <a:lnTo>
                    <a:pt x="2892" y="1794"/>
                  </a:lnTo>
                  <a:lnTo>
                    <a:pt x="2964" y="1800"/>
                  </a:lnTo>
                  <a:lnTo>
                    <a:pt x="3036" y="1806"/>
                  </a:lnTo>
                  <a:lnTo>
                    <a:pt x="3108" y="1812"/>
                  </a:lnTo>
                  <a:lnTo>
                    <a:pt x="3180" y="1812"/>
                  </a:lnTo>
                  <a:lnTo>
                    <a:pt x="3252" y="1812"/>
                  </a:lnTo>
                  <a:lnTo>
                    <a:pt x="3324" y="1818"/>
                  </a:lnTo>
                  <a:lnTo>
                    <a:pt x="3396" y="1824"/>
                  </a:lnTo>
                  <a:lnTo>
                    <a:pt x="3468" y="1824"/>
                  </a:lnTo>
                  <a:lnTo>
                    <a:pt x="3546" y="1824"/>
                  </a:lnTo>
                  <a:lnTo>
                    <a:pt x="3618" y="1830"/>
                  </a:lnTo>
                </a:path>
              </a:pathLst>
            </a:custGeom>
            <a:noFill/>
            <a:ln w="12700" cap="flat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3698219" y="2781463"/>
              <a:ext cx="4702603" cy="27519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0"/>
                </a:cxn>
                <a:cxn ang="0">
                  <a:pos x="144" y="120"/>
                </a:cxn>
                <a:cxn ang="0">
                  <a:pos x="216" y="168"/>
                </a:cxn>
                <a:cxn ang="0">
                  <a:pos x="288" y="180"/>
                </a:cxn>
                <a:cxn ang="0">
                  <a:pos x="360" y="258"/>
                </a:cxn>
                <a:cxn ang="0">
                  <a:pos x="432" y="318"/>
                </a:cxn>
                <a:cxn ang="0">
                  <a:pos x="504" y="396"/>
                </a:cxn>
                <a:cxn ang="0">
                  <a:pos x="576" y="504"/>
                </a:cxn>
                <a:cxn ang="0">
                  <a:pos x="648" y="552"/>
                </a:cxn>
                <a:cxn ang="0">
                  <a:pos x="720" y="654"/>
                </a:cxn>
                <a:cxn ang="0">
                  <a:pos x="792" y="720"/>
                </a:cxn>
                <a:cxn ang="0">
                  <a:pos x="864" y="762"/>
                </a:cxn>
                <a:cxn ang="0">
                  <a:pos x="936" y="798"/>
                </a:cxn>
                <a:cxn ang="0">
                  <a:pos x="1008" y="900"/>
                </a:cxn>
                <a:cxn ang="0">
                  <a:pos x="1080" y="942"/>
                </a:cxn>
                <a:cxn ang="0">
                  <a:pos x="1158" y="990"/>
                </a:cxn>
                <a:cxn ang="0">
                  <a:pos x="1230" y="1062"/>
                </a:cxn>
                <a:cxn ang="0">
                  <a:pos x="1302" y="1128"/>
                </a:cxn>
                <a:cxn ang="0">
                  <a:pos x="1374" y="1182"/>
                </a:cxn>
                <a:cxn ang="0">
                  <a:pos x="1446" y="1254"/>
                </a:cxn>
                <a:cxn ang="0">
                  <a:pos x="1518" y="1296"/>
                </a:cxn>
                <a:cxn ang="0">
                  <a:pos x="1590" y="1344"/>
                </a:cxn>
                <a:cxn ang="0">
                  <a:pos x="1662" y="1380"/>
                </a:cxn>
                <a:cxn ang="0">
                  <a:pos x="1734" y="1422"/>
                </a:cxn>
                <a:cxn ang="0">
                  <a:pos x="1806" y="1440"/>
                </a:cxn>
                <a:cxn ang="0">
                  <a:pos x="1878" y="1464"/>
                </a:cxn>
                <a:cxn ang="0">
                  <a:pos x="1950" y="1494"/>
                </a:cxn>
                <a:cxn ang="0">
                  <a:pos x="2022" y="1518"/>
                </a:cxn>
                <a:cxn ang="0">
                  <a:pos x="2094" y="1548"/>
                </a:cxn>
                <a:cxn ang="0">
                  <a:pos x="2166" y="1566"/>
                </a:cxn>
                <a:cxn ang="0">
                  <a:pos x="2238" y="1584"/>
                </a:cxn>
                <a:cxn ang="0">
                  <a:pos x="2316" y="1602"/>
                </a:cxn>
                <a:cxn ang="0">
                  <a:pos x="2388" y="1614"/>
                </a:cxn>
                <a:cxn ang="0">
                  <a:pos x="2460" y="1626"/>
                </a:cxn>
                <a:cxn ang="0">
                  <a:pos x="2532" y="1638"/>
                </a:cxn>
                <a:cxn ang="0">
                  <a:pos x="2604" y="1650"/>
                </a:cxn>
                <a:cxn ang="0">
                  <a:pos x="2676" y="1656"/>
                </a:cxn>
                <a:cxn ang="0">
                  <a:pos x="2748" y="1662"/>
                </a:cxn>
                <a:cxn ang="0">
                  <a:pos x="2820" y="1674"/>
                </a:cxn>
                <a:cxn ang="0">
                  <a:pos x="2892" y="1680"/>
                </a:cxn>
                <a:cxn ang="0">
                  <a:pos x="2964" y="1680"/>
                </a:cxn>
                <a:cxn ang="0">
                  <a:pos x="3036" y="1686"/>
                </a:cxn>
                <a:cxn ang="0">
                  <a:pos x="3108" y="1692"/>
                </a:cxn>
                <a:cxn ang="0">
                  <a:pos x="3180" y="1692"/>
                </a:cxn>
                <a:cxn ang="0">
                  <a:pos x="3252" y="1698"/>
                </a:cxn>
                <a:cxn ang="0">
                  <a:pos x="3324" y="1698"/>
                </a:cxn>
                <a:cxn ang="0">
                  <a:pos x="3396" y="1704"/>
                </a:cxn>
                <a:cxn ang="0">
                  <a:pos x="3468" y="1704"/>
                </a:cxn>
                <a:cxn ang="0">
                  <a:pos x="3546" y="1704"/>
                </a:cxn>
                <a:cxn ang="0">
                  <a:pos x="3618" y="1710"/>
                </a:cxn>
              </a:cxnLst>
              <a:rect l="0" t="0" r="r" b="b"/>
              <a:pathLst>
                <a:path w="3618" h="1710">
                  <a:moveTo>
                    <a:pt x="0" y="0"/>
                  </a:moveTo>
                  <a:lnTo>
                    <a:pt x="72" y="60"/>
                  </a:lnTo>
                  <a:lnTo>
                    <a:pt x="144" y="120"/>
                  </a:lnTo>
                  <a:lnTo>
                    <a:pt x="216" y="168"/>
                  </a:lnTo>
                  <a:lnTo>
                    <a:pt x="288" y="180"/>
                  </a:lnTo>
                  <a:lnTo>
                    <a:pt x="360" y="258"/>
                  </a:lnTo>
                  <a:lnTo>
                    <a:pt x="432" y="318"/>
                  </a:lnTo>
                  <a:lnTo>
                    <a:pt x="504" y="396"/>
                  </a:lnTo>
                  <a:lnTo>
                    <a:pt x="576" y="504"/>
                  </a:lnTo>
                  <a:lnTo>
                    <a:pt x="648" y="552"/>
                  </a:lnTo>
                  <a:lnTo>
                    <a:pt x="720" y="654"/>
                  </a:lnTo>
                  <a:lnTo>
                    <a:pt x="792" y="720"/>
                  </a:lnTo>
                  <a:lnTo>
                    <a:pt x="864" y="762"/>
                  </a:lnTo>
                  <a:lnTo>
                    <a:pt x="936" y="798"/>
                  </a:lnTo>
                  <a:lnTo>
                    <a:pt x="1008" y="900"/>
                  </a:lnTo>
                  <a:lnTo>
                    <a:pt x="1080" y="942"/>
                  </a:lnTo>
                  <a:lnTo>
                    <a:pt x="1158" y="990"/>
                  </a:lnTo>
                  <a:lnTo>
                    <a:pt x="1230" y="1062"/>
                  </a:lnTo>
                  <a:lnTo>
                    <a:pt x="1302" y="1128"/>
                  </a:lnTo>
                  <a:lnTo>
                    <a:pt x="1374" y="1182"/>
                  </a:lnTo>
                  <a:lnTo>
                    <a:pt x="1446" y="1254"/>
                  </a:lnTo>
                  <a:lnTo>
                    <a:pt x="1518" y="1296"/>
                  </a:lnTo>
                  <a:lnTo>
                    <a:pt x="1590" y="1344"/>
                  </a:lnTo>
                  <a:lnTo>
                    <a:pt x="1662" y="1380"/>
                  </a:lnTo>
                  <a:lnTo>
                    <a:pt x="1734" y="1422"/>
                  </a:lnTo>
                  <a:lnTo>
                    <a:pt x="1806" y="1440"/>
                  </a:lnTo>
                  <a:lnTo>
                    <a:pt x="1878" y="1464"/>
                  </a:lnTo>
                  <a:lnTo>
                    <a:pt x="1950" y="1494"/>
                  </a:lnTo>
                  <a:lnTo>
                    <a:pt x="2022" y="1518"/>
                  </a:lnTo>
                  <a:lnTo>
                    <a:pt x="2094" y="1548"/>
                  </a:lnTo>
                  <a:lnTo>
                    <a:pt x="2166" y="1566"/>
                  </a:lnTo>
                  <a:lnTo>
                    <a:pt x="2238" y="1584"/>
                  </a:lnTo>
                  <a:lnTo>
                    <a:pt x="2316" y="1602"/>
                  </a:lnTo>
                  <a:lnTo>
                    <a:pt x="2388" y="1614"/>
                  </a:lnTo>
                  <a:lnTo>
                    <a:pt x="2460" y="1626"/>
                  </a:lnTo>
                  <a:lnTo>
                    <a:pt x="2532" y="1638"/>
                  </a:lnTo>
                  <a:lnTo>
                    <a:pt x="2604" y="1650"/>
                  </a:lnTo>
                  <a:lnTo>
                    <a:pt x="2676" y="1656"/>
                  </a:lnTo>
                  <a:lnTo>
                    <a:pt x="2748" y="1662"/>
                  </a:lnTo>
                  <a:lnTo>
                    <a:pt x="2820" y="1674"/>
                  </a:lnTo>
                  <a:lnTo>
                    <a:pt x="2892" y="1680"/>
                  </a:lnTo>
                  <a:lnTo>
                    <a:pt x="2964" y="1680"/>
                  </a:lnTo>
                  <a:lnTo>
                    <a:pt x="3036" y="1686"/>
                  </a:lnTo>
                  <a:lnTo>
                    <a:pt x="3108" y="1692"/>
                  </a:lnTo>
                  <a:lnTo>
                    <a:pt x="3180" y="1692"/>
                  </a:lnTo>
                  <a:lnTo>
                    <a:pt x="3252" y="1698"/>
                  </a:lnTo>
                  <a:lnTo>
                    <a:pt x="3324" y="1698"/>
                  </a:lnTo>
                  <a:lnTo>
                    <a:pt x="3396" y="1704"/>
                  </a:lnTo>
                  <a:lnTo>
                    <a:pt x="3468" y="1704"/>
                  </a:lnTo>
                  <a:lnTo>
                    <a:pt x="3546" y="1704"/>
                  </a:lnTo>
                  <a:lnTo>
                    <a:pt x="3618" y="1710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5" name="Freeform 68"/>
            <p:cNvSpPr>
              <a:spLocks/>
            </p:cNvSpPr>
            <p:nvPr/>
          </p:nvSpPr>
          <p:spPr bwMode="auto">
            <a:xfrm>
              <a:off x="3698219" y="3003552"/>
              <a:ext cx="4702603" cy="25298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2"/>
                </a:cxn>
                <a:cxn ang="0">
                  <a:pos x="144" y="96"/>
                </a:cxn>
                <a:cxn ang="0">
                  <a:pos x="216" y="108"/>
                </a:cxn>
                <a:cxn ang="0">
                  <a:pos x="288" y="156"/>
                </a:cxn>
                <a:cxn ang="0">
                  <a:pos x="360" y="198"/>
                </a:cxn>
                <a:cxn ang="0">
                  <a:pos x="432" y="240"/>
                </a:cxn>
                <a:cxn ang="0">
                  <a:pos x="504" y="342"/>
                </a:cxn>
                <a:cxn ang="0">
                  <a:pos x="576" y="396"/>
                </a:cxn>
                <a:cxn ang="0">
                  <a:pos x="648" y="456"/>
                </a:cxn>
                <a:cxn ang="0">
                  <a:pos x="720" y="564"/>
                </a:cxn>
                <a:cxn ang="0">
                  <a:pos x="792" y="612"/>
                </a:cxn>
                <a:cxn ang="0">
                  <a:pos x="864" y="684"/>
                </a:cxn>
                <a:cxn ang="0">
                  <a:pos x="936" y="720"/>
                </a:cxn>
                <a:cxn ang="0">
                  <a:pos x="1008" y="798"/>
                </a:cxn>
                <a:cxn ang="0">
                  <a:pos x="1080" y="840"/>
                </a:cxn>
                <a:cxn ang="0">
                  <a:pos x="1158" y="876"/>
                </a:cxn>
                <a:cxn ang="0">
                  <a:pos x="1230" y="942"/>
                </a:cxn>
                <a:cxn ang="0">
                  <a:pos x="1302" y="1014"/>
                </a:cxn>
                <a:cxn ang="0">
                  <a:pos x="1374" y="1080"/>
                </a:cxn>
                <a:cxn ang="0">
                  <a:pos x="1446" y="1128"/>
                </a:cxn>
                <a:cxn ang="0">
                  <a:pos x="1518" y="1176"/>
                </a:cxn>
                <a:cxn ang="0">
                  <a:pos x="1590" y="1224"/>
                </a:cxn>
                <a:cxn ang="0">
                  <a:pos x="1662" y="1260"/>
                </a:cxn>
                <a:cxn ang="0">
                  <a:pos x="1734" y="1290"/>
                </a:cxn>
                <a:cxn ang="0">
                  <a:pos x="1806" y="1320"/>
                </a:cxn>
                <a:cxn ang="0">
                  <a:pos x="1878" y="1344"/>
                </a:cxn>
                <a:cxn ang="0">
                  <a:pos x="1950" y="1374"/>
                </a:cxn>
                <a:cxn ang="0">
                  <a:pos x="2022" y="1398"/>
                </a:cxn>
                <a:cxn ang="0">
                  <a:pos x="2094" y="1422"/>
                </a:cxn>
                <a:cxn ang="0">
                  <a:pos x="2166" y="1446"/>
                </a:cxn>
                <a:cxn ang="0">
                  <a:pos x="2238" y="1458"/>
                </a:cxn>
                <a:cxn ang="0">
                  <a:pos x="2316" y="1470"/>
                </a:cxn>
                <a:cxn ang="0">
                  <a:pos x="2388" y="1482"/>
                </a:cxn>
                <a:cxn ang="0">
                  <a:pos x="2460" y="1494"/>
                </a:cxn>
                <a:cxn ang="0">
                  <a:pos x="2532" y="1506"/>
                </a:cxn>
                <a:cxn ang="0">
                  <a:pos x="2604" y="1518"/>
                </a:cxn>
                <a:cxn ang="0">
                  <a:pos x="2676" y="1524"/>
                </a:cxn>
                <a:cxn ang="0">
                  <a:pos x="2748" y="1530"/>
                </a:cxn>
                <a:cxn ang="0">
                  <a:pos x="2820" y="1536"/>
                </a:cxn>
                <a:cxn ang="0">
                  <a:pos x="2892" y="1548"/>
                </a:cxn>
                <a:cxn ang="0">
                  <a:pos x="2964" y="1548"/>
                </a:cxn>
                <a:cxn ang="0">
                  <a:pos x="3036" y="1554"/>
                </a:cxn>
                <a:cxn ang="0">
                  <a:pos x="3108" y="1554"/>
                </a:cxn>
                <a:cxn ang="0">
                  <a:pos x="3180" y="1560"/>
                </a:cxn>
                <a:cxn ang="0">
                  <a:pos x="3252" y="1566"/>
                </a:cxn>
                <a:cxn ang="0">
                  <a:pos x="3324" y="1566"/>
                </a:cxn>
                <a:cxn ang="0">
                  <a:pos x="3396" y="1566"/>
                </a:cxn>
                <a:cxn ang="0">
                  <a:pos x="3468" y="1566"/>
                </a:cxn>
                <a:cxn ang="0">
                  <a:pos x="3546" y="1572"/>
                </a:cxn>
                <a:cxn ang="0">
                  <a:pos x="3618" y="1572"/>
                </a:cxn>
              </a:cxnLst>
              <a:rect l="0" t="0" r="r" b="b"/>
              <a:pathLst>
                <a:path w="3618" h="1572">
                  <a:moveTo>
                    <a:pt x="0" y="0"/>
                  </a:moveTo>
                  <a:lnTo>
                    <a:pt x="72" y="12"/>
                  </a:lnTo>
                  <a:lnTo>
                    <a:pt x="144" y="96"/>
                  </a:lnTo>
                  <a:lnTo>
                    <a:pt x="216" y="108"/>
                  </a:lnTo>
                  <a:lnTo>
                    <a:pt x="288" y="156"/>
                  </a:lnTo>
                  <a:lnTo>
                    <a:pt x="360" y="198"/>
                  </a:lnTo>
                  <a:lnTo>
                    <a:pt x="432" y="240"/>
                  </a:lnTo>
                  <a:lnTo>
                    <a:pt x="504" y="342"/>
                  </a:lnTo>
                  <a:lnTo>
                    <a:pt x="576" y="396"/>
                  </a:lnTo>
                  <a:lnTo>
                    <a:pt x="648" y="456"/>
                  </a:lnTo>
                  <a:lnTo>
                    <a:pt x="720" y="564"/>
                  </a:lnTo>
                  <a:lnTo>
                    <a:pt x="792" y="612"/>
                  </a:lnTo>
                  <a:lnTo>
                    <a:pt x="864" y="684"/>
                  </a:lnTo>
                  <a:lnTo>
                    <a:pt x="936" y="720"/>
                  </a:lnTo>
                  <a:lnTo>
                    <a:pt x="1008" y="798"/>
                  </a:lnTo>
                  <a:lnTo>
                    <a:pt x="1080" y="840"/>
                  </a:lnTo>
                  <a:lnTo>
                    <a:pt x="1158" y="876"/>
                  </a:lnTo>
                  <a:lnTo>
                    <a:pt x="1230" y="942"/>
                  </a:lnTo>
                  <a:lnTo>
                    <a:pt x="1302" y="1014"/>
                  </a:lnTo>
                  <a:lnTo>
                    <a:pt x="1374" y="1080"/>
                  </a:lnTo>
                  <a:lnTo>
                    <a:pt x="1446" y="1128"/>
                  </a:lnTo>
                  <a:lnTo>
                    <a:pt x="1518" y="1176"/>
                  </a:lnTo>
                  <a:lnTo>
                    <a:pt x="1590" y="1224"/>
                  </a:lnTo>
                  <a:lnTo>
                    <a:pt x="1662" y="1260"/>
                  </a:lnTo>
                  <a:lnTo>
                    <a:pt x="1734" y="1290"/>
                  </a:lnTo>
                  <a:lnTo>
                    <a:pt x="1806" y="1320"/>
                  </a:lnTo>
                  <a:lnTo>
                    <a:pt x="1878" y="1344"/>
                  </a:lnTo>
                  <a:lnTo>
                    <a:pt x="1950" y="1374"/>
                  </a:lnTo>
                  <a:lnTo>
                    <a:pt x="2022" y="1398"/>
                  </a:lnTo>
                  <a:lnTo>
                    <a:pt x="2094" y="1422"/>
                  </a:lnTo>
                  <a:lnTo>
                    <a:pt x="2166" y="1446"/>
                  </a:lnTo>
                  <a:lnTo>
                    <a:pt x="2238" y="1458"/>
                  </a:lnTo>
                  <a:lnTo>
                    <a:pt x="2316" y="1470"/>
                  </a:lnTo>
                  <a:lnTo>
                    <a:pt x="2388" y="1482"/>
                  </a:lnTo>
                  <a:lnTo>
                    <a:pt x="2460" y="1494"/>
                  </a:lnTo>
                  <a:lnTo>
                    <a:pt x="2532" y="1506"/>
                  </a:lnTo>
                  <a:lnTo>
                    <a:pt x="2604" y="1518"/>
                  </a:lnTo>
                  <a:lnTo>
                    <a:pt x="2676" y="1524"/>
                  </a:lnTo>
                  <a:lnTo>
                    <a:pt x="2748" y="1530"/>
                  </a:lnTo>
                  <a:lnTo>
                    <a:pt x="2820" y="1536"/>
                  </a:lnTo>
                  <a:lnTo>
                    <a:pt x="2892" y="1548"/>
                  </a:lnTo>
                  <a:lnTo>
                    <a:pt x="2964" y="1548"/>
                  </a:lnTo>
                  <a:lnTo>
                    <a:pt x="3036" y="1554"/>
                  </a:lnTo>
                  <a:lnTo>
                    <a:pt x="3108" y="1554"/>
                  </a:lnTo>
                  <a:lnTo>
                    <a:pt x="3180" y="1560"/>
                  </a:lnTo>
                  <a:lnTo>
                    <a:pt x="3252" y="1566"/>
                  </a:lnTo>
                  <a:lnTo>
                    <a:pt x="3324" y="1566"/>
                  </a:lnTo>
                  <a:lnTo>
                    <a:pt x="3396" y="1566"/>
                  </a:lnTo>
                  <a:lnTo>
                    <a:pt x="3468" y="1566"/>
                  </a:lnTo>
                  <a:lnTo>
                    <a:pt x="3546" y="1572"/>
                  </a:lnTo>
                  <a:lnTo>
                    <a:pt x="3618" y="1572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6" name="Freeform 69"/>
            <p:cNvSpPr>
              <a:spLocks/>
            </p:cNvSpPr>
            <p:nvPr/>
          </p:nvSpPr>
          <p:spPr bwMode="auto">
            <a:xfrm>
              <a:off x="3698219" y="3187018"/>
              <a:ext cx="4702603" cy="2346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"/>
                </a:cxn>
                <a:cxn ang="0">
                  <a:pos x="144" y="54"/>
                </a:cxn>
                <a:cxn ang="0">
                  <a:pos x="216" y="78"/>
                </a:cxn>
                <a:cxn ang="0">
                  <a:pos x="288" y="120"/>
                </a:cxn>
                <a:cxn ang="0">
                  <a:pos x="360" y="162"/>
                </a:cxn>
                <a:cxn ang="0">
                  <a:pos x="432" y="210"/>
                </a:cxn>
                <a:cxn ang="0">
                  <a:pos x="504" y="312"/>
                </a:cxn>
                <a:cxn ang="0">
                  <a:pos x="576" y="318"/>
                </a:cxn>
                <a:cxn ang="0">
                  <a:pos x="648" y="384"/>
                </a:cxn>
                <a:cxn ang="0">
                  <a:pos x="720" y="510"/>
                </a:cxn>
                <a:cxn ang="0">
                  <a:pos x="792" y="534"/>
                </a:cxn>
                <a:cxn ang="0">
                  <a:pos x="864" y="588"/>
                </a:cxn>
                <a:cxn ang="0">
                  <a:pos x="936" y="648"/>
                </a:cxn>
                <a:cxn ang="0">
                  <a:pos x="1008" y="714"/>
                </a:cxn>
                <a:cxn ang="0">
                  <a:pos x="1080" y="780"/>
                </a:cxn>
                <a:cxn ang="0">
                  <a:pos x="1158" y="810"/>
                </a:cxn>
                <a:cxn ang="0">
                  <a:pos x="1230" y="876"/>
                </a:cxn>
                <a:cxn ang="0">
                  <a:pos x="1302" y="942"/>
                </a:cxn>
                <a:cxn ang="0">
                  <a:pos x="1374" y="1008"/>
                </a:cxn>
                <a:cxn ang="0">
                  <a:pos x="1446" y="1044"/>
                </a:cxn>
                <a:cxn ang="0">
                  <a:pos x="1518" y="1098"/>
                </a:cxn>
                <a:cxn ang="0">
                  <a:pos x="1590" y="1122"/>
                </a:cxn>
                <a:cxn ang="0">
                  <a:pos x="1662" y="1164"/>
                </a:cxn>
                <a:cxn ang="0">
                  <a:pos x="1734" y="1182"/>
                </a:cxn>
                <a:cxn ang="0">
                  <a:pos x="1806" y="1206"/>
                </a:cxn>
                <a:cxn ang="0">
                  <a:pos x="1878" y="1248"/>
                </a:cxn>
                <a:cxn ang="0">
                  <a:pos x="1950" y="1278"/>
                </a:cxn>
                <a:cxn ang="0">
                  <a:pos x="2022" y="1296"/>
                </a:cxn>
                <a:cxn ang="0">
                  <a:pos x="2094" y="1314"/>
                </a:cxn>
                <a:cxn ang="0">
                  <a:pos x="2166" y="1332"/>
                </a:cxn>
                <a:cxn ang="0">
                  <a:pos x="2238" y="1350"/>
                </a:cxn>
                <a:cxn ang="0">
                  <a:pos x="2316" y="1362"/>
                </a:cxn>
                <a:cxn ang="0">
                  <a:pos x="2388" y="1374"/>
                </a:cxn>
                <a:cxn ang="0">
                  <a:pos x="2460" y="1386"/>
                </a:cxn>
                <a:cxn ang="0">
                  <a:pos x="2532" y="1398"/>
                </a:cxn>
                <a:cxn ang="0">
                  <a:pos x="2604" y="1410"/>
                </a:cxn>
                <a:cxn ang="0">
                  <a:pos x="2676" y="1416"/>
                </a:cxn>
                <a:cxn ang="0">
                  <a:pos x="2748" y="1422"/>
                </a:cxn>
                <a:cxn ang="0">
                  <a:pos x="2820" y="1428"/>
                </a:cxn>
                <a:cxn ang="0">
                  <a:pos x="2892" y="1434"/>
                </a:cxn>
                <a:cxn ang="0">
                  <a:pos x="2964" y="1440"/>
                </a:cxn>
                <a:cxn ang="0">
                  <a:pos x="3036" y="1440"/>
                </a:cxn>
                <a:cxn ang="0">
                  <a:pos x="3108" y="1440"/>
                </a:cxn>
                <a:cxn ang="0">
                  <a:pos x="3180" y="1446"/>
                </a:cxn>
                <a:cxn ang="0">
                  <a:pos x="3252" y="1452"/>
                </a:cxn>
                <a:cxn ang="0">
                  <a:pos x="3324" y="1452"/>
                </a:cxn>
                <a:cxn ang="0">
                  <a:pos x="3396" y="1452"/>
                </a:cxn>
                <a:cxn ang="0">
                  <a:pos x="3468" y="1458"/>
                </a:cxn>
                <a:cxn ang="0">
                  <a:pos x="3546" y="1458"/>
                </a:cxn>
                <a:cxn ang="0">
                  <a:pos x="3618" y="1458"/>
                </a:cxn>
              </a:cxnLst>
              <a:rect l="0" t="0" r="r" b="b"/>
              <a:pathLst>
                <a:path w="3618" h="1458">
                  <a:moveTo>
                    <a:pt x="0" y="0"/>
                  </a:moveTo>
                  <a:lnTo>
                    <a:pt x="72" y="6"/>
                  </a:lnTo>
                  <a:lnTo>
                    <a:pt x="144" y="54"/>
                  </a:lnTo>
                  <a:lnTo>
                    <a:pt x="216" y="78"/>
                  </a:lnTo>
                  <a:lnTo>
                    <a:pt x="288" y="120"/>
                  </a:lnTo>
                  <a:lnTo>
                    <a:pt x="360" y="162"/>
                  </a:lnTo>
                  <a:lnTo>
                    <a:pt x="432" y="210"/>
                  </a:lnTo>
                  <a:lnTo>
                    <a:pt x="504" y="312"/>
                  </a:lnTo>
                  <a:lnTo>
                    <a:pt x="576" y="318"/>
                  </a:lnTo>
                  <a:lnTo>
                    <a:pt x="648" y="384"/>
                  </a:lnTo>
                  <a:lnTo>
                    <a:pt x="720" y="510"/>
                  </a:lnTo>
                  <a:lnTo>
                    <a:pt x="792" y="534"/>
                  </a:lnTo>
                  <a:lnTo>
                    <a:pt x="864" y="588"/>
                  </a:lnTo>
                  <a:lnTo>
                    <a:pt x="936" y="648"/>
                  </a:lnTo>
                  <a:lnTo>
                    <a:pt x="1008" y="714"/>
                  </a:lnTo>
                  <a:lnTo>
                    <a:pt x="1080" y="780"/>
                  </a:lnTo>
                  <a:lnTo>
                    <a:pt x="1158" y="810"/>
                  </a:lnTo>
                  <a:lnTo>
                    <a:pt x="1230" y="876"/>
                  </a:lnTo>
                  <a:lnTo>
                    <a:pt x="1302" y="942"/>
                  </a:lnTo>
                  <a:lnTo>
                    <a:pt x="1374" y="1008"/>
                  </a:lnTo>
                  <a:lnTo>
                    <a:pt x="1446" y="1044"/>
                  </a:lnTo>
                  <a:lnTo>
                    <a:pt x="1518" y="1098"/>
                  </a:lnTo>
                  <a:lnTo>
                    <a:pt x="1590" y="1122"/>
                  </a:lnTo>
                  <a:lnTo>
                    <a:pt x="1662" y="1164"/>
                  </a:lnTo>
                  <a:lnTo>
                    <a:pt x="1734" y="1182"/>
                  </a:lnTo>
                  <a:lnTo>
                    <a:pt x="1806" y="1206"/>
                  </a:lnTo>
                  <a:lnTo>
                    <a:pt x="1878" y="1248"/>
                  </a:lnTo>
                  <a:lnTo>
                    <a:pt x="1950" y="1278"/>
                  </a:lnTo>
                  <a:lnTo>
                    <a:pt x="2022" y="1296"/>
                  </a:lnTo>
                  <a:lnTo>
                    <a:pt x="2094" y="1314"/>
                  </a:lnTo>
                  <a:lnTo>
                    <a:pt x="2166" y="1332"/>
                  </a:lnTo>
                  <a:lnTo>
                    <a:pt x="2238" y="1350"/>
                  </a:lnTo>
                  <a:lnTo>
                    <a:pt x="2316" y="1362"/>
                  </a:lnTo>
                  <a:lnTo>
                    <a:pt x="2388" y="1374"/>
                  </a:lnTo>
                  <a:lnTo>
                    <a:pt x="2460" y="1386"/>
                  </a:lnTo>
                  <a:lnTo>
                    <a:pt x="2532" y="1398"/>
                  </a:lnTo>
                  <a:lnTo>
                    <a:pt x="2604" y="1410"/>
                  </a:lnTo>
                  <a:lnTo>
                    <a:pt x="2676" y="1416"/>
                  </a:lnTo>
                  <a:lnTo>
                    <a:pt x="2748" y="1422"/>
                  </a:lnTo>
                  <a:lnTo>
                    <a:pt x="2820" y="1428"/>
                  </a:lnTo>
                  <a:lnTo>
                    <a:pt x="2892" y="1434"/>
                  </a:lnTo>
                  <a:lnTo>
                    <a:pt x="2964" y="1440"/>
                  </a:lnTo>
                  <a:lnTo>
                    <a:pt x="3036" y="1440"/>
                  </a:lnTo>
                  <a:lnTo>
                    <a:pt x="3108" y="1440"/>
                  </a:lnTo>
                  <a:lnTo>
                    <a:pt x="3180" y="1446"/>
                  </a:lnTo>
                  <a:lnTo>
                    <a:pt x="3252" y="1452"/>
                  </a:lnTo>
                  <a:lnTo>
                    <a:pt x="3324" y="1452"/>
                  </a:lnTo>
                  <a:lnTo>
                    <a:pt x="3396" y="1452"/>
                  </a:lnTo>
                  <a:lnTo>
                    <a:pt x="3468" y="1458"/>
                  </a:lnTo>
                  <a:lnTo>
                    <a:pt x="3546" y="1458"/>
                  </a:lnTo>
                  <a:lnTo>
                    <a:pt x="3618" y="1458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7" name="Freeform 70"/>
            <p:cNvSpPr>
              <a:spLocks/>
            </p:cNvSpPr>
            <p:nvPr/>
          </p:nvSpPr>
          <p:spPr bwMode="auto">
            <a:xfrm>
              <a:off x="3698219" y="3351171"/>
              <a:ext cx="4702603" cy="21919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2"/>
                </a:cxn>
                <a:cxn ang="0">
                  <a:pos x="144" y="24"/>
                </a:cxn>
                <a:cxn ang="0">
                  <a:pos x="216" y="72"/>
                </a:cxn>
                <a:cxn ang="0">
                  <a:pos x="288" y="96"/>
                </a:cxn>
                <a:cxn ang="0">
                  <a:pos x="360" y="144"/>
                </a:cxn>
                <a:cxn ang="0">
                  <a:pos x="432" y="210"/>
                </a:cxn>
                <a:cxn ang="0">
                  <a:pos x="504" y="264"/>
                </a:cxn>
                <a:cxn ang="0">
                  <a:pos x="576" y="318"/>
                </a:cxn>
                <a:cxn ang="0">
                  <a:pos x="648" y="354"/>
                </a:cxn>
                <a:cxn ang="0">
                  <a:pos x="720" y="426"/>
                </a:cxn>
                <a:cxn ang="0">
                  <a:pos x="792" y="498"/>
                </a:cxn>
                <a:cxn ang="0">
                  <a:pos x="864" y="552"/>
                </a:cxn>
                <a:cxn ang="0">
                  <a:pos x="936" y="582"/>
                </a:cxn>
                <a:cxn ang="0">
                  <a:pos x="1008" y="636"/>
                </a:cxn>
                <a:cxn ang="0">
                  <a:pos x="1080" y="702"/>
                </a:cxn>
                <a:cxn ang="0">
                  <a:pos x="1158" y="762"/>
                </a:cxn>
                <a:cxn ang="0">
                  <a:pos x="1230" y="798"/>
                </a:cxn>
                <a:cxn ang="0">
                  <a:pos x="1302" y="876"/>
                </a:cxn>
                <a:cxn ang="0">
                  <a:pos x="1374" y="930"/>
                </a:cxn>
                <a:cxn ang="0">
                  <a:pos x="1446" y="978"/>
                </a:cxn>
                <a:cxn ang="0">
                  <a:pos x="1518" y="1026"/>
                </a:cxn>
                <a:cxn ang="0">
                  <a:pos x="1590" y="1050"/>
                </a:cxn>
                <a:cxn ang="0">
                  <a:pos x="1662" y="1080"/>
                </a:cxn>
                <a:cxn ang="0">
                  <a:pos x="1734" y="1110"/>
                </a:cxn>
                <a:cxn ang="0">
                  <a:pos x="1806" y="1128"/>
                </a:cxn>
                <a:cxn ang="0">
                  <a:pos x="1878" y="1158"/>
                </a:cxn>
                <a:cxn ang="0">
                  <a:pos x="1950" y="1182"/>
                </a:cxn>
                <a:cxn ang="0">
                  <a:pos x="2022" y="1206"/>
                </a:cxn>
                <a:cxn ang="0">
                  <a:pos x="2094" y="1218"/>
                </a:cxn>
                <a:cxn ang="0">
                  <a:pos x="2166" y="1236"/>
                </a:cxn>
                <a:cxn ang="0">
                  <a:pos x="2238" y="1254"/>
                </a:cxn>
                <a:cxn ang="0">
                  <a:pos x="2316" y="1266"/>
                </a:cxn>
                <a:cxn ang="0">
                  <a:pos x="2388" y="1278"/>
                </a:cxn>
                <a:cxn ang="0">
                  <a:pos x="2460" y="1290"/>
                </a:cxn>
                <a:cxn ang="0">
                  <a:pos x="2532" y="1302"/>
                </a:cxn>
                <a:cxn ang="0">
                  <a:pos x="2604" y="1308"/>
                </a:cxn>
                <a:cxn ang="0">
                  <a:pos x="2676" y="1314"/>
                </a:cxn>
                <a:cxn ang="0">
                  <a:pos x="2748" y="1320"/>
                </a:cxn>
                <a:cxn ang="0">
                  <a:pos x="2820" y="1326"/>
                </a:cxn>
                <a:cxn ang="0">
                  <a:pos x="2892" y="1338"/>
                </a:cxn>
                <a:cxn ang="0">
                  <a:pos x="2964" y="1338"/>
                </a:cxn>
                <a:cxn ang="0">
                  <a:pos x="3036" y="1338"/>
                </a:cxn>
                <a:cxn ang="0">
                  <a:pos x="3108" y="1344"/>
                </a:cxn>
                <a:cxn ang="0">
                  <a:pos x="3180" y="1344"/>
                </a:cxn>
                <a:cxn ang="0">
                  <a:pos x="3252" y="1350"/>
                </a:cxn>
                <a:cxn ang="0">
                  <a:pos x="3324" y="1350"/>
                </a:cxn>
                <a:cxn ang="0">
                  <a:pos x="3396" y="1350"/>
                </a:cxn>
                <a:cxn ang="0">
                  <a:pos x="3468" y="1356"/>
                </a:cxn>
                <a:cxn ang="0">
                  <a:pos x="3546" y="1362"/>
                </a:cxn>
                <a:cxn ang="0">
                  <a:pos x="3618" y="1356"/>
                </a:cxn>
              </a:cxnLst>
              <a:rect l="0" t="0" r="r" b="b"/>
              <a:pathLst>
                <a:path w="3618" h="1362">
                  <a:moveTo>
                    <a:pt x="0" y="0"/>
                  </a:moveTo>
                  <a:lnTo>
                    <a:pt x="72" y="12"/>
                  </a:lnTo>
                  <a:lnTo>
                    <a:pt x="144" y="24"/>
                  </a:lnTo>
                  <a:lnTo>
                    <a:pt x="216" y="72"/>
                  </a:lnTo>
                  <a:lnTo>
                    <a:pt x="288" y="96"/>
                  </a:lnTo>
                  <a:lnTo>
                    <a:pt x="360" y="144"/>
                  </a:lnTo>
                  <a:lnTo>
                    <a:pt x="432" y="210"/>
                  </a:lnTo>
                  <a:lnTo>
                    <a:pt x="504" y="264"/>
                  </a:lnTo>
                  <a:lnTo>
                    <a:pt x="576" y="318"/>
                  </a:lnTo>
                  <a:lnTo>
                    <a:pt x="648" y="354"/>
                  </a:lnTo>
                  <a:lnTo>
                    <a:pt x="720" y="426"/>
                  </a:lnTo>
                  <a:lnTo>
                    <a:pt x="792" y="498"/>
                  </a:lnTo>
                  <a:lnTo>
                    <a:pt x="864" y="552"/>
                  </a:lnTo>
                  <a:lnTo>
                    <a:pt x="936" y="582"/>
                  </a:lnTo>
                  <a:lnTo>
                    <a:pt x="1008" y="636"/>
                  </a:lnTo>
                  <a:lnTo>
                    <a:pt x="1080" y="702"/>
                  </a:lnTo>
                  <a:lnTo>
                    <a:pt x="1158" y="762"/>
                  </a:lnTo>
                  <a:lnTo>
                    <a:pt x="1230" y="798"/>
                  </a:lnTo>
                  <a:lnTo>
                    <a:pt x="1302" y="876"/>
                  </a:lnTo>
                  <a:lnTo>
                    <a:pt x="1374" y="930"/>
                  </a:lnTo>
                  <a:lnTo>
                    <a:pt x="1446" y="978"/>
                  </a:lnTo>
                  <a:lnTo>
                    <a:pt x="1518" y="1026"/>
                  </a:lnTo>
                  <a:lnTo>
                    <a:pt x="1590" y="1050"/>
                  </a:lnTo>
                  <a:lnTo>
                    <a:pt x="1662" y="1080"/>
                  </a:lnTo>
                  <a:lnTo>
                    <a:pt x="1734" y="1110"/>
                  </a:lnTo>
                  <a:lnTo>
                    <a:pt x="1806" y="1128"/>
                  </a:lnTo>
                  <a:lnTo>
                    <a:pt x="1878" y="1158"/>
                  </a:lnTo>
                  <a:lnTo>
                    <a:pt x="1950" y="1182"/>
                  </a:lnTo>
                  <a:lnTo>
                    <a:pt x="2022" y="1206"/>
                  </a:lnTo>
                  <a:lnTo>
                    <a:pt x="2094" y="1218"/>
                  </a:lnTo>
                  <a:lnTo>
                    <a:pt x="2166" y="1236"/>
                  </a:lnTo>
                  <a:lnTo>
                    <a:pt x="2238" y="1254"/>
                  </a:lnTo>
                  <a:lnTo>
                    <a:pt x="2316" y="1266"/>
                  </a:lnTo>
                  <a:lnTo>
                    <a:pt x="2388" y="1278"/>
                  </a:lnTo>
                  <a:lnTo>
                    <a:pt x="2460" y="1290"/>
                  </a:lnTo>
                  <a:lnTo>
                    <a:pt x="2532" y="1302"/>
                  </a:lnTo>
                  <a:lnTo>
                    <a:pt x="2604" y="1308"/>
                  </a:lnTo>
                  <a:lnTo>
                    <a:pt x="2676" y="1314"/>
                  </a:lnTo>
                  <a:lnTo>
                    <a:pt x="2748" y="1320"/>
                  </a:lnTo>
                  <a:lnTo>
                    <a:pt x="2820" y="1326"/>
                  </a:lnTo>
                  <a:lnTo>
                    <a:pt x="2892" y="1338"/>
                  </a:lnTo>
                  <a:lnTo>
                    <a:pt x="2964" y="1338"/>
                  </a:lnTo>
                  <a:lnTo>
                    <a:pt x="3036" y="1338"/>
                  </a:lnTo>
                  <a:lnTo>
                    <a:pt x="3108" y="1344"/>
                  </a:lnTo>
                  <a:lnTo>
                    <a:pt x="3180" y="1344"/>
                  </a:lnTo>
                  <a:lnTo>
                    <a:pt x="3252" y="1350"/>
                  </a:lnTo>
                  <a:lnTo>
                    <a:pt x="3324" y="1350"/>
                  </a:lnTo>
                  <a:lnTo>
                    <a:pt x="3396" y="1350"/>
                  </a:lnTo>
                  <a:lnTo>
                    <a:pt x="3468" y="1356"/>
                  </a:lnTo>
                  <a:lnTo>
                    <a:pt x="3546" y="1362"/>
                  </a:lnTo>
                  <a:lnTo>
                    <a:pt x="3618" y="1356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8" name="Freeform 71"/>
            <p:cNvSpPr>
              <a:spLocks/>
            </p:cNvSpPr>
            <p:nvPr/>
          </p:nvSpPr>
          <p:spPr bwMode="auto">
            <a:xfrm>
              <a:off x="3698219" y="3505668"/>
              <a:ext cx="4702603" cy="2037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6"/>
                </a:cxn>
                <a:cxn ang="0">
                  <a:pos x="144" y="54"/>
                </a:cxn>
                <a:cxn ang="0">
                  <a:pos x="216" y="54"/>
                </a:cxn>
                <a:cxn ang="0">
                  <a:pos x="288" y="90"/>
                </a:cxn>
                <a:cxn ang="0">
                  <a:pos x="360" y="174"/>
                </a:cxn>
                <a:cxn ang="0">
                  <a:pos x="432" y="210"/>
                </a:cxn>
                <a:cxn ang="0">
                  <a:pos x="504" y="246"/>
                </a:cxn>
                <a:cxn ang="0">
                  <a:pos x="576" y="294"/>
                </a:cxn>
                <a:cxn ang="0">
                  <a:pos x="648" y="360"/>
                </a:cxn>
                <a:cxn ang="0">
                  <a:pos x="720" y="408"/>
                </a:cxn>
                <a:cxn ang="0">
                  <a:pos x="792" y="462"/>
                </a:cxn>
                <a:cxn ang="0">
                  <a:pos x="864" y="510"/>
                </a:cxn>
                <a:cxn ang="0">
                  <a:pos x="936" y="546"/>
                </a:cxn>
                <a:cxn ang="0">
                  <a:pos x="1008" y="594"/>
                </a:cxn>
                <a:cxn ang="0">
                  <a:pos x="1080" y="660"/>
                </a:cxn>
                <a:cxn ang="0">
                  <a:pos x="1158" y="702"/>
                </a:cxn>
                <a:cxn ang="0">
                  <a:pos x="1230" y="738"/>
                </a:cxn>
                <a:cxn ang="0">
                  <a:pos x="1302" y="804"/>
                </a:cxn>
                <a:cxn ang="0">
                  <a:pos x="1374" y="876"/>
                </a:cxn>
                <a:cxn ang="0">
                  <a:pos x="1446" y="936"/>
                </a:cxn>
                <a:cxn ang="0">
                  <a:pos x="1518" y="972"/>
                </a:cxn>
                <a:cxn ang="0">
                  <a:pos x="1590" y="984"/>
                </a:cxn>
                <a:cxn ang="0">
                  <a:pos x="1662" y="1008"/>
                </a:cxn>
                <a:cxn ang="0">
                  <a:pos x="1734" y="1044"/>
                </a:cxn>
                <a:cxn ang="0">
                  <a:pos x="1806" y="1056"/>
                </a:cxn>
                <a:cxn ang="0">
                  <a:pos x="1878" y="1086"/>
                </a:cxn>
                <a:cxn ang="0">
                  <a:pos x="1950" y="1104"/>
                </a:cxn>
                <a:cxn ang="0">
                  <a:pos x="2022" y="1128"/>
                </a:cxn>
                <a:cxn ang="0">
                  <a:pos x="2094" y="1140"/>
                </a:cxn>
                <a:cxn ang="0">
                  <a:pos x="2166" y="1158"/>
                </a:cxn>
                <a:cxn ang="0">
                  <a:pos x="2238" y="1170"/>
                </a:cxn>
                <a:cxn ang="0">
                  <a:pos x="2316" y="1188"/>
                </a:cxn>
                <a:cxn ang="0">
                  <a:pos x="2388" y="1194"/>
                </a:cxn>
                <a:cxn ang="0">
                  <a:pos x="2460" y="1206"/>
                </a:cxn>
                <a:cxn ang="0">
                  <a:pos x="2532" y="1212"/>
                </a:cxn>
                <a:cxn ang="0">
                  <a:pos x="2604" y="1218"/>
                </a:cxn>
                <a:cxn ang="0">
                  <a:pos x="2676" y="1230"/>
                </a:cxn>
                <a:cxn ang="0">
                  <a:pos x="2748" y="1230"/>
                </a:cxn>
                <a:cxn ang="0">
                  <a:pos x="2820" y="1236"/>
                </a:cxn>
                <a:cxn ang="0">
                  <a:pos x="2892" y="1242"/>
                </a:cxn>
                <a:cxn ang="0">
                  <a:pos x="2964" y="1242"/>
                </a:cxn>
                <a:cxn ang="0">
                  <a:pos x="3036" y="1248"/>
                </a:cxn>
                <a:cxn ang="0">
                  <a:pos x="3108" y="1248"/>
                </a:cxn>
                <a:cxn ang="0">
                  <a:pos x="3180" y="1254"/>
                </a:cxn>
                <a:cxn ang="0">
                  <a:pos x="3252" y="1254"/>
                </a:cxn>
                <a:cxn ang="0">
                  <a:pos x="3324" y="1254"/>
                </a:cxn>
                <a:cxn ang="0">
                  <a:pos x="3396" y="1260"/>
                </a:cxn>
                <a:cxn ang="0">
                  <a:pos x="3468" y="1260"/>
                </a:cxn>
                <a:cxn ang="0">
                  <a:pos x="3546" y="1260"/>
                </a:cxn>
                <a:cxn ang="0">
                  <a:pos x="3618" y="1266"/>
                </a:cxn>
              </a:cxnLst>
              <a:rect l="0" t="0" r="r" b="b"/>
              <a:pathLst>
                <a:path w="3618" h="1266">
                  <a:moveTo>
                    <a:pt x="0" y="0"/>
                  </a:moveTo>
                  <a:lnTo>
                    <a:pt x="72" y="6"/>
                  </a:lnTo>
                  <a:lnTo>
                    <a:pt x="144" y="54"/>
                  </a:lnTo>
                  <a:lnTo>
                    <a:pt x="216" y="54"/>
                  </a:lnTo>
                  <a:lnTo>
                    <a:pt x="288" y="90"/>
                  </a:lnTo>
                  <a:lnTo>
                    <a:pt x="360" y="174"/>
                  </a:lnTo>
                  <a:lnTo>
                    <a:pt x="432" y="210"/>
                  </a:lnTo>
                  <a:lnTo>
                    <a:pt x="504" y="246"/>
                  </a:lnTo>
                  <a:lnTo>
                    <a:pt x="576" y="294"/>
                  </a:lnTo>
                  <a:lnTo>
                    <a:pt x="648" y="360"/>
                  </a:lnTo>
                  <a:lnTo>
                    <a:pt x="720" y="408"/>
                  </a:lnTo>
                  <a:lnTo>
                    <a:pt x="792" y="462"/>
                  </a:lnTo>
                  <a:lnTo>
                    <a:pt x="864" y="510"/>
                  </a:lnTo>
                  <a:lnTo>
                    <a:pt x="936" y="546"/>
                  </a:lnTo>
                  <a:lnTo>
                    <a:pt x="1008" y="594"/>
                  </a:lnTo>
                  <a:lnTo>
                    <a:pt x="1080" y="660"/>
                  </a:lnTo>
                  <a:lnTo>
                    <a:pt x="1158" y="702"/>
                  </a:lnTo>
                  <a:lnTo>
                    <a:pt x="1230" y="738"/>
                  </a:lnTo>
                  <a:lnTo>
                    <a:pt x="1302" y="804"/>
                  </a:lnTo>
                  <a:lnTo>
                    <a:pt x="1374" y="876"/>
                  </a:lnTo>
                  <a:lnTo>
                    <a:pt x="1446" y="936"/>
                  </a:lnTo>
                  <a:lnTo>
                    <a:pt x="1518" y="972"/>
                  </a:lnTo>
                  <a:lnTo>
                    <a:pt x="1590" y="984"/>
                  </a:lnTo>
                  <a:lnTo>
                    <a:pt x="1662" y="1008"/>
                  </a:lnTo>
                  <a:lnTo>
                    <a:pt x="1734" y="1044"/>
                  </a:lnTo>
                  <a:lnTo>
                    <a:pt x="1806" y="1056"/>
                  </a:lnTo>
                  <a:lnTo>
                    <a:pt x="1878" y="1086"/>
                  </a:lnTo>
                  <a:lnTo>
                    <a:pt x="1950" y="1104"/>
                  </a:lnTo>
                  <a:lnTo>
                    <a:pt x="2022" y="1128"/>
                  </a:lnTo>
                  <a:lnTo>
                    <a:pt x="2094" y="1140"/>
                  </a:lnTo>
                  <a:lnTo>
                    <a:pt x="2166" y="1158"/>
                  </a:lnTo>
                  <a:lnTo>
                    <a:pt x="2238" y="1170"/>
                  </a:lnTo>
                  <a:lnTo>
                    <a:pt x="2316" y="1188"/>
                  </a:lnTo>
                  <a:lnTo>
                    <a:pt x="2388" y="1194"/>
                  </a:lnTo>
                  <a:lnTo>
                    <a:pt x="2460" y="1206"/>
                  </a:lnTo>
                  <a:lnTo>
                    <a:pt x="2532" y="1212"/>
                  </a:lnTo>
                  <a:lnTo>
                    <a:pt x="2604" y="1218"/>
                  </a:lnTo>
                  <a:lnTo>
                    <a:pt x="2676" y="1230"/>
                  </a:lnTo>
                  <a:lnTo>
                    <a:pt x="2748" y="1230"/>
                  </a:lnTo>
                  <a:lnTo>
                    <a:pt x="2820" y="1236"/>
                  </a:lnTo>
                  <a:lnTo>
                    <a:pt x="2892" y="1242"/>
                  </a:lnTo>
                  <a:lnTo>
                    <a:pt x="2964" y="1242"/>
                  </a:lnTo>
                  <a:lnTo>
                    <a:pt x="3036" y="1248"/>
                  </a:lnTo>
                  <a:lnTo>
                    <a:pt x="3108" y="1248"/>
                  </a:lnTo>
                  <a:lnTo>
                    <a:pt x="3180" y="1254"/>
                  </a:lnTo>
                  <a:lnTo>
                    <a:pt x="3252" y="1254"/>
                  </a:lnTo>
                  <a:lnTo>
                    <a:pt x="3324" y="1254"/>
                  </a:lnTo>
                  <a:lnTo>
                    <a:pt x="3396" y="1260"/>
                  </a:lnTo>
                  <a:lnTo>
                    <a:pt x="3468" y="1260"/>
                  </a:lnTo>
                  <a:lnTo>
                    <a:pt x="3546" y="1260"/>
                  </a:lnTo>
                  <a:lnTo>
                    <a:pt x="3618" y="1266"/>
                  </a:lnTo>
                </a:path>
              </a:pathLst>
            </a:custGeom>
            <a:noFill/>
            <a:ln w="12700" cap="flat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49" name="Freeform 72"/>
            <p:cNvSpPr>
              <a:spLocks/>
            </p:cNvSpPr>
            <p:nvPr/>
          </p:nvSpPr>
          <p:spPr bwMode="auto">
            <a:xfrm>
              <a:off x="3698219" y="3631198"/>
              <a:ext cx="4702603" cy="190224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2" y="0"/>
                </a:cxn>
                <a:cxn ang="0">
                  <a:pos x="144" y="24"/>
                </a:cxn>
                <a:cxn ang="0">
                  <a:pos x="216" y="54"/>
                </a:cxn>
                <a:cxn ang="0">
                  <a:pos x="288" y="102"/>
                </a:cxn>
                <a:cxn ang="0">
                  <a:pos x="360" y="150"/>
                </a:cxn>
                <a:cxn ang="0">
                  <a:pos x="432" y="174"/>
                </a:cxn>
                <a:cxn ang="0">
                  <a:pos x="504" y="216"/>
                </a:cxn>
                <a:cxn ang="0">
                  <a:pos x="576" y="270"/>
                </a:cxn>
                <a:cxn ang="0">
                  <a:pos x="648" y="306"/>
                </a:cxn>
                <a:cxn ang="0">
                  <a:pos x="720" y="354"/>
                </a:cxn>
                <a:cxn ang="0">
                  <a:pos x="792" y="426"/>
                </a:cxn>
                <a:cxn ang="0">
                  <a:pos x="864" y="468"/>
                </a:cxn>
                <a:cxn ang="0">
                  <a:pos x="936" y="516"/>
                </a:cxn>
                <a:cxn ang="0">
                  <a:pos x="1008" y="558"/>
                </a:cxn>
                <a:cxn ang="0">
                  <a:pos x="1080" y="618"/>
                </a:cxn>
                <a:cxn ang="0">
                  <a:pos x="1158" y="648"/>
                </a:cxn>
                <a:cxn ang="0">
                  <a:pos x="1230" y="708"/>
                </a:cxn>
                <a:cxn ang="0">
                  <a:pos x="1302" y="756"/>
                </a:cxn>
                <a:cxn ang="0">
                  <a:pos x="1374" y="828"/>
                </a:cxn>
                <a:cxn ang="0">
                  <a:pos x="1446" y="882"/>
                </a:cxn>
                <a:cxn ang="0">
                  <a:pos x="1518" y="912"/>
                </a:cxn>
                <a:cxn ang="0">
                  <a:pos x="1590" y="930"/>
                </a:cxn>
                <a:cxn ang="0">
                  <a:pos x="1662" y="948"/>
                </a:cxn>
                <a:cxn ang="0">
                  <a:pos x="1734" y="972"/>
                </a:cxn>
                <a:cxn ang="0">
                  <a:pos x="1806" y="1002"/>
                </a:cxn>
                <a:cxn ang="0">
                  <a:pos x="1878" y="1026"/>
                </a:cxn>
                <a:cxn ang="0">
                  <a:pos x="1950" y="1038"/>
                </a:cxn>
                <a:cxn ang="0">
                  <a:pos x="2022" y="1062"/>
                </a:cxn>
                <a:cxn ang="0">
                  <a:pos x="2094" y="1074"/>
                </a:cxn>
                <a:cxn ang="0">
                  <a:pos x="2166" y="1092"/>
                </a:cxn>
                <a:cxn ang="0">
                  <a:pos x="2238" y="1098"/>
                </a:cxn>
                <a:cxn ang="0">
                  <a:pos x="2316" y="1110"/>
                </a:cxn>
                <a:cxn ang="0">
                  <a:pos x="2388" y="1122"/>
                </a:cxn>
                <a:cxn ang="0">
                  <a:pos x="2460" y="1128"/>
                </a:cxn>
                <a:cxn ang="0">
                  <a:pos x="2532" y="1140"/>
                </a:cxn>
                <a:cxn ang="0">
                  <a:pos x="2604" y="1146"/>
                </a:cxn>
                <a:cxn ang="0">
                  <a:pos x="2676" y="1152"/>
                </a:cxn>
                <a:cxn ang="0">
                  <a:pos x="2748" y="1158"/>
                </a:cxn>
                <a:cxn ang="0">
                  <a:pos x="2820" y="1164"/>
                </a:cxn>
                <a:cxn ang="0">
                  <a:pos x="2892" y="1170"/>
                </a:cxn>
                <a:cxn ang="0">
                  <a:pos x="2964" y="1170"/>
                </a:cxn>
                <a:cxn ang="0">
                  <a:pos x="3036" y="1170"/>
                </a:cxn>
                <a:cxn ang="0">
                  <a:pos x="3108" y="1176"/>
                </a:cxn>
                <a:cxn ang="0">
                  <a:pos x="3180" y="1176"/>
                </a:cxn>
                <a:cxn ang="0">
                  <a:pos x="3252" y="1176"/>
                </a:cxn>
                <a:cxn ang="0">
                  <a:pos x="3324" y="1182"/>
                </a:cxn>
                <a:cxn ang="0">
                  <a:pos x="3396" y="1182"/>
                </a:cxn>
                <a:cxn ang="0">
                  <a:pos x="3468" y="1182"/>
                </a:cxn>
                <a:cxn ang="0">
                  <a:pos x="3546" y="1182"/>
                </a:cxn>
                <a:cxn ang="0">
                  <a:pos x="3618" y="1182"/>
                </a:cxn>
              </a:cxnLst>
              <a:rect l="0" t="0" r="r" b="b"/>
              <a:pathLst>
                <a:path w="3618" h="1182">
                  <a:moveTo>
                    <a:pt x="0" y="30"/>
                  </a:moveTo>
                  <a:lnTo>
                    <a:pt x="72" y="0"/>
                  </a:lnTo>
                  <a:lnTo>
                    <a:pt x="144" y="24"/>
                  </a:lnTo>
                  <a:lnTo>
                    <a:pt x="216" y="54"/>
                  </a:lnTo>
                  <a:lnTo>
                    <a:pt x="288" y="102"/>
                  </a:lnTo>
                  <a:lnTo>
                    <a:pt x="360" y="150"/>
                  </a:lnTo>
                  <a:lnTo>
                    <a:pt x="432" y="174"/>
                  </a:lnTo>
                  <a:lnTo>
                    <a:pt x="504" y="216"/>
                  </a:lnTo>
                  <a:lnTo>
                    <a:pt x="576" y="270"/>
                  </a:lnTo>
                  <a:lnTo>
                    <a:pt x="648" y="306"/>
                  </a:lnTo>
                  <a:lnTo>
                    <a:pt x="720" y="354"/>
                  </a:lnTo>
                  <a:lnTo>
                    <a:pt x="792" y="426"/>
                  </a:lnTo>
                  <a:lnTo>
                    <a:pt x="864" y="468"/>
                  </a:lnTo>
                  <a:lnTo>
                    <a:pt x="936" y="516"/>
                  </a:lnTo>
                  <a:lnTo>
                    <a:pt x="1008" y="558"/>
                  </a:lnTo>
                  <a:lnTo>
                    <a:pt x="1080" y="618"/>
                  </a:lnTo>
                  <a:lnTo>
                    <a:pt x="1158" y="648"/>
                  </a:lnTo>
                  <a:lnTo>
                    <a:pt x="1230" y="708"/>
                  </a:lnTo>
                  <a:lnTo>
                    <a:pt x="1302" y="756"/>
                  </a:lnTo>
                  <a:lnTo>
                    <a:pt x="1374" y="828"/>
                  </a:lnTo>
                  <a:lnTo>
                    <a:pt x="1446" y="882"/>
                  </a:lnTo>
                  <a:lnTo>
                    <a:pt x="1518" y="912"/>
                  </a:lnTo>
                  <a:lnTo>
                    <a:pt x="1590" y="930"/>
                  </a:lnTo>
                  <a:lnTo>
                    <a:pt x="1662" y="948"/>
                  </a:lnTo>
                  <a:lnTo>
                    <a:pt x="1734" y="972"/>
                  </a:lnTo>
                  <a:lnTo>
                    <a:pt x="1806" y="1002"/>
                  </a:lnTo>
                  <a:lnTo>
                    <a:pt x="1878" y="1026"/>
                  </a:lnTo>
                  <a:lnTo>
                    <a:pt x="1950" y="1038"/>
                  </a:lnTo>
                  <a:lnTo>
                    <a:pt x="2022" y="1062"/>
                  </a:lnTo>
                  <a:lnTo>
                    <a:pt x="2094" y="1074"/>
                  </a:lnTo>
                  <a:lnTo>
                    <a:pt x="2166" y="1092"/>
                  </a:lnTo>
                  <a:lnTo>
                    <a:pt x="2238" y="1098"/>
                  </a:lnTo>
                  <a:lnTo>
                    <a:pt x="2316" y="1110"/>
                  </a:lnTo>
                  <a:lnTo>
                    <a:pt x="2388" y="1122"/>
                  </a:lnTo>
                  <a:lnTo>
                    <a:pt x="2460" y="1128"/>
                  </a:lnTo>
                  <a:lnTo>
                    <a:pt x="2532" y="1140"/>
                  </a:lnTo>
                  <a:lnTo>
                    <a:pt x="2604" y="1146"/>
                  </a:lnTo>
                  <a:lnTo>
                    <a:pt x="2676" y="1152"/>
                  </a:lnTo>
                  <a:lnTo>
                    <a:pt x="2748" y="1158"/>
                  </a:lnTo>
                  <a:lnTo>
                    <a:pt x="2820" y="1164"/>
                  </a:lnTo>
                  <a:lnTo>
                    <a:pt x="2892" y="1170"/>
                  </a:lnTo>
                  <a:lnTo>
                    <a:pt x="2964" y="1170"/>
                  </a:lnTo>
                  <a:lnTo>
                    <a:pt x="3036" y="1170"/>
                  </a:lnTo>
                  <a:lnTo>
                    <a:pt x="3108" y="1176"/>
                  </a:lnTo>
                  <a:lnTo>
                    <a:pt x="3180" y="1176"/>
                  </a:lnTo>
                  <a:lnTo>
                    <a:pt x="3252" y="1176"/>
                  </a:lnTo>
                  <a:lnTo>
                    <a:pt x="3324" y="1182"/>
                  </a:lnTo>
                  <a:lnTo>
                    <a:pt x="3396" y="1182"/>
                  </a:lnTo>
                  <a:lnTo>
                    <a:pt x="3468" y="1182"/>
                  </a:lnTo>
                  <a:lnTo>
                    <a:pt x="3546" y="1182"/>
                  </a:lnTo>
                  <a:lnTo>
                    <a:pt x="3618" y="118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50" name="Rectangle 31"/>
            <p:cNvSpPr>
              <a:spLocks noChangeArrowheads="1"/>
            </p:cNvSpPr>
            <p:nvPr/>
          </p:nvSpPr>
          <p:spPr bwMode="auto">
            <a:xfrm>
              <a:off x="8139951" y="5658973"/>
              <a:ext cx="328827" cy="31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100" dirty="0" smtClean="0"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1" name="Rectangle 285"/>
            <p:cNvSpPr>
              <a:spLocks noChangeArrowheads="1"/>
            </p:cNvSpPr>
            <p:nvPr/>
          </p:nvSpPr>
          <p:spPr bwMode="auto">
            <a:xfrm>
              <a:off x="7883174" y="2169286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2" name="Rectangle 285"/>
            <p:cNvSpPr>
              <a:spLocks noChangeArrowheads="1"/>
            </p:cNvSpPr>
            <p:nvPr/>
          </p:nvSpPr>
          <p:spPr bwMode="auto">
            <a:xfrm>
              <a:off x="7883174" y="2423857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3" name="Rectangle 285"/>
            <p:cNvSpPr>
              <a:spLocks noChangeArrowheads="1"/>
            </p:cNvSpPr>
            <p:nvPr/>
          </p:nvSpPr>
          <p:spPr bwMode="auto">
            <a:xfrm>
              <a:off x="7883174" y="2678428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3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4" name="Rectangle 285"/>
            <p:cNvSpPr>
              <a:spLocks noChangeArrowheads="1"/>
            </p:cNvSpPr>
            <p:nvPr/>
          </p:nvSpPr>
          <p:spPr bwMode="auto">
            <a:xfrm>
              <a:off x="7883174" y="2932999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4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5" name="Rectangle 285"/>
            <p:cNvSpPr>
              <a:spLocks noChangeArrowheads="1"/>
            </p:cNvSpPr>
            <p:nvPr/>
          </p:nvSpPr>
          <p:spPr bwMode="auto">
            <a:xfrm>
              <a:off x="7883174" y="3187570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6" name="Rectangle 285"/>
            <p:cNvSpPr>
              <a:spLocks noChangeArrowheads="1"/>
            </p:cNvSpPr>
            <p:nvPr/>
          </p:nvSpPr>
          <p:spPr bwMode="auto">
            <a:xfrm>
              <a:off x="7883174" y="3442139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7" name="Rectangle 285"/>
            <p:cNvSpPr>
              <a:spLocks noChangeArrowheads="1"/>
            </p:cNvSpPr>
            <p:nvPr/>
          </p:nvSpPr>
          <p:spPr bwMode="auto">
            <a:xfrm>
              <a:off x="7883174" y="3696710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8" name="Rectangle 285"/>
            <p:cNvSpPr>
              <a:spLocks noChangeArrowheads="1"/>
            </p:cNvSpPr>
            <p:nvPr/>
          </p:nvSpPr>
          <p:spPr bwMode="auto">
            <a:xfrm>
              <a:off x="7883174" y="3951282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59" name="Rectangle 285"/>
            <p:cNvSpPr>
              <a:spLocks noChangeArrowheads="1"/>
            </p:cNvSpPr>
            <p:nvPr/>
          </p:nvSpPr>
          <p:spPr bwMode="auto">
            <a:xfrm>
              <a:off x="7883174" y="4205853"/>
              <a:ext cx="151137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9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60" name="Rectangle 285"/>
            <p:cNvSpPr>
              <a:spLocks noChangeArrowheads="1"/>
            </p:cNvSpPr>
            <p:nvPr/>
          </p:nvSpPr>
          <p:spPr bwMode="auto">
            <a:xfrm>
              <a:off x="7883174" y="4460427"/>
              <a:ext cx="236918" cy="34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10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61" name="Line 292"/>
            <p:cNvSpPr>
              <a:spLocks noChangeShapeType="1"/>
            </p:cNvSpPr>
            <p:nvPr/>
          </p:nvSpPr>
          <p:spPr bwMode="auto">
            <a:xfrm>
              <a:off x="7093388" y="3077847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2" name="Line 294"/>
            <p:cNvSpPr>
              <a:spLocks noChangeShapeType="1"/>
            </p:cNvSpPr>
            <p:nvPr/>
          </p:nvSpPr>
          <p:spPr bwMode="auto">
            <a:xfrm>
              <a:off x="7093388" y="3338200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3" name="Line 296"/>
            <p:cNvSpPr>
              <a:spLocks noChangeShapeType="1"/>
            </p:cNvSpPr>
            <p:nvPr/>
          </p:nvSpPr>
          <p:spPr bwMode="auto">
            <a:xfrm>
              <a:off x="7093388" y="3586155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4" name="Line 298"/>
            <p:cNvSpPr>
              <a:spLocks noChangeShapeType="1"/>
            </p:cNvSpPr>
            <p:nvPr/>
          </p:nvSpPr>
          <p:spPr bwMode="auto">
            <a:xfrm>
              <a:off x="7093388" y="3848059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5" name="Line 300"/>
            <p:cNvSpPr>
              <a:spLocks noChangeShapeType="1"/>
            </p:cNvSpPr>
            <p:nvPr/>
          </p:nvSpPr>
          <p:spPr bwMode="auto">
            <a:xfrm>
              <a:off x="7093388" y="4108412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6" name="Line 302"/>
            <p:cNvSpPr>
              <a:spLocks noChangeShapeType="1"/>
            </p:cNvSpPr>
            <p:nvPr/>
          </p:nvSpPr>
          <p:spPr bwMode="auto">
            <a:xfrm>
              <a:off x="7093388" y="4357917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7" name="Line 304"/>
            <p:cNvSpPr>
              <a:spLocks noChangeShapeType="1"/>
            </p:cNvSpPr>
            <p:nvPr/>
          </p:nvSpPr>
          <p:spPr bwMode="auto">
            <a:xfrm>
              <a:off x="7093388" y="4618269"/>
              <a:ext cx="706738" cy="155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8" name="Line 286"/>
            <p:cNvSpPr>
              <a:spLocks noChangeShapeType="1"/>
            </p:cNvSpPr>
            <p:nvPr/>
          </p:nvSpPr>
          <p:spPr bwMode="auto">
            <a:xfrm>
              <a:off x="7092280" y="2303000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69" name="Line 288"/>
            <p:cNvSpPr>
              <a:spLocks noChangeShapeType="1"/>
            </p:cNvSpPr>
            <p:nvPr/>
          </p:nvSpPr>
          <p:spPr bwMode="auto">
            <a:xfrm>
              <a:off x="7092280" y="2564904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  <p:sp>
          <p:nvSpPr>
            <p:cNvPr id="170" name="Line 290"/>
            <p:cNvSpPr>
              <a:spLocks noChangeShapeType="1"/>
            </p:cNvSpPr>
            <p:nvPr/>
          </p:nvSpPr>
          <p:spPr bwMode="auto">
            <a:xfrm>
              <a:off x="7092280" y="2812858"/>
              <a:ext cx="706738" cy="1550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/>
            </a:p>
          </p:txBody>
        </p:sp>
      </p:grpSp>
      <p:grpSp>
        <p:nvGrpSpPr>
          <p:cNvPr id="171" name="グループ化 170"/>
          <p:cNvGrpSpPr>
            <a:grpSpLocks noChangeAspect="1"/>
          </p:cNvGrpSpPr>
          <p:nvPr/>
        </p:nvGrpSpPr>
        <p:grpSpPr>
          <a:xfrm>
            <a:off x="1892514" y="1792420"/>
            <a:ext cx="1314879" cy="969008"/>
            <a:chOff x="7226218" y="1108532"/>
            <a:chExt cx="1310543" cy="969683"/>
          </a:xfrm>
        </p:grpSpPr>
        <p:pic>
          <p:nvPicPr>
            <p:cNvPr id="71" name="Picture 2" descr="\\pine\pine\inoshita\work\ShapeFromSingleScattering\evaluate\mount-tele2\results\Pseudo-0-direct.png"/>
            <p:cNvPicPr>
              <a:picLocks noChangeAspect="1" noChangeArrowheads="1"/>
            </p:cNvPicPr>
            <p:nvPr/>
          </p:nvPicPr>
          <p:blipFill>
            <a:blip r:embed="rId2" cstate="print"/>
            <a:srcRect l="35138" t="13780" r="25098" b="14567"/>
            <a:stretch>
              <a:fillRect/>
            </a:stretch>
          </p:blipFill>
          <p:spPr bwMode="auto">
            <a:xfrm rot="16200000">
              <a:off x="7396648" y="938102"/>
              <a:ext cx="969683" cy="1310543"/>
            </a:xfrm>
            <a:prstGeom prst="rect">
              <a:avLst/>
            </a:prstGeom>
            <a:noFill/>
          </p:spPr>
        </p:pic>
        <p:cxnSp>
          <p:nvCxnSpPr>
            <p:cNvPr id="72" name="直線矢印コネクタ 71"/>
            <p:cNvCxnSpPr/>
            <p:nvPr/>
          </p:nvCxnSpPr>
          <p:spPr bwMode="auto">
            <a:xfrm>
              <a:off x="7298226" y="1592579"/>
              <a:ext cx="104174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73" name="直線矢印コネクタ 172"/>
          <p:cNvCxnSpPr/>
          <p:nvPr/>
        </p:nvCxnSpPr>
        <p:spPr bwMode="auto">
          <a:xfrm>
            <a:off x="5228902" y="685192"/>
            <a:ext cx="2449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8" name="テキスト ボックス 177"/>
          <p:cNvSpPr txBox="1"/>
          <p:nvPr/>
        </p:nvSpPr>
        <p:spPr>
          <a:xfrm>
            <a:off x="4918481" y="461643"/>
            <a:ext cx="295466" cy="34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1</a:t>
            </a:r>
            <a:endParaRPr kumimoji="1" lang="ja-JP" altLang="en-US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4885714" y="689002"/>
            <a:ext cx="361064" cy="34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10</a:t>
            </a:r>
            <a:endParaRPr kumimoji="1" lang="ja-JP" altLang="en-US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 rot="5400000">
            <a:off x="5240781" y="656318"/>
            <a:ext cx="266766" cy="26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…</a:t>
            </a:r>
            <a:endParaRPr kumimoji="1" lang="ja-JP" altLang="en-US" sz="1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3373789" y="390732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観測した単一散乱強度</a:t>
            </a: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3680233" y="6237975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推定結果の断面</a:t>
            </a:r>
          </a:p>
        </p:txBody>
      </p:sp>
      <p:grpSp>
        <p:nvGrpSpPr>
          <p:cNvPr id="191" name="グループ化 190"/>
          <p:cNvGrpSpPr>
            <a:grpSpLocks noChangeAspect="1"/>
          </p:cNvGrpSpPr>
          <p:nvPr/>
        </p:nvGrpSpPr>
        <p:grpSpPr>
          <a:xfrm>
            <a:off x="5473886" y="278131"/>
            <a:ext cx="1377823" cy="686696"/>
            <a:chOff x="4568190" y="2335530"/>
            <a:chExt cx="2518410" cy="1089660"/>
          </a:xfrm>
        </p:grpSpPr>
        <p:sp>
          <p:nvSpPr>
            <p:cNvPr id="192" name="フリーフォーム 191"/>
            <p:cNvSpPr/>
            <p:nvPr/>
          </p:nvSpPr>
          <p:spPr bwMode="auto">
            <a:xfrm>
              <a:off x="4568190" y="2705100"/>
              <a:ext cx="2160270" cy="720090"/>
            </a:xfrm>
            <a:custGeom>
              <a:avLst/>
              <a:gdLst>
                <a:gd name="connsiteX0" fmla="*/ 0 w 2160270"/>
                <a:gd name="connsiteY0" fmla="*/ 0 h 720090"/>
                <a:gd name="connsiteX1" fmla="*/ 0 w 2160270"/>
                <a:gd name="connsiteY1" fmla="*/ 720090 h 720090"/>
                <a:gd name="connsiteX2" fmla="*/ 2160270 w 2160270"/>
                <a:gd name="connsiteY2" fmla="*/ 720090 h 720090"/>
                <a:gd name="connsiteX3" fmla="*/ 2160270 w 2160270"/>
                <a:gd name="connsiteY3" fmla="*/ 0 h 720090"/>
                <a:gd name="connsiteX4" fmla="*/ 1440180 w 2160270"/>
                <a:gd name="connsiteY4" fmla="*/ 0 h 720090"/>
                <a:gd name="connsiteX5" fmla="*/ 720090 w 2160270"/>
                <a:gd name="connsiteY5" fmla="*/ 213360 h 720090"/>
                <a:gd name="connsiteX6" fmla="*/ 0 w 2160270"/>
                <a:gd name="connsiteY6" fmla="*/ 0 h 7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270" h="720090">
                  <a:moveTo>
                    <a:pt x="0" y="0"/>
                  </a:moveTo>
                  <a:lnTo>
                    <a:pt x="0" y="720090"/>
                  </a:lnTo>
                  <a:lnTo>
                    <a:pt x="2160270" y="720090"/>
                  </a:lnTo>
                  <a:lnTo>
                    <a:pt x="2160270" y="0"/>
                  </a:lnTo>
                  <a:lnTo>
                    <a:pt x="1440180" y="0"/>
                  </a:lnTo>
                  <a:lnTo>
                    <a:pt x="720090" y="21336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フリーフォーム 192"/>
            <p:cNvSpPr/>
            <p:nvPr/>
          </p:nvSpPr>
          <p:spPr bwMode="auto">
            <a:xfrm>
              <a:off x="6724650" y="2335530"/>
              <a:ext cx="361950" cy="1085850"/>
            </a:xfrm>
            <a:custGeom>
              <a:avLst/>
              <a:gdLst>
                <a:gd name="connsiteX0" fmla="*/ 11430 w 361950"/>
                <a:gd name="connsiteY0" fmla="*/ 1085850 h 1085850"/>
                <a:gd name="connsiteX1" fmla="*/ 361950 w 361950"/>
                <a:gd name="connsiteY1" fmla="*/ 716280 h 1085850"/>
                <a:gd name="connsiteX2" fmla="*/ 361950 w 361950"/>
                <a:gd name="connsiteY2" fmla="*/ 0 h 1085850"/>
                <a:gd name="connsiteX3" fmla="*/ 0 w 361950"/>
                <a:gd name="connsiteY3" fmla="*/ 37338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1085850">
                  <a:moveTo>
                    <a:pt x="11430" y="1085850"/>
                  </a:moveTo>
                  <a:lnTo>
                    <a:pt x="361950" y="716280"/>
                  </a:lnTo>
                  <a:lnTo>
                    <a:pt x="361950" y="0"/>
                  </a:lnTo>
                  <a:lnTo>
                    <a:pt x="0" y="37338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フリーフォーム 193"/>
            <p:cNvSpPr/>
            <p:nvPr/>
          </p:nvSpPr>
          <p:spPr bwMode="auto">
            <a:xfrm>
              <a:off x="4910806" y="2335530"/>
              <a:ext cx="2167890" cy="217170"/>
            </a:xfrm>
            <a:custGeom>
              <a:avLst/>
              <a:gdLst>
                <a:gd name="connsiteX0" fmla="*/ 0 w 2167890"/>
                <a:gd name="connsiteY0" fmla="*/ 3810 h 217170"/>
                <a:gd name="connsiteX1" fmla="*/ 723900 w 2167890"/>
                <a:gd name="connsiteY1" fmla="*/ 217170 h 217170"/>
                <a:gd name="connsiteX2" fmla="*/ 1447800 w 2167890"/>
                <a:gd name="connsiteY2" fmla="*/ 0 h 217170"/>
                <a:gd name="connsiteX3" fmla="*/ 2167890 w 2167890"/>
                <a:gd name="connsiteY3" fmla="*/ 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890" h="217170">
                  <a:moveTo>
                    <a:pt x="0" y="3810"/>
                  </a:moveTo>
                  <a:lnTo>
                    <a:pt x="723900" y="217170"/>
                  </a:lnTo>
                  <a:lnTo>
                    <a:pt x="1447800" y="0"/>
                  </a:lnTo>
                  <a:lnTo>
                    <a:pt x="216789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5" name="直線コネクタ 194"/>
            <p:cNvCxnSpPr>
              <a:stCxn id="194" idx="0"/>
              <a:endCxn id="192" idx="0"/>
            </p:cNvCxnSpPr>
            <p:nvPr/>
          </p:nvCxnSpPr>
          <p:spPr bwMode="auto">
            <a:xfrm flipH="1">
              <a:off x="4568190" y="2339340"/>
              <a:ext cx="342616" cy="365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直線コネクタ 195"/>
            <p:cNvCxnSpPr>
              <a:stCxn id="194" idx="1"/>
              <a:endCxn id="192" idx="5"/>
            </p:cNvCxnSpPr>
            <p:nvPr/>
          </p:nvCxnSpPr>
          <p:spPr bwMode="auto">
            <a:xfrm flipH="1">
              <a:off x="5288280" y="2552700"/>
              <a:ext cx="346426" cy="3657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直線コネクタ 196"/>
            <p:cNvCxnSpPr>
              <a:stCxn id="194" idx="2"/>
              <a:endCxn id="192" idx="4"/>
            </p:cNvCxnSpPr>
            <p:nvPr/>
          </p:nvCxnSpPr>
          <p:spPr bwMode="auto">
            <a:xfrm flipH="1">
              <a:off x="6008370" y="2335530"/>
              <a:ext cx="350236" cy="3695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0" name="直線矢印コネクタ 199"/>
          <p:cNvCxnSpPr/>
          <p:nvPr/>
        </p:nvCxnSpPr>
        <p:spPr bwMode="auto">
          <a:xfrm>
            <a:off x="5228902" y="920897"/>
            <a:ext cx="2449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" name="グループ化 6"/>
          <p:cNvGrpSpPr/>
          <p:nvPr/>
        </p:nvGrpSpPr>
        <p:grpSpPr>
          <a:xfrm>
            <a:off x="396200" y="3166025"/>
            <a:ext cx="4041373" cy="1509653"/>
            <a:chOff x="-1020551" y="3747318"/>
            <a:chExt cx="4041373" cy="1509653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-1020551" y="3747318"/>
              <a:ext cx="4041373" cy="15096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lvl="1"/>
              <a:r>
                <a:rPr kumimoji="1" lang="ja-JP" altLang="en-US" dirty="0">
                  <a:latin typeface="HGPｺﾞｼｯｸE" pitchFamily="50" charset="-128"/>
                  <a:ea typeface="HGPｺﾞｼｯｸE" pitchFamily="50" charset="-128"/>
                </a:rPr>
                <a:t>推定</a:t>
              </a:r>
              <a:r>
                <a:rPr kumimoji="1" lang="ja-JP" altLang="en-US" dirty="0" smtClean="0">
                  <a:latin typeface="HGPｺﾞｼｯｸE" pitchFamily="50" charset="-128"/>
                  <a:ea typeface="HGPｺﾞｼｯｸE" pitchFamily="50" charset="-128"/>
                </a:rPr>
                <a:t>パラメータ</a:t>
              </a:r>
              <a:endParaRPr kumimoji="1" lang="en-US" altLang="ja-JP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lvl="1"/>
              <a:endParaRPr kumimoji="1" lang="en-US" altLang="ja-JP" sz="300" dirty="0">
                <a:latin typeface="HGPｺﾞｼｯｸM" pitchFamily="50" charset="-128"/>
                <a:ea typeface="HGPｺﾞｼｯｸM" pitchFamily="50" charset="-128"/>
              </a:endParaRP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スケーリング定数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kumimoji="1" lang="en-US" altLang="ja-JP" sz="18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1.21×10</a:t>
              </a: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散乱パラメータ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  </a:t>
              </a:r>
              <a:r>
                <a:rPr kumimoji="1" lang="en-US" altLang="ja-JP" sz="1100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1"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0.042</a:t>
              </a:r>
            </a:p>
            <a:p>
              <a:pPr marL="108000" lvl="2">
                <a:buFont typeface="Arial" pitchFamily="34" charset="0"/>
                <a:buChar char="•"/>
              </a:pPr>
              <a:r>
                <a:rPr kumimoji="1" lang="en-US" altLang="ja-JP" dirty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ja-JP" altLang="en-US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消滅係数</a:t>
              </a:r>
              <a:r>
                <a:rPr kumimoji="1" lang="en-US" altLang="ja-JP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:          </a:t>
              </a:r>
              <a:r>
                <a:rPr kumimoji="1" lang="en-US" altLang="ja-JP" sz="600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 </a:t>
              </a:r>
              <a:r>
                <a:rPr kumimoji="1" lang="en-US" altLang="ja-JP" i="1" dirty="0" err="1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kumimoji="1" lang="en-US" altLang="ja-JP" sz="1400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1"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1.32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2606040" y="409464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4</a:t>
              </a:r>
              <a:endParaRPr kumimoji="1" lang="ja-JP" altLang="en-US" sz="2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777360" y="235525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(a)</a:t>
            </a:r>
            <a:endParaRPr kumimoji="1" lang="ja-JP" altLang="en-US" dirty="0" smtClean="0">
              <a:solidFill>
                <a:schemeClr val="bg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761938" y="4466629"/>
            <a:ext cx="4027367" cy="1792829"/>
            <a:chOff x="4761938" y="4466629"/>
            <a:chExt cx="4027367" cy="1792829"/>
          </a:xfrm>
        </p:grpSpPr>
        <p:sp>
          <p:nvSpPr>
            <p:cNvPr id="187" name="Freeform 48"/>
            <p:cNvSpPr>
              <a:spLocks/>
            </p:cNvSpPr>
            <p:nvPr/>
          </p:nvSpPr>
          <p:spPr bwMode="auto">
            <a:xfrm>
              <a:off x="5030368" y="4858359"/>
              <a:ext cx="3747014" cy="920690"/>
            </a:xfrm>
            <a:custGeom>
              <a:avLst/>
              <a:gdLst>
                <a:gd name="T0" fmla="*/ 0 w 3300"/>
                <a:gd name="T1" fmla="*/ 588 h 636"/>
                <a:gd name="T2" fmla="*/ 60 w 3300"/>
                <a:gd name="T3" fmla="*/ 564 h 636"/>
                <a:gd name="T4" fmla="*/ 126 w 3300"/>
                <a:gd name="T5" fmla="*/ 552 h 636"/>
                <a:gd name="T6" fmla="*/ 192 w 3300"/>
                <a:gd name="T7" fmla="*/ 546 h 636"/>
                <a:gd name="T8" fmla="*/ 258 w 3300"/>
                <a:gd name="T9" fmla="*/ 522 h 636"/>
                <a:gd name="T10" fmla="*/ 318 w 3300"/>
                <a:gd name="T11" fmla="*/ 498 h 636"/>
                <a:gd name="T12" fmla="*/ 384 w 3300"/>
                <a:gd name="T13" fmla="*/ 486 h 636"/>
                <a:gd name="T14" fmla="*/ 450 w 3300"/>
                <a:gd name="T15" fmla="*/ 456 h 636"/>
                <a:gd name="T16" fmla="*/ 516 w 3300"/>
                <a:gd name="T17" fmla="*/ 444 h 636"/>
                <a:gd name="T18" fmla="*/ 582 w 3300"/>
                <a:gd name="T19" fmla="*/ 408 h 636"/>
                <a:gd name="T20" fmla="*/ 642 w 3300"/>
                <a:gd name="T21" fmla="*/ 378 h 636"/>
                <a:gd name="T22" fmla="*/ 708 w 3300"/>
                <a:gd name="T23" fmla="*/ 348 h 636"/>
                <a:gd name="T24" fmla="*/ 774 w 3300"/>
                <a:gd name="T25" fmla="*/ 324 h 636"/>
                <a:gd name="T26" fmla="*/ 840 w 3300"/>
                <a:gd name="T27" fmla="*/ 270 h 636"/>
                <a:gd name="T28" fmla="*/ 900 w 3300"/>
                <a:gd name="T29" fmla="*/ 234 h 636"/>
                <a:gd name="T30" fmla="*/ 966 w 3300"/>
                <a:gd name="T31" fmla="*/ 186 h 636"/>
                <a:gd name="T32" fmla="*/ 1032 w 3300"/>
                <a:gd name="T33" fmla="*/ 144 h 636"/>
                <a:gd name="T34" fmla="*/ 1098 w 3300"/>
                <a:gd name="T35" fmla="*/ 90 h 636"/>
                <a:gd name="T36" fmla="*/ 1164 w 3300"/>
                <a:gd name="T37" fmla="*/ 60 h 636"/>
                <a:gd name="T38" fmla="*/ 1224 w 3300"/>
                <a:gd name="T39" fmla="*/ 0 h 636"/>
                <a:gd name="T40" fmla="*/ 1290 w 3300"/>
                <a:gd name="T41" fmla="*/ 18 h 636"/>
                <a:gd name="T42" fmla="*/ 1356 w 3300"/>
                <a:gd name="T43" fmla="*/ 162 h 636"/>
                <a:gd name="T44" fmla="*/ 1422 w 3300"/>
                <a:gd name="T45" fmla="*/ 168 h 636"/>
                <a:gd name="T46" fmla="*/ 1488 w 3300"/>
                <a:gd name="T47" fmla="*/ 162 h 636"/>
                <a:gd name="T48" fmla="*/ 1548 w 3300"/>
                <a:gd name="T49" fmla="*/ 210 h 636"/>
                <a:gd name="T50" fmla="*/ 1614 w 3300"/>
                <a:gd name="T51" fmla="*/ 222 h 636"/>
                <a:gd name="T52" fmla="*/ 1680 w 3300"/>
                <a:gd name="T53" fmla="*/ 252 h 636"/>
                <a:gd name="T54" fmla="*/ 1746 w 3300"/>
                <a:gd name="T55" fmla="*/ 294 h 636"/>
                <a:gd name="T56" fmla="*/ 1806 w 3300"/>
                <a:gd name="T57" fmla="*/ 300 h 636"/>
                <a:gd name="T58" fmla="*/ 1872 w 3300"/>
                <a:gd name="T59" fmla="*/ 312 h 636"/>
                <a:gd name="T60" fmla="*/ 1938 w 3300"/>
                <a:gd name="T61" fmla="*/ 318 h 636"/>
                <a:gd name="T62" fmla="*/ 2004 w 3300"/>
                <a:gd name="T63" fmla="*/ 318 h 636"/>
                <a:gd name="T64" fmla="*/ 2070 w 3300"/>
                <a:gd name="T65" fmla="*/ 318 h 636"/>
                <a:gd name="T66" fmla="*/ 2130 w 3300"/>
                <a:gd name="T67" fmla="*/ 318 h 636"/>
                <a:gd name="T68" fmla="*/ 2196 w 3300"/>
                <a:gd name="T69" fmla="*/ 318 h 636"/>
                <a:gd name="T70" fmla="*/ 2262 w 3300"/>
                <a:gd name="T71" fmla="*/ 354 h 636"/>
                <a:gd name="T72" fmla="*/ 2328 w 3300"/>
                <a:gd name="T73" fmla="*/ 342 h 636"/>
                <a:gd name="T74" fmla="*/ 2394 w 3300"/>
                <a:gd name="T75" fmla="*/ 372 h 636"/>
                <a:gd name="T76" fmla="*/ 2454 w 3300"/>
                <a:gd name="T77" fmla="*/ 348 h 636"/>
                <a:gd name="T78" fmla="*/ 2520 w 3300"/>
                <a:gd name="T79" fmla="*/ 372 h 636"/>
                <a:gd name="T80" fmla="*/ 2586 w 3300"/>
                <a:gd name="T81" fmla="*/ 390 h 636"/>
                <a:gd name="T82" fmla="*/ 2652 w 3300"/>
                <a:gd name="T83" fmla="*/ 384 h 636"/>
                <a:gd name="T84" fmla="*/ 2712 w 3300"/>
                <a:gd name="T85" fmla="*/ 378 h 636"/>
                <a:gd name="T86" fmla="*/ 2778 w 3300"/>
                <a:gd name="T87" fmla="*/ 372 h 636"/>
                <a:gd name="T88" fmla="*/ 2844 w 3300"/>
                <a:gd name="T89" fmla="*/ 402 h 636"/>
                <a:gd name="T90" fmla="*/ 2910 w 3300"/>
                <a:gd name="T91" fmla="*/ 420 h 636"/>
                <a:gd name="T92" fmla="*/ 2976 w 3300"/>
                <a:gd name="T93" fmla="*/ 438 h 636"/>
                <a:gd name="T94" fmla="*/ 3036 w 3300"/>
                <a:gd name="T95" fmla="*/ 498 h 636"/>
                <a:gd name="T96" fmla="*/ 3102 w 3300"/>
                <a:gd name="T97" fmla="*/ 528 h 636"/>
                <a:gd name="T98" fmla="*/ 3168 w 3300"/>
                <a:gd name="T99" fmla="*/ 582 h 636"/>
                <a:gd name="T100" fmla="*/ 3234 w 3300"/>
                <a:gd name="T101" fmla="*/ 600 h 636"/>
                <a:gd name="T102" fmla="*/ 3294 w 3300"/>
                <a:gd name="T103" fmla="*/ 636 h 636"/>
                <a:gd name="T104" fmla="*/ 3300 w 3300"/>
                <a:gd name="T10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0" h="636">
                  <a:moveTo>
                    <a:pt x="0" y="588"/>
                  </a:moveTo>
                  <a:lnTo>
                    <a:pt x="60" y="564"/>
                  </a:lnTo>
                  <a:lnTo>
                    <a:pt x="126" y="552"/>
                  </a:lnTo>
                  <a:lnTo>
                    <a:pt x="192" y="546"/>
                  </a:lnTo>
                  <a:lnTo>
                    <a:pt x="258" y="522"/>
                  </a:lnTo>
                  <a:lnTo>
                    <a:pt x="318" y="498"/>
                  </a:lnTo>
                  <a:lnTo>
                    <a:pt x="384" y="486"/>
                  </a:lnTo>
                  <a:lnTo>
                    <a:pt x="450" y="456"/>
                  </a:lnTo>
                  <a:lnTo>
                    <a:pt x="516" y="444"/>
                  </a:lnTo>
                  <a:lnTo>
                    <a:pt x="582" y="408"/>
                  </a:lnTo>
                  <a:lnTo>
                    <a:pt x="642" y="378"/>
                  </a:lnTo>
                  <a:lnTo>
                    <a:pt x="708" y="348"/>
                  </a:lnTo>
                  <a:lnTo>
                    <a:pt x="774" y="324"/>
                  </a:lnTo>
                  <a:lnTo>
                    <a:pt x="840" y="270"/>
                  </a:lnTo>
                  <a:lnTo>
                    <a:pt x="900" y="234"/>
                  </a:lnTo>
                  <a:lnTo>
                    <a:pt x="966" y="186"/>
                  </a:lnTo>
                  <a:lnTo>
                    <a:pt x="1032" y="144"/>
                  </a:lnTo>
                  <a:lnTo>
                    <a:pt x="1098" y="90"/>
                  </a:lnTo>
                  <a:lnTo>
                    <a:pt x="1164" y="60"/>
                  </a:lnTo>
                  <a:lnTo>
                    <a:pt x="1224" y="0"/>
                  </a:lnTo>
                  <a:lnTo>
                    <a:pt x="1290" y="18"/>
                  </a:lnTo>
                  <a:lnTo>
                    <a:pt x="1356" y="162"/>
                  </a:lnTo>
                  <a:lnTo>
                    <a:pt x="1422" y="168"/>
                  </a:lnTo>
                  <a:lnTo>
                    <a:pt x="1488" y="162"/>
                  </a:lnTo>
                  <a:lnTo>
                    <a:pt x="1548" y="210"/>
                  </a:lnTo>
                  <a:lnTo>
                    <a:pt x="1614" y="222"/>
                  </a:lnTo>
                  <a:lnTo>
                    <a:pt x="1680" y="252"/>
                  </a:lnTo>
                  <a:lnTo>
                    <a:pt x="1746" y="294"/>
                  </a:lnTo>
                  <a:lnTo>
                    <a:pt x="1806" y="300"/>
                  </a:lnTo>
                  <a:lnTo>
                    <a:pt x="1872" y="312"/>
                  </a:lnTo>
                  <a:lnTo>
                    <a:pt x="1938" y="318"/>
                  </a:lnTo>
                  <a:lnTo>
                    <a:pt x="2004" y="318"/>
                  </a:lnTo>
                  <a:lnTo>
                    <a:pt x="2070" y="318"/>
                  </a:lnTo>
                  <a:lnTo>
                    <a:pt x="2130" y="318"/>
                  </a:lnTo>
                  <a:lnTo>
                    <a:pt x="2196" y="318"/>
                  </a:lnTo>
                  <a:lnTo>
                    <a:pt x="2262" y="354"/>
                  </a:lnTo>
                  <a:lnTo>
                    <a:pt x="2328" y="342"/>
                  </a:lnTo>
                  <a:lnTo>
                    <a:pt x="2394" y="372"/>
                  </a:lnTo>
                  <a:lnTo>
                    <a:pt x="2454" y="348"/>
                  </a:lnTo>
                  <a:lnTo>
                    <a:pt x="2520" y="372"/>
                  </a:lnTo>
                  <a:lnTo>
                    <a:pt x="2586" y="390"/>
                  </a:lnTo>
                  <a:lnTo>
                    <a:pt x="2652" y="384"/>
                  </a:lnTo>
                  <a:lnTo>
                    <a:pt x="2712" y="378"/>
                  </a:lnTo>
                  <a:lnTo>
                    <a:pt x="2778" y="372"/>
                  </a:lnTo>
                  <a:lnTo>
                    <a:pt x="2844" y="402"/>
                  </a:lnTo>
                  <a:lnTo>
                    <a:pt x="2910" y="420"/>
                  </a:lnTo>
                  <a:lnTo>
                    <a:pt x="2976" y="438"/>
                  </a:lnTo>
                  <a:lnTo>
                    <a:pt x="3036" y="498"/>
                  </a:lnTo>
                  <a:lnTo>
                    <a:pt x="3102" y="528"/>
                  </a:lnTo>
                  <a:lnTo>
                    <a:pt x="3168" y="582"/>
                  </a:lnTo>
                  <a:lnTo>
                    <a:pt x="3234" y="600"/>
                  </a:lnTo>
                  <a:lnTo>
                    <a:pt x="3294" y="636"/>
                  </a:lnTo>
                  <a:lnTo>
                    <a:pt x="3300" y="636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9" name="フリーフォーム 188"/>
            <p:cNvSpPr/>
            <p:nvPr/>
          </p:nvSpPr>
          <p:spPr>
            <a:xfrm>
              <a:off x="5032185" y="4950754"/>
              <a:ext cx="3733388" cy="771295"/>
            </a:xfrm>
            <a:custGeom>
              <a:avLst/>
              <a:gdLst>
                <a:gd name="connsiteX0" fmla="*/ 0 w 5219700"/>
                <a:gd name="connsiteY0" fmla="*/ 845820 h 845820"/>
                <a:gd name="connsiteX1" fmla="*/ 2057400 w 5219700"/>
                <a:gd name="connsiteY1" fmla="*/ 0 h 845820"/>
                <a:gd name="connsiteX2" fmla="*/ 4503420 w 5219700"/>
                <a:gd name="connsiteY2" fmla="*/ 845820 h 845820"/>
                <a:gd name="connsiteX3" fmla="*/ 5219700 w 5219700"/>
                <a:gd name="connsiteY3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9700" h="845820">
                  <a:moveTo>
                    <a:pt x="0" y="845820"/>
                  </a:moveTo>
                  <a:lnTo>
                    <a:pt x="2057400" y="0"/>
                  </a:lnTo>
                  <a:lnTo>
                    <a:pt x="4503420" y="845820"/>
                  </a:lnTo>
                  <a:lnTo>
                    <a:pt x="5219700" y="845820"/>
                  </a:lnTo>
                </a:path>
              </a:pathLst>
            </a:cu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8" name="Line 8"/>
            <p:cNvSpPr>
              <a:spLocks noChangeShapeType="1"/>
            </p:cNvSpPr>
            <p:nvPr/>
          </p:nvSpPr>
          <p:spPr bwMode="auto">
            <a:xfrm>
              <a:off x="5030368" y="4488875"/>
              <a:ext cx="3740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9" name="Line 9"/>
            <p:cNvSpPr>
              <a:spLocks noChangeShapeType="1"/>
            </p:cNvSpPr>
            <p:nvPr/>
          </p:nvSpPr>
          <p:spPr bwMode="auto">
            <a:xfrm>
              <a:off x="5030368" y="6016257"/>
              <a:ext cx="3740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1" name="Line 15"/>
            <p:cNvSpPr>
              <a:spLocks noChangeShapeType="1"/>
            </p:cNvSpPr>
            <p:nvPr/>
          </p:nvSpPr>
          <p:spPr bwMode="auto">
            <a:xfrm>
              <a:off x="5030368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2" name="Rectangle 16"/>
            <p:cNvSpPr>
              <a:spLocks noChangeArrowheads="1"/>
            </p:cNvSpPr>
            <p:nvPr/>
          </p:nvSpPr>
          <p:spPr bwMode="auto">
            <a:xfrm>
              <a:off x="5003117" y="6016257"/>
              <a:ext cx="56181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03" name="Line 17"/>
            <p:cNvSpPr>
              <a:spLocks noChangeShapeType="1"/>
            </p:cNvSpPr>
            <p:nvPr/>
          </p:nvSpPr>
          <p:spPr bwMode="auto">
            <a:xfrm flipV="1">
              <a:off x="5698018" y="5964142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4" name="Line 18"/>
            <p:cNvSpPr>
              <a:spLocks noChangeShapeType="1"/>
            </p:cNvSpPr>
            <p:nvPr/>
          </p:nvSpPr>
          <p:spPr bwMode="auto">
            <a:xfrm>
              <a:off x="5698018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5" name="Rectangle 19"/>
            <p:cNvSpPr>
              <a:spLocks noChangeArrowheads="1"/>
            </p:cNvSpPr>
            <p:nvPr/>
          </p:nvSpPr>
          <p:spPr bwMode="auto">
            <a:xfrm>
              <a:off x="5623078" y="6016257"/>
              <a:ext cx="139878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06" name="Line 20"/>
            <p:cNvSpPr>
              <a:spLocks noChangeShapeType="1"/>
            </p:cNvSpPr>
            <p:nvPr/>
          </p:nvSpPr>
          <p:spPr bwMode="auto">
            <a:xfrm flipV="1">
              <a:off x="6365668" y="5964142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7" name="Line 21"/>
            <p:cNvSpPr>
              <a:spLocks noChangeShapeType="1"/>
            </p:cNvSpPr>
            <p:nvPr/>
          </p:nvSpPr>
          <p:spPr bwMode="auto">
            <a:xfrm>
              <a:off x="6365668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8" name="Rectangle 22"/>
            <p:cNvSpPr>
              <a:spLocks noChangeArrowheads="1"/>
            </p:cNvSpPr>
            <p:nvPr/>
          </p:nvSpPr>
          <p:spPr bwMode="auto">
            <a:xfrm>
              <a:off x="6338417" y="6016257"/>
              <a:ext cx="56181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</a:t>
              </a:r>
              <a:endParaRPr kumimoji="1" lang="ja-JP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09" name="Line 23"/>
            <p:cNvSpPr>
              <a:spLocks noChangeShapeType="1"/>
            </p:cNvSpPr>
            <p:nvPr/>
          </p:nvSpPr>
          <p:spPr bwMode="auto">
            <a:xfrm flipV="1">
              <a:off x="7033317" y="5964142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0" name="Line 24"/>
            <p:cNvSpPr>
              <a:spLocks noChangeShapeType="1"/>
            </p:cNvSpPr>
            <p:nvPr/>
          </p:nvSpPr>
          <p:spPr bwMode="auto">
            <a:xfrm>
              <a:off x="7033317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1" name="Rectangle 25"/>
            <p:cNvSpPr>
              <a:spLocks noChangeArrowheads="1"/>
            </p:cNvSpPr>
            <p:nvPr/>
          </p:nvSpPr>
          <p:spPr bwMode="auto">
            <a:xfrm>
              <a:off x="6958377" y="6016257"/>
              <a:ext cx="139878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1.5</a:t>
              </a:r>
              <a:endParaRPr kumimoji="1" lang="ja-JP" altLang="ja-JP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12" name="Line 26"/>
            <p:cNvSpPr>
              <a:spLocks noChangeShapeType="1"/>
            </p:cNvSpPr>
            <p:nvPr/>
          </p:nvSpPr>
          <p:spPr bwMode="auto">
            <a:xfrm flipV="1">
              <a:off x="7700967" y="5964142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3" name="Line 27"/>
            <p:cNvSpPr>
              <a:spLocks noChangeShapeType="1"/>
            </p:cNvSpPr>
            <p:nvPr/>
          </p:nvSpPr>
          <p:spPr bwMode="auto">
            <a:xfrm>
              <a:off x="7700967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4" name="Rectangle 28"/>
            <p:cNvSpPr>
              <a:spLocks noChangeArrowheads="1"/>
            </p:cNvSpPr>
            <p:nvPr/>
          </p:nvSpPr>
          <p:spPr bwMode="auto">
            <a:xfrm>
              <a:off x="7673716" y="6016257"/>
              <a:ext cx="56181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15" name="Line 29"/>
            <p:cNvSpPr>
              <a:spLocks noChangeShapeType="1"/>
            </p:cNvSpPr>
            <p:nvPr/>
          </p:nvSpPr>
          <p:spPr bwMode="auto">
            <a:xfrm flipV="1">
              <a:off x="8368617" y="5964142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6" name="Line 30"/>
            <p:cNvSpPr>
              <a:spLocks noChangeShapeType="1"/>
            </p:cNvSpPr>
            <p:nvPr/>
          </p:nvSpPr>
          <p:spPr bwMode="auto">
            <a:xfrm>
              <a:off x="8368617" y="4480190"/>
              <a:ext cx="0" cy="52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7" name="Rectangle 31"/>
            <p:cNvSpPr>
              <a:spLocks noChangeArrowheads="1"/>
            </p:cNvSpPr>
            <p:nvPr/>
          </p:nvSpPr>
          <p:spPr bwMode="auto">
            <a:xfrm>
              <a:off x="8293676" y="6016257"/>
              <a:ext cx="224821" cy="2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2.5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18" name="Rectangle 37"/>
            <p:cNvSpPr>
              <a:spLocks noChangeArrowheads="1"/>
            </p:cNvSpPr>
            <p:nvPr/>
          </p:nvSpPr>
          <p:spPr bwMode="auto">
            <a:xfrm>
              <a:off x="4918943" y="5877310"/>
              <a:ext cx="56181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19" name="Line 38"/>
            <p:cNvSpPr>
              <a:spLocks noChangeShapeType="1"/>
            </p:cNvSpPr>
            <p:nvPr/>
          </p:nvSpPr>
          <p:spPr bwMode="auto">
            <a:xfrm>
              <a:off x="5030368" y="5484345"/>
              <a:ext cx="340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0" name="Line 39"/>
            <p:cNvSpPr>
              <a:spLocks noChangeShapeType="1"/>
            </p:cNvSpPr>
            <p:nvPr/>
          </p:nvSpPr>
          <p:spPr bwMode="auto">
            <a:xfrm flipH="1">
              <a:off x="8729693" y="5484345"/>
              <a:ext cx="408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1" name="Rectangle 40"/>
            <p:cNvSpPr>
              <a:spLocks noChangeArrowheads="1"/>
            </p:cNvSpPr>
            <p:nvPr/>
          </p:nvSpPr>
          <p:spPr bwMode="auto">
            <a:xfrm>
              <a:off x="4823564" y="5389867"/>
              <a:ext cx="139878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22" name="Line 41"/>
            <p:cNvSpPr>
              <a:spLocks noChangeShapeType="1"/>
            </p:cNvSpPr>
            <p:nvPr/>
          </p:nvSpPr>
          <p:spPr bwMode="auto">
            <a:xfrm>
              <a:off x="5030368" y="4963199"/>
              <a:ext cx="340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3" name="Line 42"/>
            <p:cNvSpPr>
              <a:spLocks noChangeShapeType="1"/>
            </p:cNvSpPr>
            <p:nvPr/>
          </p:nvSpPr>
          <p:spPr bwMode="auto">
            <a:xfrm flipH="1">
              <a:off x="8729693" y="4963199"/>
              <a:ext cx="4087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4" name="Rectangle 43"/>
            <p:cNvSpPr>
              <a:spLocks noChangeArrowheads="1"/>
            </p:cNvSpPr>
            <p:nvPr/>
          </p:nvSpPr>
          <p:spPr bwMode="auto">
            <a:xfrm>
              <a:off x="4823564" y="4868721"/>
              <a:ext cx="139878" cy="16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0.4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25" name="Line 44"/>
            <p:cNvSpPr>
              <a:spLocks noChangeShapeType="1"/>
            </p:cNvSpPr>
            <p:nvPr/>
          </p:nvSpPr>
          <p:spPr bwMode="auto">
            <a:xfrm>
              <a:off x="5030368" y="4488875"/>
              <a:ext cx="37402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6" name="Line 46"/>
            <p:cNvSpPr>
              <a:spLocks noChangeShapeType="1"/>
            </p:cNvSpPr>
            <p:nvPr/>
          </p:nvSpPr>
          <p:spPr bwMode="auto">
            <a:xfrm flipV="1">
              <a:off x="8770569" y="4488875"/>
              <a:ext cx="0" cy="15273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7" name="Line 47"/>
            <p:cNvSpPr>
              <a:spLocks noChangeShapeType="1"/>
            </p:cNvSpPr>
            <p:nvPr/>
          </p:nvSpPr>
          <p:spPr bwMode="auto">
            <a:xfrm flipV="1">
              <a:off x="5030368" y="4488875"/>
              <a:ext cx="0" cy="15273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8" name="Freeform 52"/>
            <p:cNvSpPr>
              <a:spLocks/>
            </p:cNvSpPr>
            <p:nvPr/>
          </p:nvSpPr>
          <p:spPr bwMode="auto">
            <a:xfrm>
              <a:off x="5030368" y="4925425"/>
              <a:ext cx="3747014" cy="981491"/>
            </a:xfrm>
            <a:custGeom>
              <a:avLst/>
              <a:gdLst>
                <a:gd name="T0" fmla="*/ 0 w 3300"/>
                <a:gd name="T1" fmla="*/ 432 h 678"/>
                <a:gd name="T2" fmla="*/ 60 w 3300"/>
                <a:gd name="T3" fmla="*/ 414 h 678"/>
                <a:gd name="T4" fmla="*/ 126 w 3300"/>
                <a:gd name="T5" fmla="*/ 396 h 678"/>
                <a:gd name="T6" fmla="*/ 192 w 3300"/>
                <a:gd name="T7" fmla="*/ 396 h 678"/>
                <a:gd name="T8" fmla="*/ 258 w 3300"/>
                <a:gd name="T9" fmla="*/ 390 h 678"/>
                <a:gd name="T10" fmla="*/ 318 w 3300"/>
                <a:gd name="T11" fmla="*/ 372 h 678"/>
                <a:gd name="T12" fmla="*/ 384 w 3300"/>
                <a:gd name="T13" fmla="*/ 366 h 678"/>
                <a:gd name="T14" fmla="*/ 450 w 3300"/>
                <a:gd name="T15" fmla="*/ 348 h 678"/>
                <a:gd name="T16" fmla="*/ 516 w 3300"/>
                <a:gd name="T17" fmla="*/ 342 h 678"/>
                <a:gd name="T18" fmla="*/ 582 w 3300"/>
                <a:gd name="T19" fmla="*/ 324 h 678"/>
                <a:gd name="T20" fmla="*/ 642 w 3300"/>
                <a:gd name="T21" fmla="*/ 300 h 678"/>
                <a:gd name="T22" fmla="*/ 708 w 3300"/>
                <a:gd name="T23" fmla="*/ 276 h 678"/>
                <a:gd name="T24" fmla="*/ 774 w 3300"/>
                <a:gd name="T25" fmla="*/ 264 h 678"/>
                <a:gd name="T26" fmla="*/ 840 w 3300"/>
                <a:gd name="T27" fmla="*/ 234 h 678"/>
                <a:gd name="T28" fmla="*/ 900 w 3300"/>
                <a:gd name="T29" fmla="*/ 210 h 678"/>
                <a:gd name="T30" fmla="*/ 966 w 3300"/>
                <a:gd name="T31" fmla="*/ 174 h 678"/>
                <a:gd name="T32" fmla="*/ 1032 w 3300"/>
                <a:gd name="T33" fmla="*/ 150 h 678"/>
                <a:gd name="T34" fmla="*/ 1098 w 3300"/>
                <a:gd name="T35" fmla="*/ 108 h 678"/>
                <a:gd name="T36" fmla="*/ 1164 w 3300"/>
                <a:gd name="T37" fmla="*/ 78 h 678"/>
                <a:gd name="T38" fmla="*/ 1224 w 3300"/>
                <a:gd name="T39" fmla="*/ 48 h 678"/>
                <a:gd name="T40" fmla="*/ 1290 w 3300"/>
                <a:gd name="T41" fmla="*/ 0 h 678"/>
                <a:gd name="T42" fmla="*/ 1356 w 3300"/>
                <a:gd name="T43" fmla="*/ 48 h 678"/>
                <a:gd name="T44" fmla="*/ 1422 w 3300"/>
                <a:gd name="T45" fmla="*/ 96 h 678"/>
                <a:gd name="T46" fmla="*/ 1488 w 3300"/>
                <a:gd name="T47" fmla="*/ 108 h 678"/>
                <a:gd name="T48" fmla="*/ 1548 w 3300"/>
                <a:gd name="T49" fmla="*/ 144 h 678"/>
                <a:gd name="T50" fmla="*/ 1614 w 3300"/>
                <a:gd name="T51" fmla="*/ 174 h 678"/>
                <a:gd name="T52" fmla="*/ 1680 w 3300"/>
                <a:gd name="T53" fmla="*/ 192 h 678"/>
                <a:gd name="T54" fmla="*/ 1746 w 3300"/>
                <a:gd name="T55" fmla="*/ 234 h 678"/>
                <a:gd name="T56" fmla="*/ 1806 w 3300"/>
                <a:gd name="T57" fmla="*/ 264 h 678"/>
                <a:gd name="T58" fmla="*/ 1872 w 3300"/>
                <a:gd name="T59" fmla="*/ 288 h 678"/>
                <a:gd name="T60" fmla="*/ 1938 w 3300"/>
                <a:gd name="T61" fmla="*/ 306 h 678"/>
                <a:gd name="T62" fmla="*/ 2004 w 3300"/>
                <a:gd name="T63" fmla="*/ 318 h 678"/>
                <a:gd name="T64" fmla="*/ 2070 w 3300"/>
                <a:gd name="T65" fmla="*/ 324 h 678"/>
                <a:gd name="T66" fmla="*/ 2130 w 3300"/>
                <a:gd name="T67" fmla="*/ 348 h 678"/>
                <a:gd name="T68" fmla="*/ 2196 w 3300"/>
                <a:gd name="T69" fmla="*/ 330 h 678"/>
                <a:gd name="T70" fmla="*/ 2262 w 3300"/>
                <a:gd name="T71" fmla="*/ 372 h 678"/>
                <a:gd name="T72" fmla="*/ 2328 w 3300"/>
                <a:gd name="T73" fmla="*/ 366 h 678"/>
                <a:gd name="T74" fmla="*/ 2394 w 3300"/>
                <a:gd name="T75" fmla="*/ 402 h 678"/>
                <a:gd name="T76" fmla="*/ 2454 w 3300"/>
                <a:gd name="T77" fmla="*/ 396 h 678"/>
                <a:gd name="T78" fmla="*/ 2520 w 3300"/>
                <a:gd name="T79" fmla="*/ 408 h 678"/>
                <a:gd name="T80" fmla="*/ 2586 w 3300"/>
                <a:gd name="T81" fmla="*/ 438 h 678"/>
                <a:gd name="T82" fmla="*/ 2652 w 3300"/>
                <a:gd name="T83" fmla="*/ 444 h 678"/>
                <a:gd name="T84" fmla="*/ 2712 w 3300"/>
                <a:gd name="T85" fmla="*/ 444 h 678"/>
                <a:gd name="T86" fmla="*/ 2778 w 3300"/>
                <a:gd name="T87" fmla="*/ 450 h 678"/>
                <a:gd name="T88" fmla="*/ 2844 w 3300"/>
                <a:gd name="T89" fmla="*/ 456 h 678"/>
                <a:gd name="T90" fmla="*/ 2910 w 3300"/>
                <a:gd name="T91" fmla="*/ 492 h 678"/>
                <a:gd name="T92" fmla="*/ 2976 w 3300"/>
                <a:gd name="T93" fmla="*/ 504 h 678"/>
                <a:gd name="T94" fmla="*/ 3036 w 3300"/>
                <a:gd name="T95" fmla="*/ 552 h 678"/>
                <a:gd name="T96" fmla="*/ 3102 w 3300"/>
                <a:gd name="T97" fmla="*/ 588 h 678"/>
                <a:gd name="T98" fmla="*/ 3168 w 3300"/>
                <a:gd name="T99" fmla="*/ 600 h 678"/>
                <a:gd name="T100" fmla="*/ 3234 w 3300"/>
                <a:gd name="T101" fmla="*/ 678 h 678"/>
                <a:gd name="T102" fmla="*/ 3294 w 3300"/>
                <a:gd name="T103" fmla="*/ 390 h 678"/>
                <a:gd name="T104" fmla="*/ 3300 w 3300"/>
                <a:gd name="T105" fmla="*/ 39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00" h="678">
                  <a:moveTo>
                    <a:pt x="0" y="432"/>
                  </a:moveTo>
                  <a:lnTo>
                    <a:pt x="60" y="414"/>
                  </a:lnTo>
                  <a:lnTo>
                    <a:pt x="126" y="396"/>
                  </a:lnTo>
                  <a:lnTo>
                    <a:pt x="192" y="396"/>
                  </a:lnTo>
                  <a:lnTo>
                    <a:pt x="258" y="390"/>
                  </a:lnTo>
                  <a:lnTo>
                    <a:pt x="318" y="372"/>
                  </a:lnTo>
                  <a:lnTo>
                    <a:pt x="384" y="366"/>
                  </a:lnTo>
                  <a:lnTo>
                    <a:pt x="450" y="348"/>
                  </a:lnTo>
                  <a:lnTo>
                    <a:pt x="516" y="342"/>
                  </a:lnTo>
                  <a:lnTo>
                    <a:pt x="582" y="324"/>
                  </a:lnTo>
                  <a:lnTo>
                    <a:pt x="642" y="300"/>
                  </a:lnTo>
                  <a:lnTo>
                    <a:pt x="708" y="276"/>
                  </a:lnTo>
                  <a:lnTo>
                    <a:pt x="774" y="264"/>
                  </a:lnTo>
                  <a:lnTo>
                    <a:pt x="840" y="234"/>
                  </a:lnTo>
                  <a:lnTo>
                    <a:pt x="900" y="210"/>
                  </a:lnTo>
                  <a:lnTo>
                    <a:pt x="966" y="174"/>
                  </a:lnTo>
                  <a:lnTo>
                    <a:pt x="1032" y="150"/>
                  </a:lnTo>
                  <a:lnTo>
                    <a:pt x="1098" y="108"/>
                  </a:lnTo>
                  <a:lnTo>
                    <a:pt x="1164" y="78"/>
                  </a:lnTo>
                  <a:lnTo>
                    <a:pt x="1224" y="48"/>
                  </a:lnTo>
                  <a:lnTo>
                    <a:pt x="1290" y="0"/>
                  </a:lnTo>
                  <a:lnTo>
                    <a:pt x="1356" y="48"/>
                  </a:lnTo>
                  <a:lnTo>
                    <a:pt x="1422" y="96"/>
                  </a:lnTo>
                  <a:lnTo>
                    <a:pt x="1488" y="108"/>
                  </a:lnTo>
                  <a:lnTo>
                    <a:pt x="1548" y="144"/>
                  </a:lnTo>
                  <a:lnTo>
                    <a:pt x="1614" y="174"/>
                  </a:lnTo>
                  <a:lnTo>
                    <a:pt x="1680" y="192"/>
                  </a:lnTo>
                  <a:lnTo>
                    <a:pt x="1746" y="234"/>
                  </a:lnTo>
                  <a:lnTo>
                    <a:pt x="1806" y="264"/>
                  </a:lnTo>
                  <a:lnTo>
                    <a:pt x="1872" y="288"/>
                  </a:lnTo>
                  <a:lnTo>
                    <a:pt x="1938" y="306"/>
                  </a:lnTo>
                  <a:lnTo>
                    <a:pt x="2004" y="318"/>
                  </a:lnTo>
                  <a:lnTo>
                    <a:pt x="2070" y="324"/>
                  </a:lnTo>
                  <a:lnTo>
                    <a:pt x="2130" y="348"/>
                  </a:lnTo>
                  <a:lnTo>
                    <a:pt x="2196" y="330"/>
                  </a:lnTo>
                  <a:lnTo>
                    <a:pt x="2262" y="372"/>
                  </a:lnTo>
                  <a:lnTo>
                    <a:pt x="2328" y="366"/>
                  </a:lnTo>
                  <a:lnTo>
                    <a:pt x="2394" y="402"/>
                  </a:lnTo>
                  <a:lnTo>
                    <a:pt x="2454" y="396"/>
                  </a:lnTo>
                  <a:lnTo>
                    <a:pt x="2520" y="408"/>
                  </a:lnTo>
                  <a:lnTo>
                    <a:pt x="2586" y="438"/>
                  </a:lnTo>
                  <a:lnTo>
                    <a:pt x="2652" y="444"/>
                  </a:lnTo>
                  <a:lnTo>
                    <a:pt x="2712" y="444"/>
                  </a:lnTo>
                  <a:lnTo>
                    <a:pt x="2778" y="450"/>
                  </a:lnTo>
                  <a:lnTo>
                    <a:pt x="2844" y="456"/>
                  </a:lnTo>
                  <a:lnTo>
                    <a:pt x="2910" y="492"/>
                  </a:lnTo>
                  <a:lnTo>
                    <a:pt x="2976" y="504"/>
                  </a:lnTo>
                  <a:lnTo>
                    <a:pt x="3036" y="552"/>
                  </a:lnTo>
                  <a:lnTo>
                    <a:pt x="3102" y="588"/>
                  </a:lnTo>
                  <a:lnTo>
                    <a:pt x="3168" y="600"/>
                  </a:lnTo>
                  <a:lnTo>
                    <a:pt x="3234" y="678"/>
                  </a:lnTo>
                  <a:lnTo>
                    <a:pt x="3294" y="390"/>
                  </a:lnTo>
                  <a:lnTo>
                    <a:pt x="3300" y="39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9" name="Rectangle 43"/>
            <p:cNvSpPr>
              <a:spLocks noChangeArrowheads="1"/>
            </p:cNvSpPr>
            <p:nvPr/>
          </p:nvSpPr>
          <p:spPr bwMode="auto">
            <a:xfrm>
              <a:off x="4761938" y="4466629"/>
              <a:ext cx="25808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30" name="Rectangle 43"/>
            <p:cNvSpPr>
              <a:spLocks noChangeArrowheads="1"/>
            </p:cNvSpPr>
            <p:nvPr/>
          </p:nvSpPr>
          <p:spPr bwMode="auto">
            <a:xfrm>
              <a:off x="8531221" y="6019664"/>
              <a:ext cx="25808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31" name="Rectangle 43"/>
            <p:cNvSpPr>
              <a:spLocks noChangeArrowheads="1"/>
            </p:cNvSpPr>
            <p:nvPr/>
          </p:nvSpPr>
          <p:spPr bwMode="auto">
            <a:xfrm>
              <a:off x="7644829" y="4879179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真値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232" name="Rectangle 43"/>
            <p:cNvSpPr>
              <a:spLocks noChangeArrowheads="1"/>
            </p:cNvSpPr>
            <p:nvPr/>
          </p:nvSpPr>
          <p:spPr bwMode="auto">
            <a:xfrm>
              <a:off x="7470569" y="4614109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初期形状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233" name="Rectangle 43"/>
            <p:cNvSpPr>
              <a:spLocks noChangeArrowheads="1"/>
            </p:cNvSpPr>
            <p:nvPr/>
          </p:nvSpPr>
          <p:spPr bwMode="auto">
            <a:xfrm>
              <a:off x="7872478" y="5079363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最適化後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235" name="フリーフォーム 234"/>
            <p:cNvSpPr/>
            <p:nvPr/>
          </p:nvSpPr>
          <p:spPr>
            <a:xfrm>
              <a:off x="7140561" y="4715432"/>
              <a:ext cx="290441" cy="595265"/>
            </a:xfrm>
            <a:custGeom>
              <a:avLst/>
              <a:gdLst>
                <a:gd name="connsiteX0" fmla="*/ 0 w 550069"/>
                <a:gd name="connsiteY0" fmla="*/ 428625 h 428625"/>
                <a:gd name="connsiteX1" fmla="*/ 314325 w 550069"/>
                <a:gd name="connsiteY1" fmla="*/ 0 h 428625"/>
                <a:gd name="connsiteX2" fmla="*/ 550069 w 550069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428625">
                  <a:moveTo>
                    <a:pt x="0" y="428625"/>
                  </a:moveTo>
                  <a:lnTo>
                    <a:pt x="314325" y="0"/>
                  </a:lnTo>
                  <a:lnTo>
                    <a:pt x="550069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6" name="フリーフォーム 235"/>
            <p:cNvSpPr/>
            <p:nvPr/>
          </p:nvSpPr>
          <p:spPr>
            <a:xfrm>
              <a:off x="7676627" y="5187085"/>
              <a:ext cx="158396" cy="273442"/>
            </a:xfrm>
            <a:custGeom>
              <a:avLst/>
              <a:gdLst>
                <a:gd name="connsiteX0" fmla="*/ 0 w 442912"/>
                <a:gd name="connsiteY0" fmla="*/ 314325 h 314325"/>
                <a:gd name="connsiteX1" fmla="*/ 242887 w 442912"/>
                <a:gd name="connsiteY1" fmla="*/ 0 h 314325"/>
                <a:gd name="connsiteX2" fmla="*/ 442912 w 442912"/>
                <a:gd name="connsiteY2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2" h="314325">
                  <a:moveTo>
                    <a:pt x="0" y="314325"/>
                  </a:moveTo>
                  <a:lnTo>
                    <a:pt x="242887" y="0"/>
                  </a:lnTo>
                  <a:lnTo>
                    <a:pt x="442912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フリーフォーム 9"/>
            <p:cNvSpPr/>
            <p:nvPr/>
          </p:nvSpPr>
          <p:spPr bwMode="auto">
            <a:xfrm>
              <a:off x="7394448" y="4992624"/>
              <a:ext cx="195072" cy="347472"/>
            </a:xfrm>
            <a:custGeom>
              <a:avLst/>
              <a:gdLst>
                <a:gd name="connsiteX0" fmla="*/ 0 w 195072"/>
                <a:gd name="connsiteY0" fmla="*/ 347472 h 347472"/>
                <a:gd name="connsiteX1" fmla="*/ 103632 w 195072"/>
                <a:gd name="connsiteY1" fmla="*/ 0 h 347472"/>
                <a:gd name="connsiteX2" fmla="*/ 195072 w 195072"/>
                <a:gd name="connsiteY2" fmla="*/ 0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072" h="347472">
                  <a:moveTo>
                    <a:pt x="0" y="347472"/>
                  </a:moveTo>
                  <a:lnTo>
                    <a:pt x="103632" y="0"/>
                  </a:lnTo>
                  <a:lnTo>
                    <a:pt x="195072" y="0"/>
                  </a:lnTo>
                </a:path>
              </a:pathLst>
            </a:cu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schemeClr val="lt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7" name="グループ化 236"/>
          <p:cNvGrpSpPr/>
          <p:nvPr/>
        </p:nvGrpSpPr>
        <p:grpSpPr>
          <a:xfrm>
            <a:off x="4597594" y="1572516"/>
            <a:ext cx="4175979" cy="2299698"/>
            <a:chOff x="483334" y="1734806"/>
            <a:chExt cx="6392923" cy="3867741"/>
          </a:xfrm>
        </p:grpSpPr>
        <p:sp>
          <p:nvSpPr>
            <p:cNvPr id="238" name="Line 119"/>
            <p:cNvSpPr>
              <a:spLocks noChangeShapeType="1"/>
            </p:cNvSpPr>
            <p:nvPr/>
          </p:nvSpPr>
          <p:spPr bwMode="auto">
            <a:xfrm>
              <a:off x="1136101" y="5266468"/>
              <a:ext cx="5724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39" name="Line 120"/>
            <p:cNvSpPr>
              <a:spLocks noChangeShapeType="1"/>
            </p:cNvSpPr>
            <p:nvPr/>
          </p:nvSpPr>
          <p:spPr bwMode="auto">
            <a:xfrm flipV="1">
              <a:off x="6860764" y="1883605"/>
              <a:ext cx="0" cy="3382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0" name="Line 121"/>
            <p:cNvSpPr>
              <a:spLocks noChangeShapeType="1"/>
            </p:cNvSpPr>
            <p:nvPr/>
          </p:nvSpPr>
          <p:spPr bwMode="auto">
            <a:xfrm flipV="1">
              <a:off x="1136101" y="1875106"/>
              <a:ext cx="0" cy="3391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1" name="Line 122"/>
            <p:cNvSpPr>
              <a:spLocks noChangeShapeType="1"/>
            </p:cNvSpPr>
            <p:nvPr/>
          </p:nvSpPr>
          <p:spPr bwMode="auto">
            <a:xfrm>
              <a:off x="1136101" y="5266468"/>
              <a:ext cx="5724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2" name="Line 123"/>
            <p:cNvSpPr>
              <a:spLocks noChangeShapeType="1"/>
            </p:cNvSpPr>
            <p:nvPr/>
          </p:nvSpPr>
          <p:spPr bwMode="auto">
            <a:xfrm flipV="1">
              <a:off x="1136101" y="1875106"/>
              <a:ext cx="0" cy="33913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3" name="Line 124"/>
            <p:cNvSpPr>
              <a:spLocks noChangeShapeType="1"/>
            </p:cNvSpPr>
            <p:nvPr/>
          </p:nvSpPr>
          <p:spPr bwMode="auto">
            <a:xfrm flipV="1">
              <a:off x="1136101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4" name="Line 125"/>
            <p:cNvSpPr>
              <a:spLocks noChangeShapeType="1"/>
            </p:cNvSpPr>
            <p:nvPr/>
          </p:nvSpPr>
          <p:spPr bwMode="auto">
            <a:xfrm>
              <a:off x="1136101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5" name="Rectangle 126"/>
            <p:cNvSpPr>
              <a:spLocks noChangeArrowheads="1"/>
            </p:cNvSpPr>
            <p:nvPr/>
          </p:nvSpPr>
          <p:spPr bwMode="auto">
            <a:xfrm>
              <a:off x="1112861" y="5291967"/>
              <a:ext cx="12024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46" name="Line 127"/>
            <p:cNvSpPr>
              <a:spLocks noChangeShapeType="1"/>
            </p:cNvSpPr>
            <p:nvPr/>
          </p:nvSpPr>
          <p:spPr bwMode="auto">
            <a:xfrm flipV="1">
              <a:off x="2158639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7" name="Line 128"/>
            <p:cNvSpPr>
              <a:spLocks noChangeShapeType="1"/>
            </p:cNvSpPr>
            <p:nvPr/>
          </p:nvSpPr>
          <p:spPr bwMode="auto">
            <a:xfrm>
              <a:off x="2158639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48" name="Rectangle 129"/>
            <p:cNvSpPr>
              <a:spLocks noChangeArrowheads="1"/>
            </p:cNvSpPr>
            <p:nvPr/>
          </p:nvSpPr>
          <p:spPr bwMode="auto">
            <a:xfrm>
              <a:off x="2104413" y="5291967"/>
              <a:ext cx="29938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0.5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49" name="Line 130"/>
            <p:cNvSpPr>
              <a:spLocks noChangeShapeType="1"/>
            </p:cNvSpPr>
            <p:nvPr/>
          </p:nvSpPr>
          <p:spPr bwMode="auto">
            <a:xfrm flipV="1">
              <a:off x="3181177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0" name="Line 131"/>
            <p:cNvSpPr>
              <a:spLocks noChangeShapeType="1"/>
            </p:cNvSpPr>
            <p:nvPr/>
          </p:nvSpPr>
          <p:spPr bwMode="auto">
            <a:xfrm>
              <a:off x="3181177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1" name="Rectangle 132"/>
            <p:cNvSpPr>
              <a:spLocks noChangeArrowheads="1"/>
            </p:cNvSpPr>
            <p:nvPr/>
          </p:nvSpPr>
          <p:spPr bwMode="auto">
            <a:xfrm>
              <a:off x="3157937" y="5291967"/>
              <a:ext cx="12024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1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52" name="Line 133"/>
            <p:cNvSpPr>
              <a:spLocks noChangeShapeType="1"/>
            </p:cNvSpPr>
            <p:nvPr/>
          </p:nvSpPr>
          <p:spPr bwMode="auto">
            <a:xfrm flipV="1">
              <a:off x="4203715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3" name="Line 134"/>
            <p:cNvSpPr>
              <a:spLocks noChangeShapeType="1"/>
            </p:cNvSpPr>
            <p:nvPr/>
          </p:nvSpPr>
          <p:spPr bwMode="auto">
            <a:xfrm>
              <a:off x="4203715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4" name="Rectangle 135"/>
            <p:cNvSpPr>
              <a:spLocks noChangeArrowheads="1"/>
            </p:cNvSpPr>
            <p:nvPr/>
          </p:nvSpPr>
          <p:spPr bwMode="auto">
            <a:xfrm>
              <a:off x="4149489" y="5291967"/>
              <a:ext cx="29938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1.5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55" name="Line 136"/>
            <p:cNvSpPr>
              <a:spLocks noChangeShapeType="1"/>
            </p:cNvSpPr>
            <p:nvPr/>
          </p:nvSpPr>
          <p:spPr bwMode="auto">
            <a:xfrm flipV="1">
              <a:off x="5226253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6" name="Line 137"/>
            <p:cNvSpPr>
              <a:spLocks noChangeShapeType="1"/>
            </p:cNvSpPr>
            <p:nvPr/>
          </p:nvSpPr>
          <p:spPr bwMode="auto">
            <a:xfrm>
              <a:off x="5226253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7" name="Rectangle 138"/>
            <p:cNvSpPr>
              <a:spLocks noChangeArrowheads="1"/>
            </p:cNvSpPr>
            <p:nvPr/>
          </p:nvSpPr>
          <p:spPr bwMode="auto">
            <a:xfrm>
              <a:off x="5203013" y="5291967"/>
              <a:ext cx="12024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2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58" name="Line 139"/>
            <p:cNvSpPr>
              <a:spLocks noChangeShapeType="1"/>
            </p:cNvSpPr>
            <p:nvPr/>
          </p:nvSpPr>
          <p:spPr bwMode="auto">
            <a:xfrm flipV="1">
              <a:off x="6248791" y="5198471"/>
              <a:ext cx="0" cy="67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59" name="Line 140"/>
            <p:cNvSpPr>
              <a:spLocks noChangeShapeType="1"/>
            </p:cNvSpPr>
            <p:nvPr/>
          </p:nvSpPr>
          <p:spPr bwMode="auto">
            <a:xfrm>
              <a:off x="6248791" y="1883606"/>
              <a:ext cx="0" cy="594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0" name="Rectangle 141"/>
            <p:cNvSpPr>
              <a:spLocks noChangeArrowheads="1"/>
            </p:cNvSpPr>
            <p:nvPr/>
          </p:nvSpPr>
          <p:spPr bwMode="auto">
            <a:xfrm>
              <a:off x="6194565" y="5291967"/>
              <a:ext cx="29938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2.5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61" name="Line 142"/>
            <p:cNvSpPr>
              <a:spLocks noChangeShapeType="1"/>
            </p:cNvSpPr>
            <p:nvPr/>
          </p:nvSpPr>
          <p:spPr bwMode="auto">
            <a:xfrm>
              <a:off x="1136101" y="5266468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2" name="Line 143"/>
            <p:cNvSpPr>
              <a:spLocks noChangeShapeType="1"/>
            </p:cNvSpPr>
            <p:nvPr/>
          </p:nvSpPr>
          <p:spPr bwMode="auto">
            <a:xfrm flipH="1">
              <a:off x="6806539" y="5266468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3" name="Rectangle 144"/>
            <p:cNvSpPr>
              <a:spLocks noChangeArrowheads="1"/>
            </p:cNvSpPr>
            <p:nvPr/>
          </p:nvSpPr>
          <p:spPr bwMode="auto">
            <a:xfrm>
              <a:off x="949331" y="5121488"/>
              <a:ext cx="120248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64" name="Line 145"/>
            <p:cNvSpPr>
              <a:spLocks noChangeShapeType="1"/>
            </p:cNvSpPr>
            <p:nvPr/>
          </p:nvSpPr>
          <p:spPr bwMode="auto">
            <a:xfrm>
              <a:off x="1136101" y="4781988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5" name="Line 146"/>
            <p:cNvSpPr>
              <a:spLocks noChangeShapeType="1"/>
            </p:cNvSpPr>
            <p:nvPr/>
          </p:nvSpPr>
          <p:spPr bwMode="auto">
            <a:xfrm flipH="1">
              <a:off x="6806539" y="4781988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6" name="Rectangle 147"/>
            <p:cNvSpPr>
              <a:spLocks noChangeArrowheads="1"/>
            </p:cNvSpPr>
            <p:nvPr/>
          </p:nvSpPr>
          <p:spPr bwMode="auto">
            <a:xfrm>
              <a:off x="601438" y="4635019"/>
              <a:ext cx="480986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2000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67" name="Line 148"/>
            <p:cNvSpPr>
              <a:spLocks noChangeShapeType="1"/>
            </p:cNvSpPr>
            <p:nvPr/>
          </p:nvSpPr>
          <p:spPr bwMode="auto">
            <a:xfrm>
              <a:off x="1136101" y="4297507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8" name="Line 149"/>
            <p:cNvSpPr>
              <a:spLocks noChangeShapeType="1"/>
            </p:cNvSpPr>
            <p:nvPr/>
          </p:nvSpPr>
          <p:spPr bwMode="auto">
            <a:xfrm flipH="1">
              <a:off x="6806539" y="4297507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69" name="Rectangle 150"/>
            <p:cNvSpPr>
              <a:spLocks noChangeArrowheads="1"/>
            </p:cNvSpPr>
            <p:nvPr/>
          </p:nvSpPr>
          <p:spPr bwMode="auto">
            <a:xfrm>
              <a:off x="601438" y="4150540"/>
              <a:ext cx="480986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4000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70" name="Line 151"/>
            <p:cNvSpPr>
              <a:spLocks noChangeShapeType="1"/>
            </p:cNvSpPr>
            <p:nvPr/>
          </p:nvSpPr>
          <p:spPr bwMode="auto">
            <a:xfrm>
              <a:off x="1136101" y="3813027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1" name="Line 152"/>
            <p:cNvSpPr>
              <a:spLocks noChangeShapeType="1"/>
            </p:cNvSpPr>
            <p:nvPr/>
          </p:nvSpPr>
          <p:spPr bwMode="auto">
            <a:xfrm flipH="1">
              <a:off x="6806539" y="3813027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2" name="Rectangle 153"/>
            <p:cNvSpPr>
              <a:spLocks noChangeArrowheads="1"/>
            </p:cNvSpPr>
            <p:nvPr/>
          </p:nvSpPr>
          <p:spPr bwMode="auto">
            <a:xfrm>
              <a:off x="601438" y="3666059"/>
              <a:ext cx="480986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6000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73" name="Line 154"/>
            <p:cNvSpPr>
              <a:spLocks noChangeShapeType="1"/>
            </p:cNvSpPr>
            <p:nvPr/>
          </p:nvSpPr>
          <p:spPr bwMode="auto">
            <a:xfrm>
              <a:off x="1136101" y="3328547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4" name="Line 155"/>
            <p:cNvSpPr>
              <a:spLocks noChangeShapeType="1"/>
            </p:cNvSpPr>
            <p:nvPr/>
          </p:nvSpPr>
          <p:spPr bwMode="auto">
            <a:xfrm flipH="1">
              <a:off x="6806539" y="3328547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5" name="Rectangle 156"/>
            <p:cNvSpPr>
              <a:spLocks noChangeArrowheads="1"/>
            </p:cNvSpPr>
            <p:nvPr/>
          </p:nvSpPr>
          <p:spPr bwMode="auto">
            <a:xfrm>
              <a:off x="601438" y="3181579"/>
              <a:ext cx="480986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8000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76" name="Line 157"/>
            <p:cNvSpPr>
              <a:spLocks noChangeShapeType="1"/>
            </p:cNvSpPr>
            <p:nvPr/>
          </p:nvSpPr>
          <p:spPr bwMode="auto">
            <a:xfrm>
              <a:off x="1136101" y="2844067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7" name="Line 158"/>
            <p:cNvSpPr>
              <a:spLocks noChangeShapeType="1"/>
            </p:cNvSpPr>
            <p:nvPr/>
          </p:nvSpPr>
          <p:spPr bwMode="auto">
            <a:xfrm flipH="1">
              <a:off x="6806539" y="2844067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78" name="Rectangle 159"/>
            <p:cNvSpPr>
              <a:spLocks noChangeArrowheads="1"/>
            </p:cNvSpPr>
            <p:nvPr/>
          </p:nvSpPr>
          <p:spPr bwMode="auto">
            <a:xfrm>
              <a:off x="483334" y="2695267"/>
              <a:ext cx="697823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10000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79" name="Line 160"/>
            <p:cNvSpPr>
              <a:spLocks noChangeShapeType="1"/>
            </p:cNvSpPr>
            <p:nvPr/>
          </p:nvSpPr>
          <p:spPr bwMode="auto">
            <a:xfrm>
              <a:off x="1136101" y="2359587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0" name="Line 161"/>
            <p:cNvSpPr>
              <a:spLocks noChangeShapeType="1"/>
            </p:cNvSpPr>
            <p:nvPr/>
          </p:nvSpPr>
          <p:spPr bwMode="auto">
            <a:xfrm flipH="1">
              <a:off x="6806539" y="2359587"/>
              <a:ext cx="619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1" name="Rectangle 162"/>
            <p:cNvSpPr>
              <a:spLocks noChangeArrowheads="1"/>
            </p:cNvSpPr>
            <p:nvPr/>
          </p:nvSpPr>
          <p:spPr bwMode="auto">
            <a:xfrm>
              <a:off x="483334" y="2210787"/>
              <a:ext cx="697823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12000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82" name="Line 163"/>
            <p:cNvSpPr>
              <a:spLocks noChangeShapeType="1"/>
            </p:cNvSpPr>
            <p:nvPr/>
          </p:nvSpPr>
          <p:spPr bwMode="auto">
            <a:xfrm>
              <a:off x="1136101" y="1883606"/>
              <a:ext cx="54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3" name="Rectangle 165"/>
            <p:cNvSpPr>
              <a:spLocks noChangeArrowheads="1"/>
            </p:cNvSpPr>
            <p:nvPr/>
          </p:nvSpPr>
          <p:spPr bwMode="auto">
            <a:xfrm>
              <a:off x="483334" y="1734806"/>
              <a:ext cx="697823" cy="3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14000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284" name="Line 166"/>
            <p:cNvSpPr>
              <a:spLocks noChangeShapeType="1"/>
            </p:cNvSpPr>
            <p:nvPr/>
          </p:nvSpPr>
          <p:spPr bwMode="auto">
            <a:xfrm>
              <a:off x="1136101" y="1883606"/>
              <a:ext cx="5724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5" name="Line 167"/>
            <p:cNvSpPr>
              <a:spLocks noChangeShapeType="1"/>
            </p:cNvSpPr>
            <p:nvPr/>
          </p:nvSpPr>
          <p:spPr bwMode="auto">
            <a:xfrm>
              <a:off x="1136101" y="5266468"/>
              <a:ext cx="5724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6" name="Line 169"/>
            <p:cNvSpPr>
              <a:spLocks noChangeShapeType="1"/>
            </p:cNvSpPr>
            <p:nvPr/>
          </p:nvSpPr>
          <p:spPr bwMode="auto">
            <a:xfrm flipV="1">
              <a:off x="1136101" y="1883605"/>
              <a:ext cx="0" cy="33828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7" name="Freeform 170"/>
            <p:cNvSpPr>
              <a:spLocks/>
            </p:cNvSpPr>
            <p:nvPr/>
          </p:nvSpPr>
          <p:spPr bwMode="auto">
            <a:xfrm>
              <a:off x="1143847" y="2019600"/>
              <a:ext cx="1301412" cy="2311906"/>
            </a:xfrm>
            <a:custGeom>
              <a:avLst/>
              <a:gdLst>
                <a:gd name="T0" fmla="*/ 12 w 1008"/>
                <a:gd name="T1" fmla="*/ 144 h 1632"/>
                <a:gd name="T2" fmla="*/ 36 w 1008"/>
                <a:gd name="T3" fmla="*/ 264 h 1632"/>
                <a:gd name="T4" fmla="*/ 60 w 1008"/>
                <a:gd name="T5" fmla="*/ 360 h 1632"/>
                <a:gd name="T6" fmla="*/ 84 w 1008"/>
                <a:gd name="T7" fmla="*/ 438 h 1632"/>
                <a:gd name="T8" fmla="*/ 108 w 1008"/>
                <a:gd name="T9" fmla="*/ 528 h 1632"/>
                <a:gd name="T10" fmla="*/ 132 w 1008"/>
                <a:gd name="T11" fmla="*/ 564 h 1632"/>
                <a:gd name="T12" fmla="*/ 156 w 1008"/>
                <a:gd name="T13" fmla="*/ 600 h 1632"/>
                <a:gd name="T14" fmla="*/ 180 w 1008"/>
                <a:gd name="T15" fmla="*/ 642 h 1632"/>
                <a:gd name="T16" fmla="*/ 204 w 1008"/>
                <a:gd name="T17" fmla="*/ 672 h 1632"/>
                <a:gd name="T18" fmla="*/ 228 w 1008"/>
                <a:gd name="T19" fmla="*/ 720 h 1632"/>
                <a:gd name="T20" fmla="*/ 252 w 1008"/>
                <a:gd name="T21" fmla="*/ 756 h 1632"/>
                <a:gd name="T22" fmla="*/ 276 w 1008"/>
                <a:gd name="T23" fmla="*/ 810 h 1632"/>
                <a:gd name="T24" fmla="*/ 300 w 1008"/>
                <a:gd name="T25" fmla="*/ 852 h 1632"/>
                <a:gd name="T26" fmla="*/ 324 w 1008"/>
                <a:gd name="T27" fmla="*/ 888 h 1632"/>
                <a:gd name="T28" fmla="*/ 348 w 1008"/>
                <a:gd name="T29" fmla="*/ 942 h 1632"/>
                <a:gd name="T30" fmla="*/ 372 w 1008"/>
                <a:gd name="T31" fmla="*/ 978 h 1632"/>
                <a:gd name="T32" fmla="*/ 396 w 1008"/>
                <a:gd name="T33" fmla="*/ 1002 h 1632"/>
                <a:gd name="T34" fmla="*/ 420 w 1008"/>
                <a:gd name="T35" fmla="*/ 1014 h 1632"/>
                <a:gd name="T36" fmla="*/ 444 w 1008"/>
                <a:gd name="T37" fmla="*/ 1038 h 1632"/>
                <a:gd name="T38" fmla="*/ 468 w 1008"/>
                <a:gd name="T39" fmla="*/ 1068 h 1632"/>
                <a:gd name="T40" fmla="*/ 492 w 1008"/>
                <a:gd name="T41" fmla="*/ 1098 h 1632"/>
                <a:gd name="T42" fmla="*/ 516 w 1008"/>
                <a:gd name="T43" fmla="*/ 1134 h 1632"/>
                <a:gd name="T44" fmla="*/ 540 w 1008"/>
                <a:gd name="T45" fmla="*/ 1158 h 1632"/>
                <a:gd name="T46" fmla="*/ 564 w 1008"/>
                <a:gd name="T47" fmla="*/ 1182 h 1632"/>
                <a:gd name="T48" fmla="*/ 588 w 1008"/>
                <a:gd name="T49" fmla="*/ 1212 h 1632"/>
                <a:gd name="T50" fmla="*/ 612 w 1008"/>
                <a:gd name="T51" fmla="*/ 1230 h 1632"/>
                <a:gd name="T52" fmla="*/ 636 w 1008"/>
                <a:gd name="T53" fmla="*/ 1272 h 1632"/>
                <a:gd name="T54" fmla="*/ 660 w 1008"/>
                <a:gd name="T55" fmla="*/ 1296 h 1632"/>
                <a:gd name="T56" fmla="*/ 678 w 1008"/>
                <a:gd name="T57" fmla="*/ 1320 h 1632"/>
                <a:gd name="T58" fmla="*/ 702 w 1008"/>
                <a:gd name="T59" fmla="*/ 1356 h 1632"/>
                <a:gd name="T60" fmla="*/ 726 w 1008"/>
                <a:gd name="T61" fmla="*/ 1380 h 1632"/>
                <a:gd name="T62" fmla="*/ 750 w 1008"/>
                <a:gd name="T63" fmla="*/ 1416 h 1632"/>
                <a:gd name="T64" fmla="*/ 774 w 1008"/>
                <a:gd name="T65" fmla="*/ 1440 h 1632"/>
                <a:gd name="T66" fmla="*/ 798 w 1008"/>
                <a:gd name="T67" fmla="*/ 1464 h 1632"/>
                <a:gd name="T68" fmla="*/ 822 w 1008"/>
                <a:gd name="T69" fmla="*/ 1482 h 1632"/>
                <a:gd name="T70" fmla="*/ 846 w 1008"/>
                <a:gd name="T71" fmla="*/ 1506 h 1632"/>
                <a:gd name="T72" fmla="*/ 870 w 1008"/>
                <a:gd name="T73" fmla="*/ 1518 h 1632"/>
                <a:gd name="T74" fmla="*/ 894 w 1008"/>
                <a:gd name="T75" fmla="*/ 1536 h 1632"/>
                <a:gd name="T76" fmla="*/ 918 w 1008"/>
                <a:gd name="T77" fmla="*/ 1548 h 1632"/>
                <a:gd name="T78" fmla="*/ 942 w 1008"/>
                <a:gd name="T79" fmla="*/ 1566 h 1632"/>
                <a:gd name="T80" fmla="*/ 966 w 1008"/>
                <a:gd name="T81" fmla="*/ 1590 h 1632"/>
                <a:gd name="T82" fmla="*/ 990 w 1008"/>
                <a:gd name="T83" fmla="*/ 1608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632">
                  <a:moveTo>
                    <a:pt x="0" y="0"/>
                  </a:moveTo>
                  <a:lnTo>
                    <a:pt x="6" y="102"/>
                  </a:lnTo>
                  <a:lnTo>
                    <a:pt x="12" y="144"/>
                  </a:lnTo>
                  <a:lnTo>
                    <a:pt x="24" y="180"/>
                  </a:lnTo>
                  <a:lnTo>
                    <a:pt x="30" y="228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54" y="330"/>
                  </a:lnTo>
                  <a:lnTo>
                    <a:pt x="60" y="360"/>
                  </a:lnTo>
                  <a:lnTo>
                    <a:pt x="72" y="384"/>
                  </a:lnTo>
                  <a:lnTo>
                    <a:pt x="78" y="408"/>
                  </a:lnTo>
                  <a:lnTo>
                    <a:pt x="84" y="438"/>
                  </a:lnTo>
                  <a:lnTo>
                    <a:pt x="96" y="480"/>
                  </a:lnTo>
                  <a:lnTo>
                    <a:pt x="102" y="510"/>
                  </a:lnTo>
                  <a:lnTo>
                    <a:pt x="108" y="528"/>
                  </a:lnTo>
                  <a:lnTo>
                    <a:pt x="120" y="540"/>
                  </a:lnTo>
                  <a:lnTo>
                    <a:pt x="126" y="552"/>
                  </a:lnTo>
                  <a:lnTo>
                    <a:pt x="132" y="564"/>
                  </a:lnTo>
                  <a:lnTo>
                    <a:pt x="144" y="570"/>
                  </a:lnTo>
                  <a:lnTo>
                    <a:pt x="150" y="582"/>
                  </a:lnTo>
                  <a:lnTo>
                    <a:pt x="156" y="600"/>
                  </a:lnTo>
                  <a:lnTo>
                    <a:pt x="168" y="624"/>
                  </a:lnTo>
                  <a:lnTo>
                    <a:pt x="174" y="636"/>
                  </a:lnTo>
                  <a:lnTo>
                    <a:pt x="180" y="642"/>
                  </a:lnTo>
                  <a:lnTo>
                    <a:pt x="192" y="648"/>
                  </a:lnTo>
                  <a:lnTo>
                    <a:pt x="198" y="666"/>
                  </a:lnTo>
                  <a:lnTo>
                    <a:pt x="204" y="672"/>
                  </a:lnTo>
                  <a:lnTo>
                    <a:pt x="216" y="684"/>
                  </a:lnTo>
                  <a:lnTo>
                    <a:pt x="222" y="696"/>
                  </a:lnTo>
                  <a:lnTo>
                    <a:pt x="228" y="720"/>
                  </a:lnTo>
                  <a:lnTo>
                    <a:pt x="234" y="738"/>
                  </a:lnTo>
                  <a:lnTo>
                    <a:pt x="246" y="750"/>
                  </a:lnTo>
                  <a:lnTo>
                    <a:pt x="252" y="756"/>
                  </a:lnTo>
                  <a:lnTo>
                    <a:pt x="258" y="768"/>
                  </a:lnTo>
                  <a:lnTo>
                    <a:pt x="270" y="786"/>
                  </a:lnTo>
                  <a:lnTo>
                    <a:pt x="276" y="810"/>
                  </a:lnTo>
                  <a:lnTo>
                    <a:pt x="282" y="822"/>
                  </a:lnTo>
                  <a:lnTo>
                    <a:pt x="294" y="834"/>
                  </a:lnTo>
                  <a:lnTo>
                    <a:pt x="300" y="852"/>
                  </a:lnTo>
                  <a:lnTo>
                    <a:pt x="306" y="870"/>
                  </a:lnTo>
                  <a:lnTo>
                    <a:pt x="318" y="882"/>
                  </a:lnTo>
                  <a:lnTo>
                    <a:pt x="324" y="888"/>
                  </a:lnTo>
                  <a:lnTo>
                    <a:pt x="330" y="912"/>
                  </a:lnTo>
                  <a:lnTo>
                    <a:pt x="342" y="930"/>
                  </a:lnTo>
                  <a:lnTo>
                    <a:pt x="348" y="942"/>
                  </a:lnTo>
                  <a:lnTo>
                    <a:pt x="354" y="954"/>
                  </a:lnTo>
                  <a:lnTo>
                    <a:pt x="366" y="960"/>
                  </a:lnTo>
                  <a:lnTo>
                    <a:pt x="372" y="978"/>
                  </a:lnTo>
                  <a:lnTo>
                    <a:pt x="378" y="990"/>
                  </a:lnTo>
                  <a:lnTo>
                    <a:pt x="390" y="1002"/>
                  </a:lnTo>
                  <a:lnTo>
                    <a:pt x="396" y="1002"/>
                  </a:lnTo>
                  <a:lnTo>
                    <a:pt x="402" y="1014"/>
                  </a:lnTo>
                  <a:lnTo>
                    <a:pt x="414" y="1014"/>
                  </a:lnTo>
                  <a:lnTo>
                    <a:pt x="420" y="1014"/>
                  </a:lnTo>
                  <a:lnTo>
                    <a:pt x="426" y="1014"/>
                  </a:lnTo>
                  <a:lnTo>
                    <a:pt x="438" y="1026"/>
                  </a:lnTo>
                  <a:lnTo>
                    <a:pt x="444" y="1038"/>
                  </a:lnTo>
                  <a:lnTo>
                    <a:pt x="450" y="1050"/>
                  </a:lnTo>
                  <a:lnTo>
                    <a:pt x="456" y="1056"/>
                  </a:lnTo>
                  <a:lnTo>
                    <a:pt x="468" y="1068"/>
                  </a:lnTo>
                  <a:lnTo>
                    <a:pt x="474" y="1080"/>
                  </a:lnTo>
                  <a:lnTo>
                    <a:pt x="480" y="1092"/>
                  </a:lnTo>
                  <a:lnTo>
                    <a:pt x="492" y="1098"/>
                  </a:lnTo>
                  <a:lnTo>
                    <a:pt x="498" y="1110"/>
                  </a:lnTo>
                  <a:lnTo>
                    <a:pt x="504" y="1128"/>
                  </a:lnTo>
                  <a:lnTo>
                    <a:pt x="516" y="1134"/>
                  </a:lnTo>
                  <a:lnTo>
                    <a:pt x="522" y="1140"/>
                  </a:lnTo>
                  <a:lnTo>
                    <a:pt x="528" y="1152"/>
                  </a:lnTo>
                  <a:lnTo>
                    <a:pt x="540" y="1158"/>
                  </a:lnTo>
                  <a:lnTo>
                    <a:pt x="546" y="1164"/>
                  </a:lnTo>
                  <a:lnTo>
                    <a:pt x="552" y="1170"/>
                  </a:lnTo>
                  <a:lnTo>
                    <a:pt x="564" y="1182"/>
                  </a:lnTo>
                  <a:lnTo>
                    <a:pt x="570" y="1194"/>
                  </a:lnTo>
                  <a:lnTo>
                    <a:pt x="576" y="1200"/>
                  </a:lnTo>
                  <a:lnTo>
                    <a:pt x="588" y="1212"/>
                  </a:lnTo>
                  <a:lnTo>
                    <a:pt x="594" y="1212"/>
                  </a:lnTo>
                  <a:lnTo>
                    <a:pt x="600" y="1224"/>
                  </a:lnTo>
                  <a:lnTo>
                    <a:pt x="612" y="1230"/>
                  </a:lnTo>
                  <a:lnTo>
                    <a:pt x="618" y="1242"/>
                  </a:lnTo>
                  <a:lnTo>
                    <a:pt x="624" y="1260"/>
                  </a:lnTo>
                  <a:lnTo>
                    <a:pt x="636" y="1272"/>
                  </a:lnTo>
                  <a:lnTo>
                    <a:pt x="642" y="1284"/>
                  </a:lnTo>
                  <a:lnTo>
                    <a:pt x="648" y="1290"/>
                  </a:lnTo>
                  <a:lnTo>
                    <a:pt x="660" y="1296"/>
                  </a:lnTo>
                  <a:lnTo>
                    <a:pt x="666" y="1302"/>
                  </a:lnTo>
                  <a:lnTo>
                    <a:pt x="672" y="1308"/>
                  </a:lnTo>
                  <a:lnTo>
                    <a:pt x="678" y="1320"/>
                  </a:lnTo>
                  <a:lnTo>
                    <a:pt x="690" y="1338"/>
                  </a:lnTo>
                  <a:lnTo>
                    <a:pt x="696" y="1350"/>
                  </a:lnTo>
                  <a:lnTo>
                    <a:pt x="702" y="1356"/>
                  </a:lnTo>
                  <a:lnTo>
                    <a:pt x="714" y="1356"/>
                  </a:lnTo>
                  <a:lnTo>
                    <a:pt x="720" y="1362"/>
                  </a:lnTo>
                  <a:lnTo>
                    <a:pt x="726" y="1380"/>
                  </a:lnTo>
                  <a:lnTo>
                    <a:pt x="738" y="1392"/>
                  </a:lnTo>
                  <a:lnTo>
                    <a:pt x="744" y="1404"/>
                  </a:lnTo>
                  <a:lnTo>
                    <a:pt x="750" y="1416"/>
                  </a:lnTo>
                  <a:lnTo>
                    <a:pt x="762" y="1428"/>
                  </a:lnTo>
                  <a:lnTo>
                    <a:pt x="768" y="1434"/>
                  </a:lnTo>
                  <a:lnTo>
                    <a:pt x="774" y="1440"/>
                  </a:lnTo>
                  <a:lnTo>
                    <a:pt x="786" y="1446"/>
                  </a:lnTo>
                  <a:lnTo>
                    <a:pt x="792" y="1452"/>
                  </a:lnTo>
                  <a:lnTo>
                    <a:pt x="798" y="1464"/>
                  </a:lnTo>
                  <a:lnTo>
                    <a:pt x="810" y="1470"/>
                  </a:lnTo>
                  <a:lnTo>
                    <a:pt x="816" y="1476"/>
                  </a:lnTo>
                  <a:lnTo>
                    <a:pt x="822" y="1482"/>
                  </a:lnTo>
                  <a:lnTo>
                    <a:pt x="834" y="1488"/>
                  </a:lnTo>
                  <a:lnTo>
                    <a:pt x="840" y="1500"/>
                  </a:lnTo>
                  <a:lnTo>
                    <a:pt x="846" y="1506"/>
                  </a:lnTo>
                  <a:lnTo>
                    <a:pt x="858" y="1506"/>
                  </a:lnTo>
                  <a:lnTo>
                    <a:pt x="864" y="1518"/>
                  </a:lnTo>
                  <a:lnTo>
                    <a:pt x="870" y="1518"/>
                  </a:lnTo>
                  <a:lnTo>
                    <a:pt x="882" y="1524"/>
                  </a:lnTo>
                  <a:lnTo>
                    <a:pt x="888" y="1530"/>
                  </a:lnTo>
                  <a:lnTo>
                    <a:pt x="894" y="1536"/>
                  </a:lnTo>
                  <a:lnTo>
                    <a:pt x="900" y="1542"/>
                  </a:lnTo>
                  <a:lnTo>
                    <a:pt x="912" y="1548"/>
                  </a:lnTo>
                  <a:lnTo>
                    <a:pt x="918" y="1548"/>
                  </a:lnTo>
                  <a:lnTo>
                    <a:pt x="924" y="1548"/>
                  </a:lnTo>
                  <a:lnTo>
                    <a:pt x="936" y="1560"/>
                  </a:lnTo>
                  <a:lnTo>
                    <a:pt x="942" y="1566"/>
                  </a:lnTo>
                  <a:lnTo>
                    <a:pt x="948" y="1572"/>
                  </a:lnTo>
                  <a:lnTo>
                    <a:pt x="960" y="1578"/>
                  </a:lnTo>
                  <a:lnTo>
                    <a:pt x="966" y="1590"/>
                  </a:lnTo>
                  <a:lnTo>
                    <a:pt x="972" y="1596"/>
                  </a:lnTo>
                  <a:lnTo>
                    <a:pt x="984" y="1602"/>
                  </a:lnTo>
                  <a:lnTo>
                    <a:pt x="990" y="1608"/>
                  </a:lnTo>
                  <a:lnTo>
                    <a:pt x="996" y="1620"/>
                  </a:lnTo>
                  <a:lnTo>
                    <a:pt x="1008" y="163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8" name="Freeform 171"/>
            <p:cNvSpPr>
              <a:spLocks/>
            </p:cNvSpPr>
            <p:nvPr/>
          </p:nvSpPr>
          <p:spPr bwMode="auto">
            <a:xfrm>
              <a:off x="2445259" y="4331506"/>
              <a:ext cx="1293665" cy="577976"/>
            </a:xfrm>
            <a:custGeom>
              <a:avLst/>
              <a:gdLst>
                <a:gd name="T0" fmla="*/ 12 w 1002"/>
                <a:gd name="T1" fmla="*/ 12 h 408"/>
                <a:gd name="T2" fmla="*/ 36 w 1002"/>
                <a:gd name="T3" fmla="*/ 24 h 408"/>
                <a:gd name="T4" fmla="*/ 60 w 1002"/>
                <a:gd name="T5" fmla="*/ 36 h 408"/>
                <a:gd name="T6" fmla="*/ 84 w 1002"/>
                <a:gd name="T7" fmla="*/ 54 h 408"/>
                <a:gd name="T8" fmla="*/ 108 w 1002"/>
                <a:gd name="T9" fmla="*/ 72 h 408"/>
                <a:gd name="T10" fmla="*/ 132 w 1002"/>
                <a:gd name="T11" fmla="*/ 96 h 408"/>
                <a:gd name="T12" fmla="*/ 156 w 1002"/>
                <a:gd name="T13" fmla="*/ 120 h 408"/>
                <a:gd name="T14" fmla="*/ 180 w 1002"/>
                <a:gd name="T15" fmla="*/ 138 h 408"/>
                <a:gd name="T16" fmla="*/ 204 w 1002"/>
                <a:gd name="T17" fmla="*/ 150 h 408"/>
                <a:gd name="T18" fmla="*/ 228 w 1002"/>
                <a:gd name="T19" fmla="*/ 162 h 408"/>
                <a:gd name="T20" fmla="*/ 252 w 1002"/>
                <a:gd name="T21" fmla="*/ 174 h 408"/>
                <a:gd name="T22" fmla="*/ 276 w 1002"/>
                <a:gd name="T23" fmla="*/ 186 h 408"/>
                <a:gd name="T24" fmla="*/ 300 w 1002"/>
                <a:gd name="T25" fmla="*/ 198 h 408"/>
                <a:gd name="T26" fmla="*/ 324 w 1002"/>
                <a:gd name="T27" fmla="*/ 204 h 408"/>
                <a:gd name="T28" fmla="*/ 348 w 1002"/>
                <a:gd name="T29" fmla="*/ 222 h 408"/>
                <a:gd name="T30" fmla="*/ 372 w 1002"/>
                <a:gd name="T31" fmla="*/ 234 h 408"/>
                <a:gd name="T32" fmla="*/ 396 w 1002"/>
                <a:gd name="T33" fmla="*/ 252 h 408"/>
                <a:gd name="T34" fmla="*/ 420 w 1002"/>
                <a:gd name="T35" fmla="*/ 264 h 408"/>
                <a:gd name="T36" fmla="*/ 444 w 1002"/>
                <a:gd name="T37" fmla="*/ 270 h 408"/>
                <a:gd name="T38" fmla="*/ 468 w 1002"/>
                <a:gd name="T39" fmla="*/ 282 h 408"/>
                <a:gd name="T40" fmla="*/ 492 w 1002"/>
                <a:gd name="T41" fmla="*/ 288 h 408"/>
                <a:gd name="T42" fmla="*/ 516 w 1002"/>
                <a:gd name="T43" fmla="*/ 288 h 408"/>
                <a:gd name="T44" fmla="*/ 540 w 1002"/>
                <a:gd name="T45" fmla="*/ 300 h 408"/>
                <a:gd name="T46" fmla="*/ 558 w 1002"/>
                <a:gd name="T47" fmla="*/ 312 h 408"/>
                <a:gd name="T48" fmla="*/ 582 w 1002"/>
                <a:gd name="T49" fmla="*/ 330 h 408"/>
                <a:gd name="T50" fmla="*/ 606 w 1002"/>
                <a:gd name="T51" fmla="*/ 348 h 408"/>
                <a:gd name="T52" fmla="*/ 630 w 1002"/>
                <a:gd name="T53" fmla="*/ 354 h 408"/>
                <a:gd name="T54" fmla="*/ 654 w 1002"/>
                <a:gd name="T55" fmla="*/ 366 h 408"/>
                <a:gd name="T56" fmla="*/ 678 w 1002"/>
                <a:gd name="T57" fmla="*/ 372 h 408"/>
                <a:gd name="T58" fmla="*/ 702 w 1002"/>
                <a:gd name="T59" fmla="*/ 378 h 408"/>
                <a:gd name="T60" fmla="*/ 726 w 1002"/>
                <a:gd name="T61" fmla="*/ 378 h 408"/>
                <a:gd name="T62" fmla="*/ 750 w 1002"/>
                <a:gd name="T63" fmla="*/ 372 h 408"/>
                <a:gd name="T64" fmla="*/ 774 w 1002"/>
                <a:gd name="T65" fmla="*/ 360 h 408"/>
                <a:gd name="T66" fmla="*/ 798 w 1002"/>
                <a:gd name="T67" fmla="*/ 360 h 408"/>
                <a:gd name="T68" fmla="*/ 822 w 1002"/>
                <a:gd name="T69" fmla="*/ 372 h 408"/>
                <a:gd name="T70" fmla="*/ 846 w 1002"/>
                <a:gd name="T71" fmla="*/ 378 h 408"/>
                <a:gd name="T72" fmla="*/ 870 w 1002"/>
                <a:gd name="T73" fmla="*/ 390 h 408"/>
                <a:gd name="T74" fmla="*/ 894 w 1002"/>
                <a:gd name="T75" fmla="*/ 390 h 408"/>
                <a:gd name="T76" fmla="*/ 918 w 1002"/>
                <a:gd name="T77" fmla="*/ 396 h 408"/>
                <a:gd name="T78" fmla="*/ 942 w 1002"/>
                <a:gd name="T79" fmla="*/ 402 h 408"/>
                <a:gd name="T80" fmla="*/ 966 w 1002"/>
                <a:gd name="T81" fmla="*/ 402 h 408"/>
                <a:gd name="T82" fmla="*/ 990 w 1002"/>
                <a:gd name="T83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408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60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8"/>
                  </a:lnTo>
                  <a:lnTo>
                    <a:pt x="126" y="90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62" y="126"/>
                  </a:lnTo>
                  <a:lnTo>
                    <a:pt x="174" y="132"/>
                  </a:lnTo>
                  <a:lnTo>
                    <a:pt x="180" y="138"/>
                  </a:lnTo>
                  <a:lnTo>
                    <a:pt x="186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10" y="156"/>
                  </a:lnTo>
                  <a:lnTo>
                    <a:pt x="222" y="156"/>
                  </a:lnTo>
                  <a:lnTo>
                    <a:pt x="228" y="162"/>
                  </a:lnTo>
                  <a:lnTo>
                    <a:pt x="234" y="168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80"/>
                  </a:lnTo>
                  <a:lnTo>
                    <a:pt x="270" y="180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94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10"/>
                  </a:lnTo>
                  <a:lnTo>
                    <a:pt x="336" y="216"/>
                  </a:lnTo>
                  <a:lnTo>
                    <a:pt x="348" y="222"/>
                  </a:lnTo>
                  <a:lnTo>
                    <a:pt x="354" y="228"/>
                  </a:lnTo>
                  <a:lnTo>
                    <a:pt x="360" y="228"/>
                  </a:lnTo>
                  <a:lnTo>
                    <a:pt x="372" y="234"/>
                  </a:lnTo>
                  <a:lnTo>
                    <a:pt x="378" y="240"/>
                  </a:lnTo>
                  <a:lnTo>
                    <a:pt x="384" y="246"/>
                  </a:lnTo>
                  <a:lnTo>
                    <a:pt x="396" y="252"/>
                  </a:lnTo>
                  <a:lnTo>
                    <a:pt x="402" y="258"/>
                  </a:lnTo>
                  <a:lnTo>
                    <a:pt x="408" y="258"/>
                  </a:lnTo>
                  <a:lnTo>
                    <a:pt x="420" y="264"/>
                  </a:lnTo>
                  <a:lnTo>
                    <a:pt x="426" y="264"/>
                  </a:lnTo>
                  <a:lnTo>
                    <a:pt x="432" y="264"/>
                  </a:lnTo>
                  <a:lnTo>
                    <a:pt x="444" y="270"/>
                  </a:lnTo>
                  <a:lnTo>
                    <a:pt x="450" y="276"/>
                  </a:lnTo>
                  <a:lnTo>
                    <a:pt x="456" y="282"/>
                  </a:lnTo>
                  <a:lnTo>
                    <a:pt x="468" y="282"/>
                  </a:lnTo>
                  <a:lnTo>
                    <a:pt x="474" y="282"/>
                  </a:lnTo>
                  <a:lnTo>
                    <a:pt x="480" y="288"/>
                  </a:lnTo>
                  <a:lnTo>
                    <a:pt x="492" y="288"/>
                  </a:lnTo>
                  <a:lnTo>
                    <a:pt x="498" y="288"/>
                  </a:lnTo>
                  <a:lnTo>
                    <a:pt x="504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28" y="294"/>
                  </a:lnTo>
                  <a:lnTo>
                    <a:pt x="540" y="300"/>
                  </a:lnTo>
                  <a:lnTo>
                    <a:pt x="546" y="300"/>
                  </a:lnTo>
                  <a:lnTo>
                    <a:pt x="552" y="306"/>
                  </a:lnTo>
                  <a:lnTo>
                    <a:pt x="558" y="312"/>
                  </a:lnTo>
                  <a:lnTo>
                    <a:pt x="570" y="318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594" y="336"/>
                  </a:lnTo>
                  <a:lnTo>
                    <a:pt x="600" y="342"/>
                  </a:lnTo>
                  <a:lnTo>
                    <a:pt x="606" y="348"/>
                  </a:lnTo>
                  <a:lnTo>
                    <a:pt x="618" y="348"/>
                  </a:lnTo>
                  <a:lnTo>
                    <a:pt x="624" y="354"/>
                  </a:lnTo>
                  <a:lnTo>
                    <a:pt x="630" y="354"/>
                  </a:lnTo>
                  <a:lnTo>
                    <a:pt x="642" y="360"/>
                  </a:lnTo>
                  <a:lnTo>
                    <a:pt x="648" y="360"/>
                  </a:lnTo>
                  <a:lnTo>
                    <a:pt x="654" y="366"/>
                  </a:lnTo>
                  <a:lnTo>
                    <a:pt x="666" y="366"/>
                  </a:lnTo>
                  <a:lnTo>
                    <a:pt x="672" y="372"/>
                  </a:lnTo>
                  <a:lnTo>
                    <a:pt x="678" y="372"/>
                  </a:lnTo>
                  <a:lnTo>
                    <a:pt x="690" y="372"/>
                  </a:lnTo>
                  <a:lnTo>
                    <a:pt x="696" y="378"/>
                  </a:lnTo>
                  <a:lnTo>
                    <a:pt x="702" y="378"/>
                  </a:lnTo>
                  <a:lnTo>
                    <a:pt x="714" y="384"/>
                  </a:lnTo>
                  <a:lnTo>
                    <a:pt x="720" y="384"/>
                  </a:lnTo>
                  <a:lnTo>
                    <a:pt x="726" y="378"/>
                  </a:lnTo>
                  <a:lnTo>
                    <a:pt x="738" y="372"/>
                  </a:lnTo>
                  <a:lnTo>
                    <a:pt x="744" y="372"/>
                  </a:lnTo>
                  <a:lnTo>
                    <a:pt x="750" y="372"/>
                  </a:lnTo>
                  <a:lnTo>
                    <a:pt x="762" y="366"/>
                  </a:lnTo>
                  <a:lnTo>
                    <a:pt x="768" y="366"/>
                  </a:lnTo>
                  <a:lnTo>
                    <a:pt x="774" y="360"/>
                  </a:lnTo>
                  <a:lnTo>
                    <a:pt x="780" y="360"/>
                  </a:lnTo>
                  <a:lnTo>
                    <a:pt x="792" y="360"/>
                  </a:lnTo>
                  <a:lnTo>
                    <a:pt x="798" y="360"/>
                  </a:lnTo>
                  <a:lnTo>
                    <a:pt x="804" y="360"/>
                  </a:lnTo>
                  <a:lnTo>
                    <a:pt x="816" y="366"/>
                  </a:lnTo>
                  <a:lnTo>
                    <a:pt x="822" y="372"/>
                  </a:lnTo>
                  <a:lnTo>
                    <a:pt x="828" y="372"/>
                  </a:lnTo>
                  <a:lnTo>
                    <a:pt x="840" y="378"/>
                  </a:lnTo>
                  <a:lnTo>
                    <a:pt x="846" y="378"/>
                  </a:lnTo>
                  <a:lnTo>
                    <a:pt x="852" y="384"/>
                  </a:lnTo>
                  <a:lnTo>
                    <a:pt x="864" y="384"/>
                  </a:lnTo>
                  <a:lnTo>
                    <a:pt x="870" y="390"/>
                  </a:lnTo>
                  <a:lnTo>
                    <a:pt x="876" y="390"/>
                  </a:lnTo>
                  <a:lnTo>
                    <a:pt x="888" y="390"/>
                  </a:lnTo>
                  <a:lnTo>
                    <a:pt x="894" y="390"/>
                  </a:lnTo>
                  <a:lnTo>
                    <a:pt x="900" y="396"/>
                  </a:lnTo>
                  <a:lnTo>
                    <a:pt x="912" y="396"/>
                  </a:lnTo>
                  <a:lnTo>
                    <a:pt x="918" y="396"/>
                  </a:lnTo>
                  <a:lnTo>
                    <a:pt x="924" y="402"/>
                  </a:lnTo>
                  <a:lnTo>
                    <a:pt x="936" y="402"/>
                  </a:lnTo>
                  <a:lnTo>
                    <a:pt x="942" y="402"/>
                  </a:lnTo>
                  <a:lnTo>
                    <a:pt x="948" y="402"/>
                  </a:lnTo>
                  <a:lnTo>
                    <a:pt x="960" y="402"/>
                  </a:lnTo>
                  <a:lnTo>
                    <a:pt x="966" y="402"/>
                  </a:lnTo>
                  <a:lnTo>
                    <a:pt x="972" y="408"/>
                  </a:lnTo>
                  <a:lnTo>
                    <a:pt x="984" y="408"/>
                  </a:lnTo>
                  <a:lnTo>
                    <a:pt x="990" y="408"/>
                  </a:lnTo>
                  <a:lnTo>
                    <a:pt x="996" y="408"/>
                  </a:lnTo>
                  <a:lnTo>
                    <a:pt x="1002" y="40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89" name="Freeform 172"/>
            <p:cNvSpPr>
              <a:spLocks/>
            </p:cNvSpPr>
            <p:nvPr/>
          </p:nvSpPr>
          <p:spPr bwMode="auto">
            <a:xfrm>
              <a:off x="3738925" y="4909483"/>
              <a:ext cx="1301412" cy="186992"/>
            </a:xfrm>
            <a:custGeom>
              <a:avLst/>
              <a:gdLst>
                <a:gd name="T0" fmla="*/ 18 w 1008"/>
                <a:gd name="T1" fmla="*/ 6 h 132"/>
                <a:gd name="T2" fmla="*/ 42 w 1008"/>
                <a:gd name="T3" fmla="*/ 12 h 132"/>
                <a:gd name="T4" fmla="*/ 66 w 1008"/>
                <a:gd name="T5" fmla="*/ 18 h 132"/>
                <a:gd name="T6" fmla="*/ 90 w 1008"/>
                <a:gd name="T7" fmla="*/ 24 h 132"/>
                <a:gd name="T8" fmla="*/ 114 w 1008"/>
                <a:gd name="T9" fmla="*/ 24 h 132"/>
                <a:gd name="T10" fmla="*/ 138 w 1008"/>
                <a:gd name="T11" fmla="*/ 24 h 132"/>
                <a:gd name="T12" fmla="*/ 162 w 1008"/>
                <a:gd name="T13" fmla="*/ 30 h 132"/>
                <a:gd name="T14" fmla="*/ 186 w 1008"/>
                <a:gd name="T15" fmla="*/ 30 h 132"/>
                <a:gd name="T16" fmla="*/ 210 w 1008"/>
                <a:gd name="T17" fmla="*/ 30 h 132"/>
                <a:gd name="T18" fmla="*/ 234 w 1008"/>
                <a:gd name="T19" fmla="*/ 36 h 132"/>
                <a:gd name="T20" fmla="*/ 258 w 1008"/>
                <a:gd name="T21" fmla="*/ 36 h 132"/>
                <a:gd name="T22" fmla="*/ 282 w 1008"/>
                <a:gd name="T23" fmla="*/ 42 h 132"/>
                <a:gd name="T24" fmla="*/ 306 w 1008"/>
                <a:gd name="T25" fmla="*/ 48 h 132"/>
                <a:gd name="T26" fmla="*/ 330 w 1008"/>
                <a:gd name="T27" fmla="*/ 48 h 132"/>
                <a:gd name="T28" fmla="*/ 354 w 1008"/>
                <a:gd name="T29" fmla="*/ 54 h 132"/>
                <a:gd name="T30" fmla="*/ 378 w 1008"/>
                <a:gd name="T31" fmla="*/ 60 h 132"/>
                <a:gd name="T32" fmla="*/ 402 w 1008"/>
                <a:gd name="T33" fmla="*/ 60 h 132"/>
                <a:gd name="T34" fmla="*/ 426 w 1008"/>
                <a:gd name="T35" fmla="*/ 66 h 132"/>
                <a:gd name="T36" fmla="*/ 444 w 1008"/>
                <a:gd name="T37" fmla="*/ 66 h 132"/>
                <a:gd name="T38" fmla="*/ 468 w 1008"/>
                <a:gd name="T39" fmla="*/ 66 h 132"/>
                <a:gd name="T40" fmla="*/ 492 w 1008"/>
                <a:gd name="T41" fmla="*/ 72 h 132"/>
                <a:gd name="T42" fmla="*/ 516 w 1008"/>
                <a:gd name="T43" fmla="*/ 78 h 132"/>
                <a:gd name="T44" fmla="*/ 540 w 1008"/>
                <a:gd name="T45" fmla="*/ 84 h 132"/>
                <a:gd name="T46" fmla="*/ 564 w 1008"/>
                <a:gd name="T47" fmla="*/ 84 h 132"/>
                <a:gd name="T48" fmla="*/ 588 w 1008"/>
                <a:gd name="T49" fmla="*/ 90 h 132"/>
                <a:gd name="T50" fmla="*/ 612 w 1008"/>
                <a:gd name="T51" fmla="*/ 90 h 132"/>
                <a:gd name="T52" fmla="*/ 636 w 1008"/>
                <a:gd name="T53" fmla="*/ 96 h 132"/>
                <a:gd name="T54" fmla="*/ 660 w 1008"/>
                <a:gd name="T55" fmla="*/ 96 h 132"/>
                <a:gd name="T56" fmla="*/ 684 w 1008"/>
                <a:gd name="T57" fmla="*/ 96 h 132"/>
                <a:gd name="T58" fmla="*/ 708 w 1008"/>
                <a:gd name="T59" fmla="*/ 102 h 132"/>
                <a:gd name="T60" fmla="*/ 732 w 1008"/>
                <a:gd name="T61" fmla="*/ 102 h 132"/>
                <a:gd name="T62" fmla="*/ 756 w 1008"/>
                <a:gd name="T63" fmla="*/ 108 h 132"/>
                <a:gd name="T64" fmla="*/ 780 w 1008"/>
                <a:gd name="T65" fmla="*/ 114 h 132"/>
                <a:gd name="T66" fmla="*/ 804 w 1008"/>
                <a:gd name="T67" fmla="*/ 114 h 132"/>
                <a:gd name="T68" fmla="*/ 828 w 1008"/>
                <a:gd name="T69" fmla="*/ 120 h 132"/>
                <a:gd name="T70" fmla="*/ 852 w 1008"/>
                <a:gd name="T71" fmla="*/ 120 h 132"/>
                <a:gd name="T72" fmla="*/ 876 w 1008"/>
                <a:gd name="T73" fmla="*/ 120 h 132"/>
                <a:gd name="T74" fmla="*/ 900 w 1008"/>
                <a:gd name="T75" fmla="*/ 126 h 132"/>
                <a:gd name="T76" fmla="*/ 924 w 1008"/>
                <a:gd name="T77" fmla="*/ 126 h 132"/>
                <a:gd name="T78" fmla="*/ 948 w 1008"/>
                <a:gd name="T79" fmla="*/ 126 h 132"/>
                <a:gd name="T80" fmla="*/ 972 w 1008"/>
                <a:gd name="T81" fmla="*/ 132 h 132"/>
                <a:gd name="T82" fmla="*/ 996 w 1008"/>
                <a:gd name="T8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32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4" y="18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30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8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8"/>
                  </a:lnTo>
                  <a:lnTo>
                    <a:pt x="354" y="54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8" y="60"/>
                  </a:lnTo>
                  <a:lnTo>
                    <a:pt x="384" y="60"/>
                  </a:lnTo>
                  <a:lnTo>
                    <a:pt x="390" y="60"/>
                  </a:lnTo>
                  <a:lnTo>
                    <a:pt x="402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8" y="66"/>
                  </a:lnTo>
                  <a:lnTo>
                    <a:pt x="444" y="66"/>
                  </a:lnTo>
                  <a:lnTo>
                    <a:pt x="456" y="66"/>
                  </a:lnTo>
                  <a:lnTo>
                    <a:pt x="462" y="66"/>
                  </a:lnTo>
                  <a:lnTo>
                    <a:pt x="468" y="66"/>
                  </a:lnTo>
                  <a:lnTo>
                    <a:pt x="480" y="72"/>
                  </a:lnTo>
                  <a:lnTo>
                    <a:pt x="486" y="72"/>
                  </a:lnTo>
                  <a:lnTo>
                    <a:pt x="492" y="72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6" y="78"/>
                  </a:lnTo>
                  <a:lnTo>
                    <a:pt x="528" y="78"/>
                  </a:lnTo>
                  <a:lnTo>
                    <a:pt x="534" y="84"/>
                  </a:lnTo>
                  <a:lnTo>
                    <a:pt x="540" y="84"/>
                  </a:lnTo>
                  <a:lnTo>
                    <a:pt x="552" y="84"/>
                  </a:lnTo>
                  <a:lnTo>
                    <a:pt x="558" y="84"/>
                  </a:lnTo>
                  <a:lnTo>
                    <a:pt x="564" y="84"/>
                  </a:lnTo>
                  <a:lnTo>
                    <a:pt x="576" y="90"/>
                  </a:lnTo>
                  <a:lnTo>
                    <a:pt x="582" y="90"/>
                  </a:lnTo>
                  <a:lnTo>
                    <a:pt x="588" y="90"/>
                  </a:lnTo>
                  <a:lnTo>
                    <a:pt x="600" y="90"/>
                  </a:lnTo>
                  <a:lnTo>
                    <a:pt x="606" y="90"/>
                  </a:lnTo>
                  <a:lnTo>
                    <a:pt x="612" y="90"/>
                  </a:lnTo>
                  <a:lnTo>
                    <a:pt x="624" y="90"/>
                  </a:lnTo>
                  <a:lnTo>
                    <a:pt x="630" y="90"/>
                  </a:lnTo>
                  <a:lnTo>
                    <a:pt x="636" y="96"/>
                  </a:lnTo>
                  <a:lnTo>
                    <a:pt x="642" y="96"/>
                  </a:lnTo>
                  <a:lnTo>
                    <a:pt x="654" y="96"/>
                  </a:lnTo>
                  <a:lnTo>
                    <a:pt x="660" y="96"/>
                  </a:lnTo>
                  <a:lnTo>
                    <a:pt x="666" y="96"/>
                  </a:lnTo>
                  <a:lnTo>
                    <a:pt x="678" y="96"/>
                  </a:lnTo>
                  <a:lnTo>
                    <a:pt x="684" y="96"/>
                  </a:lnTo>
                  <a:lnTo>
                    <a:pt x="690" y="102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14" y="102"/>
                  </a:lnTo>
                  <a:lnTo>
                    <a:pt x="726" y="102"/>
                  </a:lnTo>
                  <a:lnTo>
                    <a:pt x="732" y="102"/>
                  </a:lnTo>
                  <a:lnTo>
                    <a:pt x="738" y="108"/>
                  </a:lnTo>
                  <a:lnTo>
                    <a:pt x="750" y="108"/>
                  </a:lnTo>
                  <a:lnTo>
                    <a:pt x="756" y="108"/>
                  </a:lnTo>
                  <a:lnTo>
                    <a:pt x="762" y="108"/>
                  </a:lnTo>
                  <a:lnTo>
                    <a:pt x="774" y="108"/>
                  </a:lnTo>
                  <a:lnTo>
                    <a:pt x="780" y="114"/>
                  </a:lnTo>
                  <a:lnTo>
                    <a:pt x="786" y="114"/>
                  </a:lnTo>
                  <a:lnTo>
                    <a:pt x="798" y="114"/>
                  </a:lnTo>
                  <a:lnTo>
                    <a:pt x="804" y="114"/>
                  </a:lnTo>
                  <a:lnTo>
                    <a:pt x="810" y="114"/>
                  </a:lnTo>
                  <a:lnTo>
                    <a:pt x="822" y="114"/>
                  </a:lnTo>
                  <a:lnTo>
                    <a:pt x="828" y="120"/>
                  </a:lnTo>
                  <a:lnTo>
                    <a:pt x="834" y="120"/>
                  </a:lnTo>
                  <a:lnTo>
                    <a:pt x="846" y="120"/>
                  </a:lnTo>
                  <a:lnTo>
                    <a:pt x="852" y="120"/>
                  </a:lnTo>
                  <a:lnTo>
                    <a:pt x="858" y="120"/>
                  </a:lnTo>
                  <a:lnTo>
                    <a:pt x="870" y="120"/>
                  </a:lnTo>
                  <a:lnTo>
                    <a:pt x="876" y="120"/>
                  </a:lnTo>
                  <a:lnTo>
                    <a:pt x="882" y="120"/>
                  </a:lnTo>
                  <a:lnTo>
                    <a:pt x="888" y="126"/>
                  </a:lnTo>
                  <a:lnTo>
                    <a:pt x="900" y="126"/>
                  </a:lnTo>
                  <a:lnTo>
                    <a:pt x="906" y="126"/>
                  </a:lnTo>
                  <a:lnTo>
                    <a:pt x="912" y="126"/>
                  </a:lnTo>
                  <a:lnTo>
                    <a:pt x="924" y="126"/>
                  </a:lnTo>
                  <a:lnTo>
                    <a:pt x="930" y="126"/>
                  </a:lnTo>
                  <a:lnTo>
                    <a:pt x="936" y="126"/>
                  </a:lnTo>
                  <a:lnTo>
                    <a:pt x="948" y="126"/>
                  </a:lnTo>
                  <a:lnTo>
                    <a:pt x="954" y="132"/>
                  </a:lnTo>
                  <a:lnTo>
                    <a:pt x="960" y="132"/>
                  </a:lnTo>
                  <a:lnTo>
                    <a:pt x="972" y="132"/>
                  </a:lnTo>
                  <a:lnTo>
                    <a:pt x="978" y="132"/>
                  </a:lnTo>
                  <a:lnTo>
                    <a:pt x="984" y="132"/>
                  </a:lnTo>
                  <a:lnTo>
                    <a:pt x="996" y="132"/>
                  </a:lnTo>
                  <a:lnTo>
                    <a:pt x="1002" y="132"/>
                  </a:lnTo>
                  <a:lnTo>
                    <a:pt x="1008" y="13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0" name="Freeform 173"/>
            <p:cNvSpPr>
              <a:spLocks/>
            </p:cNvSpPr>
            <p:nvPr/>
          </p:nvSpPr>
          <p:spPr bwMode="auto">
            <a:xfrm>
              <a:off x="5040337" y="5096475"/>
              <a:ext cx="1301412" cy="93496"/>
            </a:xfrm>
            <a:custGeom>
              <a:avLst/>
              <a:gdLst>
                <a:gd name="T0" fmla="*/ 18 w 1008"/>
                <a:gd name="T1" fmla="*/ 0 h 66"/>
                <a:gd name="T2" fmla="*/ 42 w 1008"/>
                <a:gd name="T3" fmla="*/ 6 h 66"/>
                <a:gd name="T4" fmla="*/ 66 w 1008"/>
                <a:gd name="T5" fmla="*/ 6 h 66"/>
                <a:gd name="T6" fmla="*/ 90 w 1008"/>
                <a:gd name="T7" fmla="*/ 12 h 66"/>
                <a:gd name="T8" fmla="*/ 114 w 1008"/>
                <a:gd name="T9" fmla="*/ 12 h 66"/>
                <a:gd name="T10" fmla="*/ 138 w 1008"/>
                <a:gd name="T11" fmla="*/ 18 h 66"/>
                <a:gd name="T12" fmla="*/ 162 w 1008"/>
                <a:gd name="T13" fmla="*/ 18 h 66"/>
                <a:gd name="T14" fmla="*/ 186 w 1008"/>
                <a:gd name="T15" fmla="*/ 18 h 66"/>
                <a:gd name="T16" fmla="*/ 210 w 1008"/>
                <a:gd name="T17" fmla="*/ 24 h 66"/>
                <a:gd name="T18" fmla="*/ 234 w 1008"/>
                <a:gd name="T19" fmla="*/ 24 h 66"/>
                <a:gd name="T20" fmla="*/ 258 w 1008"/>
                <a:gd name="T21" fmla="*/ 24 h 66"/>
                <a:gd name="T22" fmla="*/ 282 w 1008"/>
                <a:gd name="T23" fmla="*/ 24 h 66"/>
                <a:gd name="T24" fmla="*/ 306 w 1008"/>
                <a:gd name="T25" fmla="*/ 30 h 66"/>
                <a:gd name="T26" fmla="*/ 324 w 1008"/>
                <a:gd name="T27" fmla="*/ 30 h 66"/>
                <a:gd name="T28" fmla="*/ 348 w 1008"/>
                <a:gd name="T29" fmla="*/ 30 h 66"/>
                <a:gd name="T30" fmla="*/ 372 w 1008"/>
                <a:gd name="T31" fmla="*/ 30 h 66"/>
                <a:gd name="T32" fmla="*/ 396 w 1008"/>
                <a:gd name="T33" fmla="*/ 30 h 66"/>
                <a:gd name="T34" fmla="*/ 420 w 1008"/>
                <a:gd name="T35" fmla="*/ 36 h 66"/>
                <a:gd name="T36" fmla="*/ 444 w 1008"/>
                <a:gd name="T37" fmla="*/ 36 h 66"/>
                <a:gd name="T38" fmla="*/ 468 w 1008"/>
                <a:gd name="T39" fmla="*/ 36 h 66"/>
                <a:gd name="T40" fmla="*/ 492 w 1008"/>
                <a:gd name="T41" fmla="*/ 36 h 66"/>
                <a:gd name="T42" fmla="*/ 516 w 1008"/>
                <a:gd name="T43" fmla="*/ 42 h 66"/>
                <a:gd name="T44" fmla="*/ 540 w 1008"/>
                <a:gd name="T45" fmla="*/ 42 h 66"/>
                <a:gd name="T46" fmla="*/ 564 w 1008"/>
                <a:gd name="T47" fmla="*/ 42 h 66"/>
                <a:gd name="T48" fmla="*/ 588 w 1008"/>
                <a:gd name="T49" fmla="*/ 42 h 66"/>
                <a:gd name="T50" fmla="*/ 612 w 1008"/>
                <a:gd name="T51" fmla="*/ 48 h 66"/>
                <a:gd name="T52" fmla="*/ 636 w 1008"/>
                <a:gd name="T53" fmla="*/ 48 h 66"/>
                <a:gd name="T54" fmla="*/ 660 w 1008"/>
                <a:gd name="T55" fmla="*/ 48 h 66"/>
                <a:gd name="T56" fmla="*/ 684 w 1008"/>
                <a:gd name="T57" fmla="*/ 48 h 66"/>
                <a:gd name="T58" fmla="*/ 708 w 1008"/>
                <a:gd name="T59" fmla="*/ 54 h 66"/>
                <a:gd name="T60" fmla="*/ 732 w 1008"/>
                <a:gd name="T61" fmla="*/ 54 h 66"/>
                <a:gd name="T62" fmla="*/ 756 w 1008"/>
                <a:gd name="T63" fmla="*/ 54 h 66"/>
                <a:gd name="T64" fmla="*/ 780 w 1008"/>
                <a:gd name="T65" fmla="*/ 54 h 66"/>
                <a:gd name="T66" fmla="*/ 804 w 1008"/>
                <a:gd name="T67" fmla="*/ 60 h 66"/>
                <a:gd name="T68" fmla="*/ 828 w 1008"/>
                <a:gd name="T69" fmla="*/ 60 h 66"/>
                <a:gd name="T70" fmla="*/ 852 w 1008"/>
                <a:gd name="T71" fmla="*/ 60 h 66"/>
                <a:gd name="T72" fmla="*/ 876 w 1008"/>
                <a:gd name="T73" fmla="*/ 60 h 66"/>
                <a:gd name="T74" fmla="*/ 900 w 1008"/>
                <a:gd name="T75" fmla="*/ 60 h 66"/>
                <a:gd name="T76" fmla="*/ 924 w 1008"/>
                <a:gd name="T77" fmla="*/ 60 h 66"/>
                <a:gd name="T78" fmla="*/ 948 w 1008"/>
                <a:gd name="T79" fmla="*/ 60 h 66"/>
                <a:gd name="T80" fmla="*/ 972 w 1008"/>
                <a:gd name="T81" fmla="*/ 60 h 66"/>
                <a:gd name="T82" fmla="*/ 990 w 100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66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30"/>
                  </a:lnTo>
                  <a:lnTo>
                    <a:pt x="294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36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0" y="42"/>
                  </a:lnTo>
                  <a:lnTo>
                    <a:pt x="582" y="42"/>
                  </a:lnTo>
                  <a:lnTo>
                    <a:pt x="588" y="42"/>
                  </a:lnTo>
                  <a:lnTo>
                    <a:pt x="594" y="42"/>
                  </a:lnTo>
                  <a:lnTo>
                    <a:pt x="606" y="42"/>
                  </a:lnTo>
                  <a:lnTo>
                    <a:pt x="612" y="48"/>
                  </a:lnTo>
                  <a:lnTo>
                    <a:pt x="618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2" y="48"/>
                  </a:lnTo>
                  <a:lnTo>
                    <a:pt x="654" y="48"/>
                  </a:lnTo>
                  <a:lnTo>
                    <a:pt x="660" y="48"/>
                  </a:lnTo>
                  <a:lnTo>
                    <a:pt x="666" y="48"/>
                  </a:lnTo>
                  <a:lnTo>
                    <a:pt x="678" y="48"/>
                  </a:lnTo>
                  <a:lnTo>
                    <a:pt x="684" y="48"/>
                  </a:lnTo>
                  <a:lnTo>
                    <a:pt x="690" y="54"/>
                  </a:lnTo>
                  <a:lnTo>
                    <a:pt x="702" y="54"/>
                  </a:lnTo>
                  <a:lnTo>
                    <a:pt x="708" y="54"/>
                  </a:lnTo>
                  <a:lnTo>
                    <a:pt x="714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56" y="54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80" y="54"/>
                  </a:lnTo>
                  <a:lnTo>
                    <a:pt x="786" y="54"/>
                  </a:lnTo>
                  <a:lnTo>
                    <a:pt x="792" y="54"/>
                  </a:lnTo>
                  <a:lnTo>
                    <a:pt x="804" y="60"/>
                  </a:lnTo>
                  <a:lnTo>
                    <a:pt x="810" y="60"/>
                  </a:lnTo>
                  <a:lnTo>
                    <a:pt x="816" y="60"/>
                  </a:lnTo>
                  <a:lnTo>
                    <a:pt x="828" y="60"/>
                  </a:lnTo>
                  <a:lnTo>
                    <a:pt x="834" y="60"/>
                  </a:lnTo>
                  <a:lnTo>
                    <a:pt x="840" y="60"/>
                  </a:lnTo>
                  <a:lnTo>
                    <a:pt x="852" y="60"/>
                  </a:lnTo>
                  <a:lnTo>
                    <a:pt x="858" y="60"/>
                  </a:lnTo>
                  <a:lnTo>
                    <a:pt x="864" y="60"/>
                  </a:lnTo>
                  <a:lnTo>
                    <a:pt x="876" y="60"/>
                  </a:lnTo>
                  <a:lnTo>
                    <a:pt x="882" y="60"/>
                  </a:lnTo>
                  <a:lnTo>
                    <a:pt x="888" y="60"/>
                  </a:lnTo>
                  <a:lnTo>
                    <a:pt x="900" y="60"/>
                  </a:lnTo>
                  <a:lnTo>
                    <a:pt x="906" y="60"/>
                  </a:lnTo>
                  <a:lnTo>
                    <a:pt x="912" y="60"/>
                  </a:lnTo>
                  <a:lnTo>
                    <a:pt x="924" y="60"/>
                  </a:lnTo>
                  <a:lnTo>
                    <a:pt x="930" y="60"/>
                  </a:lnTo>
                  <a:lnTo>
                    <a:pt x="936" y="60"/>
                  </a:lnTo>
                  <a:lnTo>
                    <a:pt x="948" y="60"/>
                  </a:lnTo>
                  <a:lnTo>
                    <a:pt x="954" y="60"/>
                  </a:lnTo>
                  <a:lnTo>
                    <a:pt x="960" y="60"/>
                  </a:lnTo>
                  <a:lnTo>
                    <a:pt x="972" y="60"/>
                  </a:lnTo>
                  <a:lnTo>
                    <a:pt x="978" y="60"/>
                  </a:lnTo>
                  <a:lnTo>
                    <a:pt x="984" y="66"/>
                  </a:lnTo>
                  <a:lnTo>
                    <a:pt x="990" y="66"/>
                  </a:lnTo>
                  <a:lnTo>
                    <a:pt x="1002" y="66"/>
                  </a:lnTo>
                  <a:lnTo>
                    <a:pt x="1008" y="6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1" name="Freeform 174"/>
            <p:cNvSpPr>
              <a:spLocks/>
            </p:cNvSpPr>
            <p:nvPr/>
          </p:nvSpPr>
          <p:spPr bwMode="auto">
            <a:xfrm>
              <a:off x="6341749" y="5189971"/>
              <a:ext cx="534508" cy="8500"/>
            </a:xfrm>
            <a:custGeom>
              <a:avLst/>
              <a:gdLst>
                <a:gd name="T0" fmla="*/ 0 w 414"/>
                <a:gd name="T1" fmla="*/ 0 h 6"/>
                <a:gd name="T2" fmla="*/ 6 w 414"/>
                <a:gd name="T3" fmla="*/ 0 h 6"/>
                <a:gd name="T4" fmla="*/ 18 w 414"/>
                <a:gd name="T5" fmla="*/ 0 h 6"/>
                <a:gd name="T6" fmla="*/ 24 w 414"/>
                <a:gd name="T7" fmla="*/ 0 h 6"/>
                <a:gd name="T8" fmla="*/ 30 w 414"/>
                <a:gd name="T9" fmla="*/ 0 h 6"/>
                <a:gd name="T10" fmla="*/ 42 w 414"/>
                <a:gd name="T11" fmla="*/ 0 h 6"/>
                <a:gd name="T12" fmla="*/ 48 w 414"/>
                <a:gd name="T13" fmla="*/ 0 h 6"/>
                <a:gd name="T14" fmla="*/ 54 w 414"/>
                <a:gd name="T15" fmla="*/ 0 h 6"/>
                <a:gd name="T16" fmla="*/ 66 w 414"/>
                <a:gd name="T17" fmla="*/ 0 h 6"/>
                <a:gd name="T18" fmla="*/ 72 w 414"/>
                <a:gd name="T19" fmla="*/ 0 h 6"/>
                <a:gd name="T20" fmla="*/ 78 w 414"/>
                <a:gd name="T21" fmla="*/ 0 h 6"/>
                <a:gd name="T22" fmla="*/ 90 w 414"/>
                <a:gd name="T23" fmla="*/ 0 h 6"/>
                <a:gd name="T24" fmla="*/ 96 w 414"/>
                <a:gd name="T25" fmla="*/ 0 h 6"/>
                <a:gd name="T26" fmla="*/ 102 w 414"/>
                <a:gd name="T27" fmla="*/ 0 h 6"/>
                <a:gd name="T28" fmla="*/ 114 w 414"/>
                <a:gd name="T29" fmla="*/ 0 h 6"/>
                <a:gd name="T30" fmla="*/ 120 w 414"/>
                <a:gd name="T31" fmla="*/ 0 h 6"/>
                <a:gd name="T32" fmla="*/ 126 w 414"/>
                <a:gd name="T33" fmla="*/ 6 h 6"/>
                <a:gd name="T34" fmla="*/ 138 w 414"/>
                <a:gd name="T35" fmla="*/ 6 h 6"/>
                <a:gd name="T36" fmla="*/ 144 w 414"/>
                <a:gd name="T37" fmla="*/ 0 h 6"/>
                <a:gd name="T38" fmla="*/ 150 w 414"/>
                <a:gd name="T39" fmla="*/ 0 h 6"/>
                <a:gd name="T40" fmla="*/ 162 w 414"/>
                <a:gd name="T41" fmla="*/ 6 h 6"/>
                <a:gd name="T42" fmla="*/ 168 w 414"/>
                <a:gd name="T43" fmla="*/ 0 h 6"/>
                <a:gd name="T44" fmla="*/ 174 w 414"/>
                <a:gd name="T45" fmla="*/ 6 h 6"/>
                <a:gd name="T46" fmla="*/ 186 w 414"/>
                <a:gd name="T47" fmla="*/ 6 h 6"/>
                <a:gd name="T48" fmla="*/ 192 w 414"/>
                <a:gd name="T49" fmla="*/ 6 h 6"/>
                <a:gd name="T50" fmla="*/ 198 w 414"/>
                <a:gd name="T51" fmla="*/ 6 h 6"/>
                <a:gd name="T52" fmla="*/ 204 w 414"/>
                <a:gd name="T53" fmla="*/ 6 h 6"/>
                <a:gd name="T54" fmla="*/ 216 w 414"/>
                <a:gd name="T55" fmla="*/ 6 h 6"/>
                <a:gd name="T56" fmla="*/ 222 w 414"/>
                <a:gd name="T57" fmla="*/ 6 h 6"/>
                <a:gd name="T58" fmla="*/ 228 w 414"/>
                <a:gd name="T59" fmla="*/ 6 h 6"/>
                <a:gd name="T60" fmla="*/ 240 w 414"/>
                <a:gd name="T61" fmla="*/ 6 h 6"/>
                <a:gd name="T62" fmla="*/ 246 w 414"/>
                <a:gd name="T63" fmla="*/ 6 h 6"/>
                <a:gd name="T64" fmla="*/ 252 w 414"/>
                <a:gd name="T65" fmla="*/ 6 h 6"/>
                <a:gd name="T66" fmla="*/ 264 w 414"/>
                <a:gd name="T67" fmla="*/ 6 h 6"/>
                <a:gd name="T68" fmla="*/ 270 w 414"/>
                <a:gd name="T69" fmla="*/ 6 h 6"/>
                <a:gd name="T70" fmla="*/ 276 w 414"/>
                <a:gd name="T71" fmla="*/ 6 h 6"/>
                <a:gd name="T72" fmla="*/ 288 w 414"/>
                <a:gd name="T73" fmla="*/ 6 h 6"/>
                <a:gd name="T74" fmla="*/ 294 w 414"/>
                <a:gd name="T75" fmla="*/ 6 h 6"/>
                <a:gd name="T76" fmla="*/ 300 w 414"/>
                <a:gd name="T77" fmla="*/ 6 h 6"/>
                <a:gd name="T78" fmla="*/ 312 w 414"/>
                <a:gd name="T79" fmla="*/ 6 h 6"/>
                <a:gd name="T80" fmla="*/ 318 w 414"/>
                <a:gd name="T81" fmla="*/ 6 h 6"/>
                <a:gd name="T82" fmla="*/ 324 w 414"/>
                <a:gd name="T83" fmla="*/ 6 h 6"/>
                <a:gd name="T84" fmla="*/ 336 w 414"/>
                <a:gd name="T85" fmla="*/ 6 h 6"/>
                <a:gd name="T86" fmla="*/ 342 w 414"/>
                <a:gd name="T87" fmla="*/ 6 h 6"/>
                <a:gd name="T88" fmla="*/ 348 w 414"/>
                <a:gd name="T89" fmla="*/ 6 h 6"/>
                <a:gd name="T90" fmla="*/ 360 w 414"/>
                <a:gd name="T91" fmla="*/ 6 h 6"/>
                <a:gd name="T92" fmla="*/ 366 w 414"/>
                <a:gd name="T93" fmla="*/ 6 h 6"/>
                <a:gd name="T94" fmla="*/ 372 w 414"/>
                <a:gd name="T95" fmla="*/ 6 h 6"/>
                <a:gd name="T96" fmla="*/ 384 w 414"/>
                <a:gd name="T97" fmla="*/ 6 h 6"/>
                <a:gd name="T98" fmla="*/ 390 w 414"/>
                <a:gd name="T99" fmla="*/ 6 h 6"/>
                <a:gd name="T100" fmla="*/ 396 w 414"/>
                <a:gd name="T101" fmla="*/ 6 h 6"/>
                <a:gd name="T102" fmla="*/ 408 w 414"/>
                <a:gd name="T103" fmla="*/ 6 h 6"/>
                <a:gd name="T104" fmla="*/ 414 w 414"/>
                <a:gd name="T10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6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62" y="6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6"/>
                  </a:lnTo>
                  <a:lnTo>
                    <a:pt x="414" y="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2" name="Freeform 175"/>
            <p:cNvSpPr>
              <a:spLocks/>
            </p:cNvSpPr>
            <p:nvPr/>
          </p:nvSpPr>
          <p:spPr bwMode="auto">
            <a:xfrm>
              <a:off x="1143847" y="2198093"/>
              <a:ext cx="1301412" cy="2150412"/>
            </a:xfrm>
            <a:custGeom>
              <a:avLst/>
              <a:gdLst>
                <a:gd name="T0" fmla="*/ 12 w 1008"/>
                <a:gd name="T1" fmla="*/ 144 h 1518"/>
                <a:gd name="T2" fmla="*/ 36 w 1008"/>
                <a:gd name="T3" fmla="*/ 246 h 1518"/>
                <a:gd name="T4" fmla="*/ 60 w 1008"/>
                <a:gd name="T5" fmla="*/ 324 h 1518"/>
                <a:gd name="T6" fmla="*/ 84 w 1008"/>
                <a:gd name="T7" fmla="*/ 366 h 1518"/>
                <a:gd name="T8" fmla="*/ 108 w 1008"/>
                <a:gd name="T9" fmla="*/ 438 h 1518"/>
                <a:gd name="T10" fmla="*/ 132 w 1008"/>
                <a:gd name="T11" fmla="*/ 474 h 1518"/>
                <a:gd name="T12" fmla="*/ 156 w 1008"/>
                <a:gd name="T13" fmla="*/ 528 h 1518"/>
                <a:gd name="T14" fmla="*/ 180 w 1008"/>
                <a:gd name="T15" fmla="*/ 594 h 1518"/>
                <a:gd name="T16" fmla="*/ 204 w 1008"/>
                <a:gd name="T17" fmla="*/ 612 h 1518"/>
                <a:gd name="T18" fmla="*/ 228 w 1008"/>
                <a:gd name="T19" fmla="*/ 654 h 1518"/>
                <a:gd name="T20" fmla="*/ 252 w 1008"/>
                <a:gd name="T21" fmla="*/ 684 h 1518"/>
                <a:gd name="T22" fmla="*/ 276 w 1008"/>
                <a:gd name="T23" fmla="*/ 708 h 1518"/>
                <a:gd name="T24" fmla="*/ 300 w 1008"/>
                <a:gd name="T25" fmla="*/ 744 h 1518"/>
                <a:gd name="T26" fmla="*/ 324 w 1008"/>
                <a:gd name="T27" fmla="*/ 780 h 1518"/>
                <a:gd name="T28" fmla="*/ 348 w 1008"/>
                <a:gd name="T29" fmla="*/ 834 h 1518"/>
                <a:gd name="T30" fmla="*/ 372 w 1008"/>
                <a:gd name="T31" fmla="*/ 876 h 1518"/>
                <a:gd name="T32" fmla="*/ 396 w 1008"/>
                <a:gd name="T33" fmla="*/ 906 h 1518"/>
                <a:gd name="T34" fmla="*/ 420 w 1008"/>
                <a:gd name="T35" fmla="*/ 936 h 1518"/>
                <a:gd name="T36" fmla="*/ 444 w 1008"/>
                <a:gd name="T37" fmla="*/ 966 h 1518"/>
                <a:gd name="T38" fmla="*/ 468 w 1008"/>
                <a:gd name="T39" fmla="*/ 978 h 1518"/>
                <a:gd name="T40" fmla="*/ 492 w 1008"/>
                <a:gd name="T41" fmla="*/ 1008 h 1518"/>
                <a:gd name="T42" fmla="*/ 516 w 1008"/>
                <a:gd name="T43" fmla="*/ 1038 h 1518"/>
                <a:gd name="T44" fmla="*/ 540 w 1008"/>
                <a:gd name="T45" fmla="*/ 1068 h 1518"/>
                <a:gd name="T46" fmla="*/ 564 w 1008"/>
                <a:gd name="T47" fmla="*/ 1098 h 1518"/>
                <a:gd name="T48" fmla="*/ 588 w 1008"/>
                <a:gd name="T49" fmla="*/ 1104 h 1518"/>
                <a:gd name="T50" fmla="*/ 612 w 1008"/>
                <a:gd name="T51" fmla="*/ 1134 h 1518"/>
                <a:gd name="T52" fmla="*/ 636 w 1008"/>
                <a:gd name="T53" fmla="*/ 1164 h 1518"/>
                <a:gd name="T54" fmla="*/ 660 w 1008"/>
                <a:gd name="T55" fmla="*/ 1182 h 1518"/>
                <a:gd name="T56" fmla="*/ 678 w 1008"/>
                <a:gd name="T57" fmla="*/ 1212 h 1518"/>
                <a:gd name="T58" fmla="*/ 702 w 1008"/>
                <a:gd name="T59" fmla="*/ 1236 h 1518"/>
                <a:gd name="T60" fmla="*/ 726 w 1008"/>
                <a:gd name="T61" fmla="*/ 1266 h 1518"/>
                <a:gd name="T62" fmla="*/ 750 w 1008"/>
                <a:gd name="T63" fmla="*/ 1308 h 1518"/>
                <a:gd name="T64" fmla="*/ 774 w 1008"/>
                <a:gd name="T65" fmla="*/ 1332 h 1518"/>
                <a:gd name="T66" fmla="*/ 798 w 1008"/>
                <a:gd name="T67" fmla="*/ 1356 h 1518"/>
                <a:gd name="T68" fmla="*/ 822 w 1008"/>
                <a:gd name="T69" fmla="*/ 1380 h 1518"/>
                <a:gd name="T70" fmla="*/ 846 w 1008"/>
                <a:gd name="T71" fmla="*/ 1398 h 1518"/>
                <a:gd name="T72" fmla="*/ 870 w 1008"/>
                <a:gd name="T73" fmla="*/ 1416 h 1518"/>
                <a:gd name="T74" fmla="*/ 894 w 1008"/>
                <a:gd name="T75" fmla="*/ 1422 h 1518"/>
                <a:gd name="T76" fmla="*/ 918 w 1008"/>
                <a:gd name="T77" fmla="*/ 1434 h 1518"/>
                <a:gd name="T78" fmla="*/ 942 w 1008"/>
                <a:gd name="T79" fmla="*/ 1464 h 1518"/>
                <a:gd name="T80" fmla="*/ 966 w 1008"/>
                <a:gd name="T81" fmla="*/ 1488 h 1518"/>
                <a:gd name="T82" fmla="*/ 990 w 1008"/>
                <a:gd name="T83" fmla="*/ 1512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518">
                  <a:moveTo>
                    <a:pt x="0" y="0"/>
                  </a:moveTo>
                  <a:lnTo>
                    <a:pt x="6" y="102"/>
                  </a:lnTo>
                  <a:lnTo>
                    <a:pt x="12" y="144"/>
                  </a:lnTo>
                  <a:lnTo>
                    <a:pt x="24" y="180"/>
                  </a:lnTo>
                  <a:lnTo>
                    <a:pt x="30" y="216"/>
                  </a:lnTo>
                  <a:lnTo>
                    <a:pt x="36" y="246"/>
                  </a:lnTo>
                  <a:lnTo>
                    <a:pt x="48" y="282"/>
                  </a:lnTo>
                  <a:lnTo>
                    <a:pt x="54" y="306"/>
                  </a:lnTo>
                  <a:lnTo>
                    <a:pt x="60" y="324"/>
                  </a:lnTo>
                  <a:lnTo>
                    <a:pt x="72" y="330"/>
                  </a:lnTo>
                  <a:lnTo>
                    <a:pt x="78" y="342"/>
                  </a:lnTo>
                  <a:lnTo>
                    <a:pt x="84" y="366"/>
                  </a:lnTo>
                  <a:lnTo>
                    <a:pt x="96" y="390"/>
                  </a:lnTo>
                  <a:lnTo>
                    <a:pt x="102" y="420"/>
                  </a:lnTo>
                  <a:lnTo>
                    <a:pt x="108" y="438"/>
                  </a:lnTo>
                  <a:lnTo>
                    <a:pt x="120" y="456"/>
                  </a:lnTo>
                  <a:lnTo>
                    <a:pt x="126" y="468"/>
                  </a:lnTo>
                  <a:lnTo>
                    <a:pt x="132" y="474"/>
                  </a:lnTo>
                  <a:lnTo>
                    <a:pt x="144" y="480"/>
                  </a:lnTo>
                  <a:lnTo>
                    <a:pt x="150" y="498"/>
                  </a:lnTo>
                  <a:lnTo>
                    <a:pt x="156" y="528"/>
                  </a:lnTo>
                  <a:lnTo>
                    <a:pt x="168" y="558"/>
                  </a:lnTo>
                  <a:lnTo>
                    <a:pt x="174" y="576"/>
                  </a:lnTo>
                  <a:lnTo>
                    <a:pt x="180" y="594"/>
                  </a:lnTo>
                  <a:lnTo>
                    <a:pt x="192" y="600"/>
                  </a:lnTo>
                  <a:lnTo>
                    <a:pt x="198" y="606"/>
                  </a:lnTo>
                  <a:lnTo>
                    <a:pt x="204" y="612"/>
                  </a:lnTo>
                  <a:lnTo>
                    <a:pt x="216" y="618"/>
                  </a:lnTo>
                  <a:lnTo>
                    <a:pt x="222" y="630"/>
                  </a:lnTo>
                  <a:lnTo>
                    <a:pt x="228" y="654"/>
                  </a:lnTo>
                  <a:lnTo>
                    <a:pt x="234" y="678"/>
                  </a:lnTo>
                  <a:lnTo>
                    <a:pt x="246" y="684"/>
                  </a:lnTo>
                  <a:lnTo>
                    <a:pt x="252" y="684"/>
                  </a:lnTo>
                  <a:lnTo>
                    <a:pt x="258" y="684"/>
                  </a:lnTo>
                  <a:lnTo>
                    <a:pt x="270" y="690"/>
                  </a:lnTo>
                  <a:lnTo>
                    <a:pt x="276" y="708"/>
                  </a:lnTo>
                  <a:lnTo>
                    <a:pt x="282" y="720"/>
                  </a:lnTo>
                  <a:lnTo>
                    <a:pt x="294" y="726"/>
                  </a:lnTo>
                  <a:lnTo>
                    <a:pt x="300" y="744"/>
                  </a:lnTo>
                  <a:lnTo>
                    <a:pt x="306" y="762"/>
                  </a:lnTo>
                  <a:lnTo>
                    <a:pt x="318" y="774"/>
                  </a:lnTo>
                  <a:lnTo>
                    <a:pt x="324" y="780"/>
                  </a:lnTo>
                  <a:lnTo>
                    <a:pt x="330" y="798"/>
                  </a:lnTo>
                  <a:lnTo>
                    <a:pt x="342" y="816"/>
                  </a:lnTo>
                  <a:lnTo>
                    <a:pt x="348" y="834"/>
                  </a:lnTo>
                  <a:lnTo>
                    <a:pt x="354" y="846"/>
                  </a:lnTo>
                  <a:lnTo>
                    <a:pt x="366" y="864"/>
                  </a:lnTo>
                  <a:lnTo>
                    <a:pt x="372" y="876"/>
                  </a:lnTo>
                  <a:lnTo>
                    <a:pt x="378" y="894"/>
                  </a:lnTo>
                  <a:lnTo>
                    <a:pt x="390" y="900"/>
                  </a:lnTo>
                  <a:lnTo>
                    <a:pt x="396" y="906"/>
                  </a:lnTo>
                  <a:lnTo>
                    <a:pt x="402" y="918"/>
                  </a:lnTo>
                  <a:lnTo>
                    <a:pt x="414" y="924"/>
                  </a:lnTo>
                  <a:lnTo>
                    <a:pt x="420" y="936"/>
                  </a:lnTo>
                  <a:lnTo>
                    <a:pt x="426" y="942"/>
                  </a:lnTo>
                  <a:lnTo>
                    <a:pt x="438" y="954"/>
                  </a:lnTo>
                  <a:lnTo>
                    <a:pt x="444" y="966"/>
                  </a:lnTo>
                  <a:lnTo>
                    <a:pt x="450" y="966"/>
                  </a:lnTo>
                  <a:lnTo>
                    <a:pt x="456" y="972"/>
                  </a:lnTo>
                  <a:lnTo>
                    <a:pt x="468" y="978"/>
                  </a:lnTo>
                  <a:lnTo>
                    <a:pt x="474" y="984"/>
                  </a:lnTo>
                  <a:lnTo>
                    <a:pt x="480" y="996"/>
                  </a:lnTo>
                  <a:lnTo>
                    <a:pt x="492" y="1008"/>
                  </a:lnTo>
                  <a:lnTo>
                    <a:pt x="498" y="1020"/>
                  </a:lnTo>
                  <a:lnTo>
                    <a:pt x="504" y="1032"/>
                  </a:lnTo>
                  <a:lnTo>
                    <a:pt x="516" y="1038"/>
                  </a:lnTo>
                  <a:lnTo>
                    <a:pt x="522" y="1044"/>
                  </a:lnTo>
                  <a:lnTo>
                    <a:pt x="528" y="1056"/>
                  </a:lnTo>
                  <a:lnTo>
                    <a:pt x="540" y="1068"/>
                  </a:lnTo>
                  <a:lnTo>
                    <a:pt x="546" y="1080"/>
                  </a:lnTo>
                  <a:lnTo>
                    <a:pt x="552" y="1092"/>
                  </a:lnTo>
                  <a:lnTo>
                    <a:pt x="564" y="1098"/>
                  </a:lnTo>
                  <a:lnTo>
                    <a:pt x="570" y="1098"/>
                  </a:lnTo>
                  <a:lnTo>
                    <a:pt x="576" y="1104"/>
                  </a:lnTo>
                  <a:lnTo>
                    <a:pt x="588" y="1104"/>
                  </a:lnTo>
                  <a:lnTo>
                    <a:pt x="594" y="1110"/>
                  </a:lnTo>
                  <a:lnTo>
                    <a:pt x="600" y="1122"/>
                  </a:lnTo>
                  <a:lnTo>
                    <a:pt x="612" y="1134"/>
                  </a:lnTo>
                  <a:lnTo>
                    <a:pt x="618" y="1140"/>
                  </a:lnTo>
                  <a:lnTo>
                    <a:pt x="624" y="1152"/>
                  </a:lnTo>
                  <a:lnTo>
                    <a:pt x="636" y="1164"/>
                  </a:lnTo>
                  <a:lnTo>
                    <a:pt x="642" y="1164"/>
                  </a:lnTo>
                  <a:lnTo>
                    <a:pt x="648" y="1176"/>
                  </a:lnTo>
                  <a:lnTo>
                    <a:pt x="660" y="1182"/>
                  </a:lnTo>
                  <a:lnTo>
                    <a:pt x="666" y="1194"/>
                  </a:lnTo>
                  <a:lnTo>
                    <a:pt x="672" y="1200"/>
                  </a:lnTo>
                  <a:lnTo>
                    <a:pt x="678" y="1212"/>
                  </a:lnTo>
                  <a:lnTo>
                    <a:pt x="690" y="1218"/>
                  </a:lnTo>
                  <a:lnTo>
                    <a:pt x="696" y="1230"/>
                  </a:lnTo>
                  <a:lnTo>
                    <a:pt x="702" y="1236"/>
                  </a:lnTo>
                  <a:lnTo>
                    <a:pt x="714" y="1242"/>
                  </a:lnTo>
                  <a:lnTo>
                    <a:pt x="720" y="1254"/>
                  </a:lnTo>
                  <a:lnTo>
                    <a:pt x="726" y="1266"/>
                  </a:lnTo>
                  <a:lnTo>
                    <a:pt x="738" y="1284"/>
                  </a:lnTo>
                  <a:lnTo>
                    <a:pt x="744" y="1296"/>
                  </a:lnTo>
                  <a:lnTo>
                    <a:pt x="750" y="1308"/>
                  </a:lnTo>
                  <a:lnTo>
                    <a:pt x="762" y="1320"/>
                  </a:lnTo>
                  <a:lnTo>
                    <a:pt x="768" y="1332"/>
                  </a:lnTo>
                  <a:lnTo>
                    <a:pt x="774" y="1332"/>
                  </a:lnTo>
                  <a:lnTo>
                    <a:pt x="786" y="1338"/>
                  </a:lnTo>
                  <a:lnTo>
                    <a:pt x="792" y="1344"/>
                  </a:lnTo>
                  <a:lnTo>
                    <a:pt x="798" y="1356"/>
                  </a:lnTo>
                  <a:lnTo>
                    <a:pt x="810" y="1362"/>
                  </a:lnTo>
                  <a:lnTo>
                    <a:pt x="816" y="1374"/>
                  </a:lnTo>
                  <a:lnTo>
                    <a:pt x="822" y="1380"/>
                  </a:lnTo>
                  <a:lnTo>
                    <a:pt x="834" y="1386"/>
                  </a:lnTo>
                  <a:lnTo>
                    <a:pt x="840" y="1398"/>
                  </a:lnTo>
                  <a:lnTo>
                    <a:pt x="846" y="1398"/>
                  </a:lnTo>
                  <a:lnTo>
                    <a:pt x="858" y="1404"/>
                  </a:lnTo>
                  <a:lnTo>
                    <a:pt x="864" y="1410"/>
                  </a:lnTo>
                  <a:lnTo>
                    <a:pt x="870" y="1416"/>
                  </a:lnTo>
                  <a:lnTo>
                    <a:pt x="882" y="1416"/>
                  </a:lnTo>
                  <a:lnTo>
                    <a:pt x="888" y="1416"/>
                  </a:lnTo>
                  <a:lnTo>
                    <a:pt x="894" y="1422"/>
                  </a:lnTo>
                  <a:lnTo>
                    <a:pt x="900" y="1428"/>
                  </a:lnTo>
                  <a:lnTo>
                    <a:pt x="912" y="1434"/>
                  </a:lnTo>
                  <a:lnTo>
                    <a:pt x="918" y="1434"/>
                  </a:lnTo>
                  <a:lnTo>
                    <a:pt x="924" y="1446"/>
                  </a:lnTo>
                  <a:lnTo>
                    <a:pt x="936" y="1452"/>
                  </a:lnTo>
                  <a:lnTo>
                    <a:pt x="942" y="1464"/>
                  </a:lnTo>
                  <a:lnTo>
                    <a:pt x="948" y="1476"/>
                  </a:lnTo>
                  <a:lnTo>
                    <a:pt x="960" y="1482"/>
                  </a:lnTo>
                  <a:lnTo>
                    <a:pt x="966" y="1488"/>
                  </a:lnTo>
                  <a:lnTo>
                    <a:pt x="972" y="1500"/>
                  </a:lnTo>
                  <a:lnTo>
                    <a:pt x="984" y="1506"/>
                  </a:lnTo>
                  <a:lnTo>
                    <a:pt x="990" y="1512"/>
                  </a:lnTo>
                  <a:lnTo>
                    <a:pt x="996" y="1518"/>
                  </a:lnTo>
                  <a:lnTo>
                    <a:pt x="1008" y="151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3" name="Freeform 176"/>
            <p:cNvSpPr>
              <a:spLocks/>
            </p:cNvSpPr>
            <p:nvPr/>
          </p:nvSpPr>
          <p:spPr bwMode="auto">
            <a:xfrm>
              <a:off x="2445259" y="4348505"/>
              <a:ext cx="1293665" cy="577976"/>
            </a:xfrm>
            <a:custGeom>
              <a:avLst/>
              <a:gdLst>
                <a:gd name="T0" fmla="*/ 12 w 1002"/>
                <a:gd name="T1" fmla="*/ 6 h 408"/>
                <a:gd name="T2" fmla="*/ 36 w 1002"/>
                <a:gd name="T3" fmla="*/ 12 h 408"/>
                <a:gd name="T4" fmla="*/ 60 w 1002"/>
                <a:gd name="T5" fmla="*/ 24 h 408"/>
                <a:gd name="T6" fmla="*/ 84 w 1002"/>
                <a:gd name="T7" fmla="*/ 42 h 408"/>
                <a:gd name="T8" fmla="*/ 108 w 1002"/>
                <a:gd name="T9" fmla="*/ 60 h 408"/>
                <a:gd name="T10" fmla="*/ 132 w 1002"/>
                <a:gd name="T11" fmla="*/ 90 h 408"/>
                <a:gd name="T12" fmla="*/ 156 w 1002"/>
                <a:gd name="T13" fmla="*/ 108 h 408"/>
                <a:gd name="T14" fmla="*/ 180 w 1002"/>
                <a:gd name="T15" fmla="*/ 126 h 408"/>
                <a:gd name="T16" fmla="*/ 204 w 1002"/>
                <a:gd name="T17" fmla="*/ 144 h 408"/>
                <a:gd name="T18" fmla="*/ 228 w 1002"/>
                <a:gd name="T19" fmla="*/ 156 h 408"/>
                <a:gd name="T20" fmla="*/ 252 w 1002"/>
                <a:gd name="T21" fmla="*/ 174 h 408"/>
                <a:gd name="T22" fmla="*/ 276 w 1002"/>
                <a:gd name="T23" fmla="*/ 174 h 408"/>
                <a:gd name="T24" fmla="*/ 300 w 1002"/>
                <a:gd name="T25" fmla="*/ 186 h 408"/>
                <a:gd name="T26" fmla="*/ 324 w 1002"/>
                <a:gd name="T27" fmla="*/ 198 h 408"/>
                <a:gd name="T28" fmla="*/ 348 w 1002"/>
                <a:gd name="T29" fmla="*/ 210 h 408"/>
                <a:gd name="T30" fmla="*/ 372 w 1002"/>
                <a:gd name="T31" fmla="*/ 228 h 408"/>
                <a:gd name="T32" fmla="*/ 396 w 1002"/>
                <a:gd name="T33" fmla="*/ 246 h 408"/>
                <a:gd name="T34" fmla="*/ 420 w 1002"/>
                <a:gd name="T35" fmla="*/ 264 h 408"/>
                <a:gd name="T36" fmla="*/ 444 w 1002"/>
                <a:gd name="T37" fmla="*/ 276 h 408"/>
                <a:gd name="T38" fmla="*/ 468 w 1002"/>
                <a:gd name="T39" fmla="*/ 282 h 408"/>
                <a:gd name="T40" fmla="*/ 492 w 1002"/>
                <a:gd name="T41" fmla="*/ 282 h 408"/>
                <a:gd name="T42" fmla="*/ 516 w 1002"/>
                <a:gd name="T43" fmla="*/ 294 h 408"/>
                <a:gd name="T44" fmla="*/ 540 w 1002"/>
                <a:gd name="T45" fmla="*/ 306 h 408"/>
                <a:gd name="T46" fmla="*/ 558 w 1002"/>
                <a:gd name="T47" fmla="*/ 318 h 408"/>
                <a:gd name="T48" fmla="*/ 582 w 1002"/>
                <a:gd name="T49" fmla="*/ 330 h 408"/>
                <a:gd name="T50" fmla="*/ 606 w 1002"/>
                <a:gd name="T51" fmla="*/ 342 h 408"/>
                <a:gd name="T52" fmla="*/ 630 w 1002"/>
                <a:gd name="T53" fmla="*/ 354 h 408"/>
                <a:gd name="T54" fmla="*/ 654 w 1002"/>
                <a:gd name="T55" fmla="*/ 366 h 408"/>
                <a:gd name="T56" fmla="*/ 678 w 1002"/>
                <a:gd name="T57" fmla="*/ 372 h 408"/>
                <a:gd name="T58" fmla="*/ 702 w 1002"/>
                <a:gd name="T59" fmla="*/ 378 h 408"/>
                <a:gd name="T60" fmla="*/ 726 w 1002"/>
                <a:gd name="T61" fmla="*/ 378 h 408"/>
                <a:gd name="T62" fmla="*/ 750 w 1002"/>
                <a:gd name="T63" fmla="*/ 366 h 408"/>
                <a:gd name="T64" fmla="*/ 774 w 1002"/>
                <a:gd name="T65" fmla="*/ 360 h 408"/>
                <a:gd name="T66" fmla="*/ 798 w 1002"/>
                <a:gd name="T67" fmla="*/ 354 h 408"/>
                <a:gd name="T68" fmla="*/ 822 w 1002"/>
                <a:gd name="T69" fmla="*/ 366 h 408"/>
                <a:gd name="T70" fmla="*/ 846 w 1002"/>
                <a:gd name="T71" fmla="*/ 378 h 408"/>
                <a:gd name="T72" fmla="*/ 870 w 1002"/>
                <a:gd name="T73" fmla="*/ 390 h 408"/>
                <a:gd name="T74" fmla="*/ 894 w 1002"/>
                <a:gd name="T75" fmla="*/ 390 h 408"/>
                <a:gd name="T76" fmla="*/ 918 w 1002"/>
                <a:gd name="T77" fmla="*/ 396 h 408"/>
                <a:gd name="T78" fmla="*/ 942 w 1002"/>
                <a:gd name="T79" fmla="*/ 396 h 408"/>
                <a:gd name="T80" fmla="*/ 966 w 1002"/>
                <a:gd name="T81" fmla="*/ 402 h 408"/>
                <a:gd name="T82" fmla="*/ 990 w 1002"/>
                <a:gd name="T83" fmla="*/ 40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408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24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14" y="72"/>
                  </a:lnTo>
                  <a:lnTo>
                    <a:pt x="126" y="78"/>
                  </a:lnTo>
                  <a:lnTo>
                    <a:pt x="132" y="90"/>
                  </a:lnTo>
                  <a:lnTo>
                    <a:pt x="138" y="96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62" y="114"/>
                  </a:lnTo>
                  <a:lnTo>
                    <a:pt x="174" y="120"/>
                  </a:lnTo>
                  <a:lnTo>
                    <a:pt x="180" y="126"/>
                  </a:lnTo>
                  <a:lnTo>
                    <a:pt x="186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50"/>
                  </a:lnTo>
                  <a:lnTo>
                    <a:pt x="222" y="150"/>
                  </a:lnTo>
                  <a:lnTo>
                    <a:pt x="228" y="156"/>
                  </a:lnTo>
                  <a:lnTo>
                    <a:pt x="234" y="162"/>
                  </a:lnTo>
                  <a:lnTo>
                    <a:pt x="246" y="168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70" y="174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300" y="186"/>
                  </a:lnTo>
                  <a:lnTo>
                    <a:pt x="306" y="192"/>
                  </a:lnTo>
                  <a:lnTo>
                    <a:pt x="318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36" y="204"/>
                  </a:lnTo>
                  <a:lnTo>
                    <a:pt x="348" y="210"/>
                  </a:lnTo>
                  <a:lnTo>
                    <a:pt x="354" y="216"/>
                  </a:lnTo>
                  <a:lnTo>
                    <a:pt x="360" y="222"/>
                  </a:lnTo>
                  <a:lnTo>
                    <a:pt x="372" y="228"/>
                  </a:lnTo>
                  <a:lnTo>
                    <a:pt x="378" y="234"/>
                  </a:lnTo>
                  <a:lnTo>
                    <a:pt x="384" y="240"/>
                  </a:lnTo>
                  <a:lnTo>
                    <a:pt x="396" y="246"/>
                  </a:lnTo>
                  <a:lnTo>
                    <a:pt x="402" y="258"/>
                  </a:lnTo>
                  <a:lnTo>
                    <a:pt x="408" y="258"/>
                  </a:lnTo>
                  <a:lnTo>
                    <a:pt x="420" y="264"/>
                  </a:lnTo>
                  <a:lnTo>
                    <a:pt x="426" y="264"/>
                  </a:lnTo>
                  <a:lnTo>
                    <a:pt x="432" y="270"/>
                  </a:lnTo>
                  <a:lnTo>
                    <a:pt x="444" y="276"/>
                  </a:lnTo>
                  <a:lnTo>
                    <a:pt x="450" y="276"/>
                  </a:lnTo>
                  <a:lnTo>
                    <a:pt x="456" y="276"/>
                  </a:lnTo>
                  <a:lnTo>
                    <a:pt x="468" y="282"/>
                  </a:lnTo>
                  <a:lnTo>
                    <a:pt x="474" y="282"/>
                  </a:lnTo>
                  <a:lnTo>
                    <a:pt x="480" y="282"/>
                  </a:lnTo>
                  <a:lnTo>
                    <a:pt x="492" y="282"/>
                  </a:lnTo>
                  <a:lnTo>
                    <a:pt x="498" y="288"/>
                  </a:lnTo>
                  <a:lnTo>
                    <a:pt x="504" y="288"/>
                  </a:lnTo>
                  <a:lnTo>
                    <a:pt x="516" y="294"/>
                  </a:lnTo>
                  <a:lnTo>
                    <a:pt x="522" y="300"/>
                  </a:lnTo>
                  <a:lnTo>
                    <a:pt x="528" y="300"/>
                  </a:lnTo>
                  <a:lnTo>
                    <a:pt x="540" y="306"/>
                  </a:lnTo>
                  <a:lnTo>
                    <a:pt x="546" y="312"/>
                  </a:lnTo>
                  <a:lnTo>
                    <a:pt x="552" y="312"/>
                  </a:lnTo>
                  <a:lnTo>
                    <a:pt x="558" y="318"/>
                  </a:lnTo>
                  <a:lnTo>
                    <a:pt x="570" y="324"/>
                  </a:lnTo>
                  <a:lnTo>
                    <a:pt x="576" y="324"/>
                  </a:lnTo>
                  <a:lnTo>
                    <a:pt x="582" y="330"/>
                  </a:lnTo>
                  <a:lnTo>
                    <a:pt x="594" y="336"/>
                  </a:lnTo>
                  <a:lnTo>
                    <a:pt x="600" y="336"/>
                  </a:lnTo>
                  <a:lnTo>
                    <a:pt x="606" y="342"/>
                  </a:lnTo>
                  <a:lnTo>
                    <a:pt x="618" y="348"/>
                  </a:lnTo>
                  <a:lnTo>
                    <a:pt x="624" y="348"/>
                  </a:lnTo>
                  <a:lnTo>
                    <a:pt x="630" y="354"/>
                  </a:lnTo>
                  <a:lnTo>
                    <a:pt x="642" y="360"/>
                  </a:lnTo>
                  <a:lnTo>
                    <a:pt x="648" y="360"/>
                  </a:lnTo>
                  <a:lnTo>
                    <a:pt x="654" y="366"/>
                  </a:lnTo>
                  <a:lnTo>
                    <a:pt x="666" y="366"/>
                  </a:lnTo>
                  <a:lnTo>
                    <a:pt x="672" y="372"/>
                  </a:lnTo>
                  <a:lnTo>
                    <a:pt x="678" y="372"/>
                  </a:lnTo>
                  <a:lnTo>
                    <a:pt x="690" y="372"/>
                  </a:lnTo>
                  <a:lnTo>
                    <a:pt x="696" y="378"/>
                  </a:lnTo>
                  <a:lnTo>
                    <a:pt x="702" y="378"/>
                  </a:lnTo>
                  <a:lnTo>
                    <a:pt x="714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38" y="372"/>
                  </a:lnTo>
                  <a:lnTo>
                    <a:pt x="744" y="366"/>
                  </a:lnTo>
                  <a:lnTo>
                    <a:pt x="750" y="366"/>
                  </a:lnTo>
                  <a:lnTo>
                    <a:pt x="762" y="360"/>
                  </a:lnTo>
                  <a:lnTo>
                    <a:pt x="768" y="360"/>
                  </a:lnTo>
                  <a:lnTo>
                    <a:pt x="774" y="360"/>
                  </a:lnTo>
                  <a:lnTo>
                    <a:pt x="780" y="354"/>
                  </a:lnTo>
                  <a:lnTo>
                    <a:pt x="792" y="354"/>
                  </a:lnTo>
                  <a:lnTo>
                    <a:pt x="798" y="354"/>
                  </a:lnTo>
                  <a:lnTo>
                    <a:pt x="804" y="360"/>
                  </a:lnTo>
                  <a:lnTo>
                    <a:pt x="816" y="366"/>
                  </a:lnTo>
                  <a:lnTo>
                    <a:pt x="822" y="366"/>
                  </a:lnTo>
                  <a:lnTo>
                    <a:pt x="828" y="372"/>
                  </a:lnTo>
                  <a:lnTo>
                    <a:pt x="840" y="372"/>
                  </a:lnTo>
                  <a:lnTo>
                    <a:pt x="846" y="378"/>
                  </a:lnTo>
                  <a:lnTo>
                    <a:pt x="852" y="384"/>
                  </a:lnTo>
                  <a:lnTo>
                    <a:pt x="864" y="384"/>
                  </a:lnTo>
                  <a:lnTo>
                    <a:pt x="870" y="390"/>
                  </a:lnTo>
                  <a:lnTo>
                    <a:pt x="876" y="390"/>
                  </a:lnTo>
                  <a:lnTo>
                    <a:pt x="888" y="390"/>
                  </a:lnTo>
                  <a:lnTo>
                    <a:pt x="894" y="390"/>
                  </a:lnTo>
                  <a:lnTo>
                    <a:pt x="900" y="390"/>
                  </a:lnTo>
                  <a:lnTo>
                    <a:pt x="912" y="396"/>
                  </a:lnTo>
                  <a:lnTo>
                    <a:pt x="918" y="396"/>
                  </a:lnTo>
                  <a:lnTo>
                    <a:pt x="924" y="396"/>
                  </a:lnTo>
                  <a:lnTo>
                    <a:pt x="936" y="396"/>
                  </a:lnTo>
                  <a:lnTo>
                    <a:pt x="942" y="396"/>
                  </a:lnTo>
                  <a:lnTo>
                    <a:pt x="948" y="396"/>
                  </a:lnTo>
                  <a:lnTo>
                    <a:pt x="960" y="402"/>
                  </a:lnTo>
                  <a:lnTo>
                    <a:pt x="966" y="402"/>
                  </a:lnTo>
                  <a:lnTo>
                    <a:pt x="972" y="402"/>
                  </a:lnTo>
                  <a:lnTo>
                    <a:pt x="984" y="402"/>
                  </a:lnTo>
                  <a:lnTo>
                    <a:pt x="990" y="402"/>
                  </a:lnTo>
                  <a:lnTo>
                    <a:pt x="996" y="402"/>
                  </a:lnTo>
                  <a:lnTo>
                    <a:pt x="1002" y="40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4" name="Freeform 177"/>
            <p:cNvSpPr>
              <a:spLocks/>
            </p:cNvSpPr>
            <p:nvPr/>
          </p:nvSpPr>
          <p:spPr bwMode="auto">
            <a:xfrm>
              <a:off x="3738925" y="4926482"/>
              <a:ext cx="1301412" cy="169993"/>
            </a:xfrm>
            <a:custGeom>
              <a:avLst/>
              <a:gdLst>
                <a:gd name="T0" fmla="*/ 18 w 1008"/>
                <a:gd name="T1" fmla="*/ 0 h 120"/>
                <a:gd name="T2" fmla="*/ 42 w 1008"/>
                <a:gd name="T3" fmla="*/ 6 h 120"/>
                <a:gd name="T4" fmla="*/ 66 w 1008"/>
                <a:gd name="T5" fmla="*/ 6 h 120"/>
                <a:gd name="T6" fmla="*/ 90 w 1008"/>
                <a:gd name="T7" fmla="*/ 12 h 120"/>
                <a:gd name="T8" fmla="*/ 114 w 1008"/>
                <a:gd name="T9" fmla="*/ 12 h 120"/>
                <a:gd name="T10" fmla="*/ 138 w 1008"/>
                <a:gd name="T11" fmla="*/ 12 h 120"/>
                <a:gd name="T12" fmla="*/ 162 w 1008"/>
                <a:gd name="T13" fmla="*/ 18 h 120"/>
                <a:gd name="T14" fmla="*/ 186 w 1008"/>
                <a:gd name="T15" fmla="*/ 18 h 120"/>
                <a:gd name="T16" fmla="*/ 210 w 1008"/>
                <a:gd name="T17" fmla="*/ 24 h 120"/>
                <a:gd name="T18" fmla="*/ 234 w 1008"/>
                <a:gd name="T19" fmla="*/ 24 h 120"/>
                <a:gd name="T20" fmla="*/ 258 w 1008"/>
                <a:gd name="T21" fmla="*/ 30 h 120"/>
                <a:gd name="T22" fmla="*/ 282 w 1008"/>
                <a:gd name="T23" fmla="*/ 30 h 120"/>
                <a:gd name="T24" fmla="*/ 306 w 1008"/>
                <a:gd name="T25" fmla="*/ 36 h 120"/>
                <a:gd name="T26" fmla="*/ 330 w 1008"/>
                <a:gd name="T27" fmla="*/ 42 h 120"/>
                <a:gd name="T28" fmla="*/ 354 w 1008"/>
                <a:gd name="T29" fmla="*/ 42 h 120"/>
                <a:gd name="T30" fmla="*/ 378 w 1008"/>
                <a:gd name="T31" fmla="*/ 48 h 120"/>
                <a:gd name="T32" fmla="*/ 402 w 1008"/>
                <a:gd name="T33" fmla="*/ 48 h 120"/>
                <a:gd name="T34" fmla="*/ 426 w 1008"/>
                <a:gd name="T35" fmla="*/ 54 h 120"/>
                <a:gd name="T36" fmla="*/ 444 w 1008"/>
                <a:gd name="T37" fmla="*/ 54 h 120"/>
                <a:gd name="T38" fmla="*/ 468 w 1008"/>
                <a:gd name="T39" fmla="*/ 54 h 120"/>
                <a:gd name="T40" fmla="*/ 492 w 1008"/>
                <a:gd name="T41" fmla="*/ 60 h 120"/>
                <a:gd name="T42" fmla="*/ 516 w 1008"/>
                <a:gd name="T43" fmla="*/ 66 h 120"/>
                <a:gd name="T44" fmla="*/ 540 w 1008"/>
                <a:gd name="T45" fmla="*/ 72 h 120"/>
                <a:gd name="T46" fmla="*/ 564 w 1008"/>
                <a:gd name="T47" fmla="*/ 72 h 120"/>
                <a:gd name="T48" fmla="*/ 588 w 1008"/>
                <a:gd name="T49" fmla="*/ 78 h 120"/>
                <a:gd name="T50" fmla="*/ 612 w 1008"/>
                <a:gd name="T51" fmla="*/ 78 h 120"/>
                <a:gd name="T52" fmla="*/ 636 w 1008"/>
                <a:gd name="T53" fmla="*/ 78 h 120"/>
                <a:gd name="T54" fmla="*/ 660 w 1008"/>
                <a:gd name="T55" fmla="*/ 84 h 120"/>
                <a:gd name="T56" fmla="*/ 684 w 1008"/>
                <a:gd name="T57" fmla="*/ 84 h 120"/>
                <a:gd name="T58" fmla="*/ 708 w 1008"/>
                <a:gd name="T59" fmla="*/ 90 h 120"/>
                <a:gd name="T60" fmla="*/ 732 w 1008"/>
                <a:gd name="T61" fmla="*/ 96 h 120"/>
                <a:gd name="T62" fmla="*/ 756 w 1008"/>
                <a:gd name="T63" fmla="*/ 96 h 120"/>
                <a:gd name="T64" fmla="*/ 780 w 1008"/>
                <a:gd name="T65" fmla="*/ 96 h 120"/>
                <a:gd name="T66" fmla="*/ 804 w 1008"/>
                <a:gd name="T67" fmla="*/ 102 h 120"/>
                <a:gd name="T68" fmla="*/ 828 w 1008"/>
                <a:gd name="T69" fmla="*/ 102 h 120"/>
                <a:gd name="T70" fmla="*/ 852 w 1008"/>
                <a:gd name="T71" fmla="*/ 102 h 120"/>
                <a:gd name="T72" fmla="*/ 876 w 1008"/>
                <a:gd name="T73" fmla="*/ 108 h 120"/>
                <a:gd name="T74" fmla="*/ 900 w 1008"/>
                <a:gd name="T75" fmla="*/ 114 h 120"/>
                <a:gd name="T76" fmla="*/ 924 w 1008"/>
                <a:gd name="T77" fmla="*/ 114 h 120"/>
                <a:gd name="T78" fmla="*/ 948 w 1008"/>
                <a:gd name="T79" fmla="*/ 114 h 120"/>
                <a:gd name="T80" fmla="*/ 972 w 1008"/>
                <a:gd name="T81" fmla="*/ 120 h 120"/>
                <a:gd name="T82" fmla="*/ 996 w 1008"/>
                <a:gd name="T8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20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4" y="36"/>
                  </a:lnTo>
                  <a:lnTo>
                    <a:pt x="306" y="36"/>
                  </a:lnTo>
                  <a:lnTo>
                    <a:pt x="312" y="36"/>
                  </a:lnTo>
                  <a:lnTo>
                    <a:pt x="318" y="36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54" y="42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402" y="48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80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6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6" y="72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78"/>
                  </a:lnTo>
                  <a:lnTo>
                    <a:pt x="624" y="78"/>
                  </a:lnTo>
                  <a:lnTo>
                    <a:pt x="630" y="78"/>
                  </a:lnTo>
                  <a:lnTo>
                    <a:pt x="636" y="78"/>
                  </a:lnTo>
                  <a:lnTo>
                    <a:pt x="642" y="84"/>
                  </a:lnTo>
                  <a:lnTo>
                    <a:pt x="654" y="84"/>
                  </a:lnTo>
                  <a:lnTo>
                    <a:pt x="660" y="84"/>
                  </a:lnTo>
                  <a:lnTo>
                    <a:pt x="666" y="84"/>
                  </a:lnTo>
                  <a:lnTo>
                    <a:pt x="678" y="84"/>
                  </a:lnTo>
                  <a:lnTo>
                    <a:pt x="684" y="84"/>
                  </a:lnTo>
                  <a:lnTo>
                    <a:pt x="690" y="90"/>
                  </a:lnTo>
                  <a:lnTo>
                    <a:pt x="702" y="90"/>
                  </a:lnTo>
                  <a:lnTo>
                    <a:pt x="708" y="90"/>
                  </a:lnTo>
                  <a:lnTo>
                    <a:pt x="714" y="90"/>
                  </a:lnTo>
                  <a:lnTo>
                    <a:pt x="726" y="90"/>
                  </a:lnTo>
                  <a:lnTo>
                    <a:pt x="732" y="96"/>
                  </a:lnTo>
                  <a:lnTo>
                    <a:pt x="738" y="96"/>
                  </a:lnTo>
                  <a:lnTo>
                    <a:pt x="750" y="96"/>
                  </a:lnTo>
                  <a:lnTo>
                    <a:pt x="756" y="96"/>
                  </a:lnTo>
                  <a:lnTo>
                    <a:pt x="762" y="96"/>
                  </a:lnTo>
                  <a:lnTo>
                    <a:pt x="774" y="96"/>
                  </a:lnTo>
                  <a:lnTo>
                    <a:pt x="780" y="96"/>
                  </a:lnTo>
                  <a:lnTo>
                    <a:pt x="786" y="96"/>
                  </a:lnTo>
                  <a:lnTo>
                    <a:pt x="798" y="96"/>
                  </a:lnTo>
                  <a:lnTo>
                    <a:pt x="804" y="102"/>
                  </a:lnTo>
                  <a:lnTo>
                    <a:pt x="810" y="102"/>
                  </a:lnTo>
                  <a:lnTo>
                    <a:pt x="822" y="102"/>
                  </a:lnTo>
                  <a:lnTo>
                    <a:pt x="828" y="102"/>
                  </a:lnTo>
                  <a:lnTo>
                    <a:pt x="834" y="102"/>
                  </a:lnTo>
                  <a:lnTo>
                    <a:pt x="846" y="102"/>
                  </a:lnTo>
                  <a:lnTo>
                    <a:pt x="852" y="102"/>
                  </a:lnTo>
                  <a:lnTo>
                    <a:pt x="858" y="102"/>
                  </a:lnTo>
                  <a:lnTo>
                    <a:pt x="870" y="108"/>
                  </a:lnTo>
                  <a:lnTo>
                    <a:pt x="876" y="108"/>
                  </a:lnTo>
                  <a:lnTo>
                    <a:pt x="882" y="108"/>
                  </a:lnTo>
                  <a:lnTo>
                    <a:pt x="888" y="108"/>
                  </a:lnTo>
                  <a:lnTo>
                    <a:pt x="900" y="114"/>
                  </a:lnTo>
                  <a:lnTo>
                    <a:pt x="906" y="114"/>
                  </a:lnTo>
                  <a:lnTo>
                    <a:pt x="912" y="114"/>
                  </a:lnTo>
                  <a:lnTo>
                    <a:pt x="924" y="114"/>
                  </a:lnTo>
                  <a:lnTo>
                    <a:pt x="930" y="114"/>
                  </a:lnTo>
                  <a:lnTo>
                    <a:pt x="936" y="114"/>
                  </a:lnTo>
                  <a:lnTo>
                    <a:pt x="948" y="114"/>
                  </a:lnTo>
                  <a:lnTo>
                    <a:pt x="954" y="120"/>
                  </a:lnTo>
                  <a:lnTo>
                    <a:pt x="960" y="120"/>
                  </a:lnTo>
                  <a:lnTo>
                    <a:pt x="972" y="120"/>
                  </a:lnTo>
                  <a:lnTo>
                    <a:pt x="978" y="120"/>
                  </a:lnTo>
                  <a:lnTo>
                    <a:pt x="984" y="120"/>
                  </a:lnTo>
                  <a:lnTo>
                    <a:pt x="996" y="120"/>
                  </a:lnTo>
                  <a:lnTo>
                    <a:pt x="1002" y="120"/>
                  </a:lnTo>
                  <a:lnTo>
                    <a:pt x="1008" y="12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5" name="Freeform 178"/>
            <p:cNvSpPr>
              <a:spLocks/>
            </p:cNvSpPr>
            <p:nvPr/>
          </p:nvSpPr>
          <p:spPr bwMode="auto">
            <a:xfrm>
              <a:off x="5040337" y="5096475"/>
              <a:ext cx="1301412" cy="93496"/>
            </a:xfrm>
            <a:custGeom>
              <a:avLst/>
              <a:gdLst>
                <a:gd name="T0" fmla="*/ 18 w 1008"/>
                <a:gd name="T1" fmla="*/ 6 h 66"/>
                <a:gd name="T2" fmla="*/ 42 w 1008"/>
                <a:gd name="T3" fmla="*/ 6 h 66"/>
                <a:gd name="T4" fmla="*/ 66 w 1008"/>
                <a:gd name="T5" fmla="*/ 6 h 66"/>
                <a:gd name="T6" fmla="*/ 90 w 1008"/>
                <a:gd name="T7" fmla="*/ 12 h 66"/>
                <a:gd name="T8" fmla="*/ 114 w 1008"/>
                <a:gd name="T9" fmla="*/ 12 h 66"/>
                <a:gd name="T10" fmla="*/ 138 w 1008"/>
                <a:gd name="T11" fmla="*/ 18 h 66"/>
                <a:gd name="T12" fmla="*/ 162 w 1008"/>
                <a:gd name="T13" fmla="*/ 18 h 66"/>
                <a:gd name="T14" fmla="*/ 186 w 1008"/>
                <a:gd name="T15" fmla="*/ 18 h 66"/>
                <a:gd name="T16" fmla="*/ 210 w 1008"/>
                <a:gd name="T17" fmla="*/ 18 h 66"/>
                <a:gd name="T18" fmla="*/ 234 w 1008"/>
                <a:gd name="T19" fmla="*/ 24 h 66"/>
                <a:gd name="T20" fmla="*/ 258 w 1008"/>
                <a:gd name="T21" fmla="*/ 24 h 66"/>
                <a:gd name="T22" fmla="*/ 282 w 1008"/>
                <a:gd name="T23" fmla="*/ 24 h 66"/>
                <a:gd name="T24" fmla="*/ 306 w 1008"/>
                <a:gd name="T25" fmla="*/ 30 h 66"/>
                <a:gd name="T26" fmla="*/ 324 w 1008"/>
                <a:gd name="T27" fmla="*/ 30 h 66"/>
                <a:gd name="T28" fmla="*/ 348 w 1008"/>
                <a:gd name="T29" fmla="*/ 30 h 66"/>
                <a:gd name="T30" fmla="*/ 372 w 1008"/>
                <a:gd name="T31" fmla="*/ 30 h 66"/>
                <a:gd name="T32" fmla="*/ 396 w 1008"/>
                <a:gd name="T33" fmla="*/ 30 h 66"/>
                <a:gd name="T34" fmla="*/ 420 w 1008"/>
                <a:gd name="T35" fmla="*/ 36 h 66"/>
                <a:gd name="T36" fmla="*/ 444 w 1008"/>
                <a:gd name="T37" fmla="*/ 36 h 66"/>
                <a:gd name="T38" fmla="*/ 468 w 1008"/>
                <a:gd name="T39" fmla="*/ 36 h 66"/>
                <a:gd name="T40" fmla="*/ 492 w 1008"/>
                <a:gd name="T41" fmla="*/ 42 h 66"/>
                <a:gd name="T42" fmla="*/ 516 w 1008"/>
                <a:gd name="T43" fmla="*/ 42 h 66"/>
                <a:gd name="T44" fmla="*/ 540 w 1008"/>
                <a:gd name="T45" fmla="*/ 42 h 66"/>
                <a:gd name="T46" fmla="*/ 564 w 1008"/>
                <a:gd name="T47" fmla="*/ 42 h 66"/>
                <a:gd name="T48" fmla="*/ 588 w 1008"/>
                <a:gd name="T49" fmla="*/ 48 h 66"/>
                <a:gd name="T50" fmla="*/ 612 w 1008"/>
                <a:gd name="T51" fmla="*/ 48 h 66"/>
                <a:gd name="T52" fmla="*/ 636 w 1008"/>
                <a:gd name="T53" fmla="*/ 48 h 66"/>
                <a:gd name="T54" fmla="*/ 660 w 1008"/>
                <a:gd name="T55" fmla="*/ 48 h 66"/>
                <a:gd name="T56" fmla="*/ 684 w 1008"/>
                <a:gd name="T57" fmla="*/ 54 h 66"/>
                <a:gd name="T58" fmla="*/ 708 w 1008"/>
                <a:gd name="T59" fmla="*/ 54 h 66"/>
                <a:gd name="T60" fmla="*/ 732 w 1008"/>
                <a:gd name="T61" fmla="*/ 54 h 66"/>
                <a:gd name="T62" fmla="*/ 756 w 1008"/>
                <a:gd name="T63" fmla="*/ 54 h 66"/>
                <a:gd name="T64" fmla="*/ 780 w 1008"/>
                <a:gd name="T65" fmla="*/ 54 h 66"/>
                <a:gd name="T66" fmla="*/ 804 w 1008"/>
                <a:gd name="T67" fmla="*/ 60 h 66"/>
                <a:gd name="T68" fmla="*/ 828 w 1008"/>
                <a:gd name="T69" fmla="*/ 60 h 66"/>
                <a:gd name="T70" fmla="*/ 852 w 1008"/>
                <a:gd name="T71" fmla="*/ 60 h 66"/>
                <a:gd name="T72" fmla="*/ 876 w 1008"/>
                <a:gd name="T73" fmla="*/ 60 h 66"/>
                <a:gd name="T74" fmla="*/ 900 w 1008"/>
                <a:gd name="T75" fmla="*/ 60 h 66"/>
                <a:gd name="T76" fmla="*/ 924 w 1008"/>
                <a:gd name="T77" fmla="*/ 60 h 66"/>
                <a:gd name="T78" fmla="*/ 948 w 1008"/>
                <a:gd name="T79" fmla="*/ 60 h 66"/>
                <a:gd name="T80" fmla="*/ 972 w 1008"/>
                <a:gd name="T81" fmla="*/ 60 h 66"/>
                <a:gd name="T82" fmla="*/ 990 w 100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66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30"/>
                  </a:lnTo>
                  <a:lnTo>
                    <a:pt x="294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0" y="42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18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2" y="48"/>
                  </a:lnTo>
                  <a:lnTo>
                    <a:pt x="654" y="48"/>
                  </a:lnTo>
                  <a:lnTo>
                    <a:pt x="660" y="48"/>
                  </a:lnTo>
                  <a:lnTo>
                    <a:pt x="666" y="54"/>
                  </a:lnTo>
                  <a:lnTo>
                    <a:pt x="678" y="54"/>
                  </a:lnTo>
                  <a:lnTo>
                    <a:pt x="684" y="54"/>
                  </a:lnTo>
                  <a:lnTo>
                    <a:pt x="690" y="54"/>
                  </a:lnTo>
                  <a:lnTo>
                    <a:pt x="702" y="54"/>
                  </a:lnTo>
                  <a:lnTo>
                    <a:pt x="708" y="54"/>
                  </a:lnTo>
                  <a:lnTo>
                    <a:pt x="714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56" y="54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80" y="54"/>
                  </a:lnTo>
                  <a:lnTo>
                    <a:pt x="786" y="60"/>
                  </a:lnTo>
                  <a:lnTo>
                    <a:pt x="792" y="60"/>
                  </a:lnTo>
                  <a:lnTo>
                    <a:pt x="804" y="60"/>
                  </a:lnTo>
                  <a:lnTo>
                    <a:pt x="810" y="60"/>
                  </a:lnTo>
                  <a:lnTo>
                    <a:pt x="816" y="60"/>
                  </a:lnTo>
                  <a:lnTo>
                    <a:pt x="828" y="60"/>
                  </a:lnTo>
                  <a:lnTo>
                    <a:pt x="834" y="60"/>
                  </a:lnTo>
                  <a:lnTo>
                    <a:pt x="840" y="60"/>
                  </a:lnTo>
                  <a:lnTo>
                    <a:pt x="852" y="60"/>
                  </a:lnTo>
                  <a:lnTo>
                    <a:pt x="858" y="60"/>
                  </a:lnTo>
                  <a:lnTo>
                    <a:pt x="864" y="60"/>
                  </a:lnTo>
                  <a:lnTo>
                    <a:pt x="876" y="60"/>
                  </a:lnTo>
                  <a:lnTo>
                    <a:pt x="882" y="60"/>
                  </a:lnTo>
                  <a:lnTo>
                    <a:pt x="888" y="60"/>
                  </a:lnTo>
                  <a:lnTo>
                    <a:pt x="900" y="60"/>
                  </a:lnTo>
                  <a:lnTo>
                    <a:pt x="906" y="60"/>
                  </a:lnTo>
                  <a:lnTo>
                    <a:pt x="912" y="60"/>
                  </a:lnTo>
                  <a:lnTo>
                    <a:pt x="924" y="60"/>
                  </a:lnTo>
                  <a:lnTo>
                    <a:pt x="930" y="60"/>
                  </a:lnTo>
                  <a:lnTo>
                    <a:pt x="936" y="60"/>
                  </a:lnTo>
                  <a:lnTo>
                    <a:pt x="948" y="60"/>
                  </a:lnTo>
                  <a:lnTo>
                    <a:pt x="954" y="60"/>
                  </a:lnTo>
                  <a:lnTo>
                    <a:pt x="960" y="60"/>
                  </a:lnTo>
                  <a:lnTo>
                    <a:pt x="972" y="60"/>
                  </a:lnTo>
                  <a:lnTo>
                    <a:pt x="978" y="66"/>
                  </a:lnTo>
                  <a:lnTo>
                    <a:pt x="984" y="66"/>
                  </a:lnTo>
                  <a:lnTo>
                    <a:pt x="990" y="66"/>
                  </a:lnTo>
                  <a:lnTo>
                    <a:pt x="1002" y="66"/>
                  </a:lnTo>
                  <a:lnTo>
                    <a:pt x="1008" y="6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6" name="Freeform 179"/>
            <p:cNvSpPr>
              <a:spLocks/>
            </p:cNvSpPr>
            <p:nvPr/>
          </p:nvSpPr>
          <p:spPr bwMode="auto">
            <a:xfrm>
              <a:off x="6341749" y="5189971"/>
              <a:ext cx="534508" cy="16999"/>
            </a:xfrm>
            <a:custGeom>
              <a:avLst/>
              <a:gdLst>
                <a:gd name="T0" fmla="*/ 0 w 414"/>
                <a:gd name="T1" fmla="*/ 0 h 12"/>
                <a:gd name="T2" fmla="*/ 6 w 414"/>
                <a:gd name="T3" fmla="*/ 0 h 12"/>
                <a:gd name="T4" fmla="*/ 18 w 414"/>
                <a:gd name="T5" fmla="*/ 0 h 12"/>
                <a:gd name="T6" fmla="*/ 24 w 414"/>
                <a:gd name="T7" fmla="*/ 0 h 12"/>
                <a:gd name="T8" fmla="*/ 30 w 414"/>
                <a:gd name="T9" fmla="*/ 0 h 12"/>
                <a:gd name="T10" fmla="*/ 42 w 414"/>
                <a:gd name="T11" fmla="*/ 0 h 12"/>
                <a:gd name="T12" fmla="*/ 48 w 414"/>
                <a:gd name="T13" fmla="*/ 0 h 12"/>
                <a:gd name="T14" fmla="*/ 54 w 414"/>
                <a:gd name="T15" fmla="*/ 0 h 12"/>
                <a:gd name="T16" fmla="*/ 66 w 414"/>
                <a:gd name="T17" fmla="*/ 0 h 12"/>
                <a:gd name="T18" fmla="*/ 72 w 414"/>
                <a:gd name="T19" fmla="*/ 0 h 12"/>
                <a:gd name="T20" fmla="*/ 78 w 414"/>
                <a:gd name="T21" fmla="*/ 0 h 12"/>
                <a:gd name="T22" fmla="*/ 90 w 414"/>
                <a:gd name="T23" fmla="*/ 0 h 12"/>
                <a:gd name="T24" fmla="*/ 96 w 414"/>
                <a:gd name="T25" fmla="*/ 0 h 12"/>
                <a:gd name="T26" fmla="*/ 102 w 414"/>
                <a:gd name="T27" fmla="*/ 0 h 12"/>
                <a:gd name="T28" fmla="*/ 114 w 414"/>
                <a:gd name="T29" fmla="*/ 6 h 12"/>
                <a:gd name="T30" fmla="*/ 120 w 414"/>
                <a:gd name="T31" fmla="*/ 0 h 12"/>
                <a:gd name="T32" fmla="*/ 126 w 414"/>
                <a:gd name="T33" fmla="*/ 0 h 12"/>
                <a:gd name="T34" fmla="*/ 138 w 414"/>
                <a:gd name="T35" fmla="*/ 6 h 12"/>
                <a:gd name="T36" fmla="*/ 144 w 414"/>
                <a:gd name="T37" fmla="*/ 6 h 12"/>
                <a:gd name="T38" fmla="*/ 150 w 414"/>
                <a:gd name="T39" fmla="*/ 6 h 12"/>
                <a:gd name="T40" fmla="*/ 162 w 414"/>
                <a:gd name="T41" fmla="*/ 6 h 12"/>
                <a:gd name="T42" fmla="*/ 168 w 414"/>
                <a:gd name="T43" fmla="*/ 6 h 12"/>
                <a:gd name="T44" fmla="*/ 174 w 414"/>
                <a:gd name="T45" fmla="*/ 6 h 12"/>
                <a:gd name="T46" fmla="*/ 186 w 414"/>
                <a:gd name="T47" fmla="*/ 6 h 12"/>
                <a:gd name="T48" fmla="*/ 192 w 414"/>
                <a:gd name="T49" fmla="*/ 6 h 12"/>
                <a:gd name="T50" fmla="*/ 198 w 414"/>
                <a:gd name="T51" fmla="*/ 6 h 12"/>
                <a:gd name="T52" fmla="*/ 204 w 414"/>
                <a:gd name="T53" fmla="*/ 6 h 12"/>
                <a:gd name="T54" fmla="*/ 216 w 414"/>
                <a:gd name="T55" fmla="*/ 6 h 12"/>
                <a:gd name="T56" fmla="*/ 222 w 414"/>
                <a:gd name="T57" fmla="*/ 6 h 12"/>
                <a:gd name="T58" fmla="*/ 228 w 414"/>
                <a:gd name="T59" fmla="*/ 6 h 12"/>
                <a:gd name="T60" fmla="*/ 240 w 414"/>
                <a:gd name="T61" fmla="*/ 6 h 12"/>
                <a:gd name="T62" fmla="*/ 246 w 414"/>
                <a:gd name="T63" fmla="*/ 6 h 12"/>
                <a:gd name="T64" fmla="*/ 252 w 414"/>
                <a:gd name="T65" fmla="*/ 6 h 12"/>
                <a:gd name="T66" fmla="*/ 264 w 414"/>
                <a:gd name="T67" fmla="*/ 6 h 12"/>
                <a:gd name="T68" fmla="*/ 270 w 414"/>
                <a:gd name="T69" fmla="*/ 6 h 12"/>
                <a:gd name="T70" fmla="*/ 276 w 414"/>
                <a:gd name="T71" fmla="*/ 6 h 12"/>
                <a:gd name="T72" fmla="*/ 288 w 414"/>
                <a:gd name="T73" fmla="*/ 6 h 12"/>
                <a:gd name="T74" fmla="*/ 294 w 414"/>
                <a:gd name="T75" fmla="*/ 6 h 12"/>
                <a:gd name="T76" fmla="*/ 300 w 414"/>
                <a:gd name="T77" fmla="*/ 6 h 12"/>
                <a:gd name="T78" fmla="*/ 312 w 414"/>
                <a:gd name="T79" fmla="*/ 6 h 12"/>
                <a:gd name="T80" fmla="*/ 318 w 414"/>
                <a:gd name="T81" fmla="*/ 6 h 12"/>
                <a:gd name="T82" fmla="*/ 324 w 414"/>
                <a:gd name="T83" fmla="*/ 6 h 12"/>
                <a:gd name="T84" fmla="*/ 336 w 414"/>
                <a:gd name="T85" fmla="*/ 6 h 12"/>
                <a:gd name="T86" fmla="*/ 342 w 414"/>
                <a:gd name="T87" fmla="*/ 6 h 12"/>
                <a:gd name="T88" fmla="*/ 348 w 414"/>
                <a:gd name="T89" fmla="*/ 6 h 12"/>
                <a:gd name="T90" fmla="*/ 360 w 414"/>
                <a:gd name="T91" fmla="*/ 6 h 12"/>
                <a:gd name="T92" fmla="*/ 366 w 414"/>
                <a:gd name="T93" fmla="*/ 6 h 12"/>
                <a:gd name="T94" fmla="*/ 372 w 414"/>
                <a:gd name="T95" fmla="*/ 6 h 12"/>
                <a:gd name="T96" fmla="*/ 384 w 414"/>
                <a:gd name="T97" fmla="*/ 6 h 12"/>
                <a:gd name="T98" fmla="*/ 390 w 414"/>
                <a:gd name="T99" fmla="*/ 6 h 12"/>
                <a:gd name="T100" fmla="*/ 396 w 414"/>
                <a:gd name="T101" fmla="*/ 6 h 12"/>
                <a:gd name="T102" fmla="*/ 408 w 414"/>
                <a:gd name="T103" fmla="*/ 12 h 12"/>
                <a:gd name="T104" fmla="*/ 414 w 414"/>
                <a:gd name="T10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12"/>
                  </a:lnTo>
                  <a:lnTo>
                    <a:pt x="414" y="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7" name="Freeform 180"/>
            <p:cNvSpPr>
              <a:spLocks/>
            </p:cNvSpPr>
            <p:nvPr/>
          </p:nvSpPr>
          <p:spPr bwMode="auto">
            <a:xfrm>
              <a:off x="1143847" y="2402085"/>
              <a:ext cx="1301412" cy="1954920"/>
            </a:xfrm>
            <a:custGeom>
              <a:avLst/>
              <a:gdLst>
                <a:gd name="T0" fmla="*/ 12 w 1008"/>
                <a:gd name="T1" fmla="*/ 126 h 1380"/>
                <a:gd name="T2" fmla="*/ 36 w 1008"/>
                <a:gd name="T3" fmla="*/ 204 h 1380"/>
                <a:gd name="T4" fmla="*/ 60 w 1008"/>
                <a:gd name="T5" fmla="*/ 264 h 1380"/>
                <a:gd name="T6" fmla="*/ 84 w 1008"/>
                <a:gd name="T7" fmla="*/ 306 h 1380"/>
                <a:gd name="T8" fmla="*/ 108 w 1008"/>
                <a:gd name="T9" fmla="*/ 354 h 1380"/>
                <a:gd name="T10" fmla="*/ 132 w 1008"/>
                <a:gd name="T11" fmla="*/ 396 h 1380"/>
                <a:gd name="T12" fmla="*/ 156 w 1008"/>
                <a:gd name="T13" fmla="*/ 438 h 1380"/>
                <a:gd name="T14" fmla="*/ 180 w 1008"/>
                <a:gd name="T15" fmla="*/ 480 h 1380"/>
                <a:gd name="T16" fmla="*/ 204 w 1008"/>
                <a:gd name="T17" fmla="*/ 504 h 1380"/>
                <a:gd name="T18" fmla="*/ 228 w 1008"/>
                <a:gd name="T19" fmla="*/ 528 h 1380"/>
                <a:gd name="T20" fmla="*/ 252 w 1008"/>
                <a:gd name="T21" fmla="*/ 558 h 1380"/>
                <a:gd name="T22" fmla="*/ 276 w 1008"/>
                <a:gd name="T23" fmla="*/ 594 h 1380"/>
                <a:gd name="T24" fmla="*/ 300 w 1008"/>
                <a:gd name="T25" fmla="*/ 630 h 1380"/>
                <a:gd name="T26" fmla="*/ 324 w 1008"/>
                <a:gd name="T27" fmla="*/ 666 h 1380"/>
                <a:gd name="T28" fmla="*/ 348 w 1008"/>
                <a:gd name="T29" fmla="*/ 714 h 1380"/>
                <a:gd name="T30" fmla="*/ 372 w 1008"/>
                <a:gd name="T31" fmla="*/ 750 h 1380"/>
                <a:gd name="T32" fmla="*/ 396 w 1008"/>
                <a:gd name="T33" fmla="*/ 774 h 1380"/>
                <a:gd name="T34" fmla="*/ 420 w 1008"/>
                <a:gd name="T35" fmla="*/ 810 h 1380"/>
                <a:gd name="T36" fmla="*/ 444 w 1008"/>
                <a:gd name="T37" fmla="*/ 840 h 1380"/>
                <a:gd name="T38" fmla="*/ 468 w 1008"/>
                <a:gd name="T39" fmla="*/ 858 h 1380"/>
                <a:gd name="T40" fmla="*/ 492 w 1008"/>
                <a:gd name="T41" fmla="*/ 900 h 1380"/>
                <a:gd name="T42" fmla="*/ 516 w 1008"/>
                <a:gd name="T43" fmla="*/ 930 h 1380"/>
                <a:gd name="T44" fmla="*/ 540 w 1008"/>
                <a:gd name="T45" fmla="*/ 960 h 1380"/>
                <a:gd name="T46" fmla="*/ 564 w 1008"/>
                <a:gd name="T47" fmla="*/ 984 h 1380"/>
                <a:gd name="T48" fmla="*/ 588 w 1008"/>
                <a:gd name="T49" fmla="*/ 990 h 1380"/>
                <a:gd name="T50" fmla="*/ 612 w 1008"/>
                <a:gd name="T51" fmla="*/ 1020 h 1380"/>
                <a:gd name="T52" fmla="*/ 636 w 1008"/>
                <a:gd name="T53" fmla="*/ 1044 h 1380"/>
                <a:gd name="T54" fmla="*/ 660 w 1008"/>
                <a:gd name="T55" fmla="*/ 1068 h 1380"/>
                <a:gd name="T56" fmla="*/ 678 w 1008"/>
                <a:gd name="T57" fmla="*/ 1086 h 1380"/>
                <a:gd name="T58" fmla="*/ 702 w 1008"/>
                <a:gd name="T59" fmla="*/ 1104 h 1380"/>
                <a:gd name="T60" fmla="*/ 726 w 1008"/>
                <a:gd name="T61" fmla="*/ 1134 h 1380"/>
                <a:gd name="T62" fmla="*/ 750 w 1008"/>
                <a:gd name="T63" fmla="*/ 1176 h 1380"/>
                <a:gd name="T64" fmla="*/ 774 w 1008"/>
                <a:gd name="T65" fmla="*/ 1200 h 1380"/>
                <a:gd name="T66" fmla="*/ 798 w 1008"/>
                <a:gd name="T67" fmla="*/ 1230 h 1380"/>
                <a:gd name="T68" fmla="*/ 822 w 1008"/>
                <a:gd name="T69" fmla="*/ 1254 h 1380"/>
                <a:gd name="T70" fmla="*/ 846 w 1008"/>
                <a:gd name="T71" fmla="*/ 1272 h 1380"/>
                <a:gd name="T72" fmla="*/ 870 w 1008"/>
                <a:gd name="T73" fmla="*/ 1284 h 1380"/>
                <a:gd name="T74" fmla="*/ 894 w 1008"/>
                <a:gd name="T75" fmla="*/ 1290 h 1380"/>
                <a:gd name="T76" fmla="*/ 918 w 1008"/>
                <a:gd name="T77" fmla="*/ 1308 h 1380"/>
                <a:gd name="T78" fmla="*/ 942 w 1008"/>
                <a:gd name="T79" fmla="*/ 1332 h 1380"/>
                <a:gd name="T80" fmla="*/ 966 w 1008"/>
                <a:gd name="T81" fmla="*/ 1356 h 1380"/>
                <a:gd name="T82" fmla="*/ 990 w 1008"/>
                <a:gd name="T83" fmla="*/ 1374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380">
                  <a:moveTo>
                    <a:pt x="0" y="0"/>
                  </a:moveTo>
                  <a:lnTo>
                    <a:pt x="6" y="90"/>
                  </a:lnTo>
                  <a:lnTo>
                    <a:pt x="12" y="126"/>
                  </a:lnTo>
                  <a:lnTo>
                    <a:pt x="24" y="156"/>
                  </a:lnTo>
                  <a:lnTo>
                    <a:pt x="30" y="180"/>
                  </a:lnTo>
                  <a:lnTo>
                    <a:pt x="36" y="204"/>
                  </a:lnTo>
                  <a:lnTo>
                    <a:pt x="48" y="222"/>
                  </a:lnTo>
                  <a:lnTo>
                    <a:pt x="54" y="246"/>
                  </a:lnTo>
                  <a:lnTo>
                    <a:pt x="60" y="264"/>
                  </a:lnTo>
                  <a:lnTo>
                    <a:pt x="72" y="276"/>
                  </a:lnTo>
                  <a:lnTo>
                    <a:pt x="78" y="288"/>
                  </a:lnTo>
                  <a:lnTo>
                    <a:pt x="84" y="306"/>
                  </a:lnTo>
                  <a:lnTo>
                    <a:pt x="96" y="318"/>
                  </a:lnTo>
                  <a:lnTo>
                    <a:pt x="102" y="336"/>
                  </a:lnTo>
                  <a:lnTo>
                    <a:pt x="108" y="354"/>
                  </a:lnTo>
                  <a:lnTo>
                    <a:pt x="120" y="366"/>
                  </a:lnTo>
                  <a:lnTo>
                    <a:pt x="126" y="384"/>
                  </a:lnTo>
                  <a:lnTo>
                    <a:pt x="132" y="396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6" y="438"/>
                  </a:lnTo>
                  <a:lnTo>
                    <a:pt x="168" y="456"/>
                  </a:lnTo>
                  <a:lnTo>
                    <a:pt x="174" y="468"/>
                  </a:lnTo>
                  <a:lnTo>
                    <a:pt x="180" y="480"/>
                  </a:lnTo>
                  <a:lnTo>
                    <a:pt x="192" y="492"/>
                  </a:lnTo>
                  <a:lnTo>
                    <a:pt x="198" y="492"/>
                  </a:lnTo>
                  <a:lnTo>
                    <a:pt x="204" y="504"/>
                  </a:lnTo>
                  <a:lnTo>
                    <a:pt x="216" y="510"/>
                  </a:lnTo>
                  <a:lnTo>
                    <a:pt x="222" y="516"/>
                  </a:lnTo>
                  <a:lnTo>
                    <a:pt x="228" y="528"/>
                  </a:lnTo>
                  <a:lnTo>
                    <a:pt x="234" y="546"/>
                  </a:lnTo>
                  <a:lnTo>
                    <a:pt x="246" y="558"/>
                  </a:lnTo>
                  <a:lnTo>
                    <a:pt x="252" y="558"/>
                  </a:lnTo>
                  <a:lnTo>
                    <a:pt x="258" y="564"/>
                  </a:lnTo>
                  <a:lnTo>
                    <a:pt x="270" y="576"/>
                  </a:lnTo>
                  <a:lnTo>
                    <a:pt x="276" y="594"/>
                  </a:lnTo>
                  <a:lnTo>
                    <a:pt x="282" y="612"/>
                  </a:lnTo>
                  <a:lnTo>
                    <a:pt x="294" y="618"/>
                  </a:lnTo>
                  <a:lnTo>
                    <a:pt x="300" y="630"/>
                  </a:lnTo>
                  <a:lnTo>
                    <a:pt x="306" y="648"/>
                  </a:lnTo>
                  <a:lnTo>
                    <a:pt x="318" y="660"/>
                  </a:lnTo>
                  <a:lnTo>
                    <a:pt x="324" y="666"/>
                  </a:lnTo>
                  <a:lnTo>
                    <a:pt x="330" y="678"/>
                  </a:lnTo>
                  <a:lnTo>
                    <a:pt x="342" y="696"/>
                  </a:lnTo>
                  <a:lnTo>
                    <a:pt x="348" y="714"/>
                  </a:lnTo>
                  <a:lnTo>
                    <a:pt x="354" y="726"/>
                  </a:lnTo>
                  <a:lnTo>
                    <a:pt x="366" y="738"/>
                  </a:lnTo>
                  <a:lnTo>
                    <a:pt x="372" y="750"/>
                  </a:lnTo>
                  <a:lnTo>
                    <a:pt x="378" y="762"/>
                  </a:lnTo>
                  <a:lnTo>
                    <a:pt x="390" y="768"/>
                  </a:lnTo>
                  <a:lnTo>
                    <a:pt x="396" y="774"/>
                  </a:lnTo>
                  <a:lnTo>
                    <a:pt x="402" y="780"/>
                  </a:lnTo>
                  <a:lnTo>
                    <a:pt x="414" y="798"/>
                  </a:lnTo>
                  <a:lnTo>
                    <a:pt x="420" y="810"/>
                  </a:lnTo>
                  <a:lnTo>
                    <a:pt x="426" y="822"/>
                  </a:lnTo>
                  <a:lnTo>
                    <a:pt x="438" y="834"/>
                  </a:lnTo>
                  <a:lnTo>
                    <a:pt x="444" y="840"/>
                  </a:lnTo>
                  <a:lnTo>
                    <a:pt x="450" y="846"/>
                  </a:lnTo>
                  <a:lnTo>
                    <a:pt x="456" y="852"/>
                  </a:lnTo>
                  <a:lnTo>
                    <a:pt x="468" y="858"/>
                  </a:lnTo>
                  <a:lnTo>
                    <a:pt x="474" y="870"/>
                  </a:lnTo>
                  <a:lnTo>
                    <a:pt x="480" y="882"/>
                  </a:lnTo>
                  <a:lnTo>
                    <a:pt x="492" y="900"/>
                  </a:lnTo>
                  <a:lnTo>
                    <a:pt x="498" y="912"/>
                  </a:lnTo>
                  <a:lnTo>
                    <a:pt x="504" y="918"/>
                  </a:lnTo>
                  <a:lnTo>
                    <a:pt x="516" y="930"/>
                  </a:lnTo>
                  <a:lnTo>
                    <a:pt x="522" y="936"/>
                  </a:lnTo>
                  <a:lnTo>
                    <a:pt x="528" y="948"/>
                  </a:lnTo>
                  <a:lnTo>
                    <a:pt x="540" y="960"/>
                  </a:lnTo>
                  <a:lnTo>
                    <a:pt x="546" y="972"/>
                  </a:lnTo>
                  <a:lnTo>
                    <a:pt x="552" y="978"/>
                  </a:lnTo>
                  <a:lnTo>
                    <a:pt x="564" y="984"/>
                  </a:lnTo>
                  <a:lnTo>
                    <a:pt x="570" y="990"/>
                  </a:lnTo>
                  <a:lnTo>
                    <a:pt x="576" y="990"/>
                  </a:lnTo>
                  <a:lnTo>
                    <a:pt x="588" y="990"/>
                  </a:lnTo>
                  <a:lnTo>
                    <a:pt x="594" y="1002"/>
                  </a:lnTo>
                  <a:lnTo>
                    <a:pt x="600" y="1008"/>
                  </a:lnTo>
                  <a:lnTo>
                    <a:pt x="612" y="1020"/>
                  </a:lnTo>
                  <a:lnTo>
                    <a:pt x="618" y="1026"/>
                  </a:lnTo>
                  <a:lnTo>
                    <a:pt x="624" y="1038"/>
                  </a:lnTo>
                  <a:lnTo>
                    <a:pt x="636" y="1044"/>
                  </a:lnTo>
                  <a:lnTo>
                    <a:pt x="642" y="1056"/>
                  </a:lnTo>
                  <a:lnTo>
                    <a:pt x="648" y="1062"/>
                  </a:lnTo>
                  <a:lnTo>
                    <a:pt x="660" y="1068"/>
                  </a:lnTo>
                  <a:lnTo>
                    <a:pt x="666" y="1080"/>
                  </a:lnTo>
                  <a:lnTo>
                    <a:pt x="672" y="1086"/>
                  </a:lnTo>
                  <a:lnTo>
                    <a:pt x="678" y="1086"/>
                  </a:lnTo>
                  <a:lnTo>
                    <a:pt x="690" y="1092"/>
                  </a:lnTo>
                  <a:lnTo>
                    <a:pt x="696" y="1098"/>
                  </a:lnTo>
                  <a:lnTo>
                    <a:pt x="702" y="1104"/>
                  </a:lnTo>
                  <a:lnTo>
                    <a:pt x="714" y="1110"/>
                  </a:lnTo>
                  <a:lnTo>
                    <a:pt x="720" y="1122"/>
                  </a:lnTo>
                  <a:lnTo>
                    <a:pt x="726" y="1134"/>
                  </a:lnTo>
                  <a:lnTo>
                    <a:pt x="738" y="1146"/>
                  </a:lnTo>
                  <a:lnTo>
                    <a:pt x="744" y="1164"/>
                  </a:lnTo>
                  <a:lnTo>
                    <a:pt x="750" y="1176"/>
                  </a:lnTo>
                  <a:lnTo>
                    <a:pt x="762" y="1188"/>
                  </a:lnTo>
                  <a:lnTo>
                    <a:pt x="768" y="1194"/>
                  </a:lnTo>
                  <a:lnTo>
                    <a:pt x="774" y="1200"/>
                  </a:lnTo>
                  <a:lnTo>
                    <a:pt x="786" y="1212"/>
                  </a:lnTo>
                  <a:lnTo>
                    <a:pt x="792" y="1218"/>
                  </a:lnTo>
                  <a:lnTo>
                    <a:pt x="798" y="1230"/>
                  </a:lnTo>
                  <a:lnTo>
                    <a:pt x="810" y="1242"/>
                  </a:lnTo>
                  <a:lnTo>
                    <a:pt x="816" y="1248"/>
                  </a:lnTo>
                  <a:lnTo>
                    <a:pt x="822" y="1254"/>
                  </a:lnTo>
                  <a:lnTo>
                    <a:pt x="834" y="1260"/>
                  </a:lnTo>
                  <a:lnTo>
                    <a:pt x="840" y="1266"/>
                  </a:lnTo>
                  <a:lnTo>
                    <a:pt x="846" y="1272"/>
                  </a:lnTo>
                  <a:lnTo>
                    <a:pt x="858" y="1278"/>
                  </a:lnTo>
                  <a:lnTo>
                    <a:pt x="864" y="1284"/>
                  </a:lnTo>
                  <a:lnTo>
                    <a:pt x="870" y="1284"/>
                  </a:lnTo>
                  <a:lnTo>
                    <a:pt x="882" y="1290"/>
                  </a:lnTo>
                  <a:lnTo>
                    <a:pt x="888" y="1290"/>
                  </a:lnTo>
                  <a:lnTo>
                    <a:pt x="894" y="1290"/>
                  </a:lnTo>
                  <a:lnTo>
                    <a:pt x="900" y="1296"/>
                  </a:lnTo>
                  <a:lnTo>
                    <a:pt x="912" y="1302"/>
                  </a:lnTo>
                  <a:lnTo>
                    <a:pt x="918" y="1308"/>
                  </a:lnTo>
                  <a:lnTo>
                    <a:pt x="924" y="1314"/>
                  </a:lnTo>
                  <a:lnTo>
                    <a:pt x="936" y="1326"/>
                  </a:lnTo>
                  <a:lnTo>
                    <a:pt x="942" y="1332"/>
                  </a:lnTo>
                  <a:lnTo>
                    <a:pt x="948" y="1344"/>
                  </a:lnTo>
                  <a:lnTo>
                    <a:pt x="960" y="1350"/>
                  </a:lnTo>
                  <a:lnTo>
                    <a:pt x="966" y="1356"/>
                  </a:lnTo>
                  <a:lnTo>
                    <a:pt x="972" y="1368"/>
                  </a:lnTo>
                  <a:lnTo>
                    <a:pt x="984" y="1374"/>
                  </a:lnTo>
                  <a:lnTo>
                    <a:pt x="990" y="1374"/>
                  </a:lnTo>
                  <a:lnTo>
                    <a:pt x="996" y="1380"/>
                  </a:lnTo>
                  <a:lnTo>
                    <a:pt x="1008" y="138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8" name="Freeform 181"/>
            <p:cNvSpPr>
              <a:spLocks/>
            </p:cNvSpPr>
            <p:nvPr/>
          </p:nvSpPr>
          <p:spPr bwMode="auto">
            <a:xfrm>
              <a:off x="2445259" y="4357005"/>
              <a:ext cx="1293665" cy="577976"/>
            </a:xfrm>
            <a:custGeom>
              <a:avLst/>
              <a:gdLst>
                <a:gd name="T0" fmla="*/ 12 w 1002"/>
                <a:gd name="T1" fmla="*/ 6 h 408"/>
                <a:gd name="T2" fmla="*/ 36 w 1002"/>
                <a:gd name="T3" fmla="*/ 12 h 408"/>
                <a:gd name="T4" fmla="*/ 60 w 1002"/>
                <a:gd name="T5" fmla="*/ 30 h 408"/>
                <a:gd name="T6" fmla="*/ 84 w 1002"/>
                <a:gd name="T7" fmla="*/ 48 h 408"/>
                <a:gd name="T8" fmla="*/ 108 w 1002"/>
                <a:gd name="T9" fmla="*/ 78 h 408"/>
                <a:gd name="T10" fmla="*/ 132 w 1002"/>
                <a:gd name="T11" fmla="*/ 102 h 408"/>
                <a:gd name="T12" fmla="*/ 156 w 1002"/>
                <a:gd name="T13" fmla="*/ 120 h 408"/>
                <a:gd name="T14" fmla="*/ 180 w 1002"/>
                <a:gd name="T15" fmla="*/ 132 h 408"/>
                <a:gd name="T16" fmla="*/ 204 w 1002"/>
                <a:gd name="T17" fmla="*/ 150 h 408"/>
                <a:gd name="T18" fmla="*/ 228 w 1002"/>
                <a:gd name="T19" fmla="*/ 162 h 408"/>
                <a:gd name="T20" fmla="*/ 252 w 1002"/>
                <a:gd name="T21" fmla="*/ 180 h 408"/>
                <a:gd name="T22" fmla="*/ 276 w 1002"/>
                <a:gd name="T23" fmla="*/ 186 h 408"/>
                <a:gd name="T24" fmla="*/ 300 w 1002"/>
                <a:gd name="T25" fmla="*/ 192 h 408"/>
                <a:gd name="T26" fmla="*/ 324 w 1002"/>
                <a:gd name="T27" fmla="*/ 198 h 408"/>
                <a:gd name="T28" fmla="*/ 348 w 1002"/>
                <a:gd name="T29" fmla="*/ 216 h 408"/>
                <a:gd name="T30" fmla="*/ 372 w 1002"/>
                <a:gd name="T31" fmla="*/ 234 h 408"/>
                <a:gd name="T32" fmla="*/ 396 w 1002"/>
                <a:gd name="T33" fmla="*/ 258 h 408"/>
                <a:gd name="T34" fmla="*/ 420 w 1002"/>
                <a:gd name="T35" fmla="*/ 270 h 408"/>
                <a:gd name="T36" fmla="*/ 444 w 1002"/>
                <a:gd name="T37" fmla="*/ 282 h 408"/>
                <a:gd name="T38" fmla="*/ 468 w 1002"/>
                <a:gd name="T39" fmla="*/ 282 h 408"/>
                <a:gd name="T40" fmla="*/ 492 w 1002"/>
                <a:gd name="T41" fmla="*/ 288 h 408"/>
                <a:gd name="T42" fmla="*/ 516 w 1002"/>
                <a:gd name="T43" fmla="*/ 300 h 408"/>
                <a:gd name="T44" fmla="*/ 540 w 1002"/>
                <a:gd name="T45" fmla="*/ 312 h 408"/>
                <a:gd name="T46" fmla="*/ 558 w 1002"/>
                <a:gd name="T47" fmla="*/ 324 h 408"/>
                <a:gd name="T48" fmla="*/ 582 w 1002"/>
                <a:gd name="T49" fmla="*/ 336 h 408"/>
                <a:gd name="T50" fmla="*/ 606 w 1002"/>
                <a:gd name="T51" fmla="*/ 342 h 408"/>
                <a:gd name="T52" fmla="*/ 630 w 1002"/>
                <a:gd name="T53" fmla="*/ 360 h 408"/>
                <a:gd name="T54" fmla="*/ 654 w 1002"/>
                <a:gd name="T55" fmla="*/ 372 h 408"/>
                <a:gd name="T56" fmla="*/ 678 w 1002"/>
                <a:gd name="T57" fmla="*/ 378 h 408"/>
                <a:gd name="T58" fmla="*/ 702 w 1002"/>
                <a:gd name="T59" fmla="*/ 384 h 408"/>
                <a:gd name="T60" fmla="*/ 726 w 1002"/>
                <a:gd name="T61" fmla="*/ 378 h 408"/>
                <a:gd name="T62" fmla="*/ 750 w 1002"/>
                <a:gd name="T63" fmla="*/ 366 h 408"/>
                <a:gd name="T64" fmla="*/ 774 w 1002"/>
                <a:gd name="T65" fmla="*/ 366 h 408"/>
                <a:gd name="T66" fmla="*/ 798 w 1002"/>
                <a:gd name="T67" fmla="*/ 360 h 408"/>
                <a:gd name="T68" fmla="*/ 822 w 1002"/>
                <a:gd name="T69" fmla="*/ 372 h 408"/>
                <a:gd name="T70" fmla="*/ 846 w 1002"/>
                <a:gd name="T71" fmla="*/ 378 h 408"/>
                <a:gd name="T72" fmla="*/ 870 w 1002"/>
                <a:gd name="T73" fmla="*/ 384 h 408"/>
                <a:gd name="T74" fmla="*/ 894 w 1002"/>
                <a:gd name="T75" fmla="*/ 390 h 408"/>
                <a:gd name="T76" fmla="*/ 918 w 1002"/>
                <a:gd name="T77" fmla="*/ 390 h 408"/>
                <a:gd name="T78" fmla="*/ 942 w 1002"/>
                <a:gd name="T79" fmla="*/ 396 h 408"/>
                <a:gd name="T80" fmla="*/ 966 w 1002"/>
                <a:gd name="T81" fmla="*/ 402 h 408"/>
                <a:gd name="T82" fmla="*/ 990 w 1002"/>
                <a:gd name="T83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408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6" y="54"/>
                  </a:lnTo>
                  <a:lnTo>
                    <a:pt x="102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96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62" y="126"/>
                  </a:lnTo>
                  <a:lnTo>
                    <a:pt x="174" y="126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198" y="144"/>
                  </a:lnTo>
                  <a:lnTo>
                    <a:pt x="204" y="150"/>
                  </a:lnTo>
                  <a:lnTo>
                    <a:pt x="210" y="156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8"/>
                  </a:lnTo>
                  <a:lnTo>
                    <a:pt x="246" y="174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70" y="180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94" y="186"/>
                  </a:lnTo>
                  <a:lnTo>
                    <a:pt x="300" y="192"/>
                  </a:lnTo>
                  <a:lnTo>
                    <a:pt x="306" y="192"/>
                  </a:lnTo>
                  <a:lnTo>
                    <a:pt x="318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36" y="210"/>
                  </a:lnTo>
                  <a:lnTo>
                    <a:pt x="348" y="216"/>
                  </a:lnTo>
                  <a:lnTo>
                    <a:pt x="354" y="216"/>
                  </a:lnTo>
                  <a:lnTo>
                    <a:pt x="360" y="228"/>
                  </a:lnTo>
                  <a:lnTo>
                    <a:pt x="372" y="234"/>
                  </a:lnTo>
                  <a:lnTo>
                    <a:pt x="378" y="246"/>
                  </a:lnTo>
                  <a:lnTo>
                    <a:pt x="384" y="252"/>
                  </a:lnTo>
                  <a:lnTo>
                    <a:pt x="396" y="258"/>
                  </a:lnTo>
                  <a:lnTo>
                    <a:pt x="402" y="264"/>
                  </a:lnTo>
                  <a:lnTo>
                    <a:pt x="408" y="270"/>
                  </a:lnTo>
                  <a:lnTo>
                    <a:pt x="420" y="270"/>
                  </a:lnTo>
                  <a:lnTo>
                    <a:pt x="426" y="270"/>
                  </a:lnTo>
                  <a:lnTo>
                    <a:pt x="432" y="276"/>
                  </a:lnTo>
                  <a:lnTo>
                    <a:pt x="444" y="282"/>
                  </a:lnTo>
                  <a:lnTo>
                    <a:pt x="450" y="282"/>
                  </a:lnTo>
                  <a:lnTo>
                    <a:pt x="456" y="282"/>
                  </a:lnTo>
                  <a:lnTo>
                    <a:pt x="468" y="282"/>
                  </a:lnTo>
                  <a:lnTo>
                    <a:pt x="474" y="288"/>
                  </a:lnTo>
                  <a:lnTo>
                    <a:pt x="480" y="288"/>
                  </a:lnTo>
                  <a:lnTo>
                    <a:pt x="492" y="288"/>
                  </a:lnTo>
                  <a:lnTo>
                    <a:pt x="498" y="294"/>
                  </a:lnTo>
                  <a:lnTo>
                    <a:pt x="504" y="300"/>
                  </a:lnTo>
                  <a:lnTo>
                    <a:pt x="516" y="300"/>
                  </a:lnTo>
                  <a:lnTo>
                    <a:pt x="522" y="306"/>
                  </a:lnTo>
                  <a:lnTo>
                    <a:pt x="528" y="312"/>
                  </a:lnTo>
                  <a:lnTo>
                    <a:pt x="540" y="312"/>
                  </a:lnTo>
                  <a:lnTo>
                    <a:pt x="546" y="318"/>
                  </a:lnTo>
                  <a:lnTo>
                    <a:pt x="552" y="318"/>
                  </a:lnTo>
                  <a:lnTo>
                    <a:pt x="558" y="324"/>
                  </a:lnTo>
                  <a:lnTo>
                    <a:pt x="570" y="324"/>
                  </a:lnTo>
                  <a:lnTo>
                    <a:pt x="576" y="330"/>
                  </a:lnTo>
                  <a:lnTo>
                    <a:pt x="582" y="336"/>
                  </a:lnTo>
                  <a:lnTo>
                    <a:pt x="594" y="336"/>
                  </a:lnTo>
                  <a:lnTo>
                    <a:pt x="600" y="342"/>
                  </a:lnTo>
                  <a:lnTo>
                    <a:pt x="606" y="342"/>
                  </a:lnTo>
                  <a:lnTo>
                    <a:pt x="618" y="348"/>
                  </a:lnTo>
                  <a:lnTo>
                    <a:pt x="624" y="354"/>
                  </a:lnTo>
                  <a:lnTo>
                    <a:pt x="630" y="360"/>
                  </a:lnTo>
                  <a:lnTo>
                    <a:pt x="642" y="366"/>
                  </a:lnTo>
                  <a:lnTo>
                    <a:pt x="648" y="366"/>
                  </a:lnTo>
                  <a:lnTo>
                    <a:pt x="654" y="372"/>
                  </a:lnTo>
                  <a:lnTo>
                    <a:pt x="666" y="372"/>
                  </a:lnTo>
                  <a:lnTo>
                    <a:pt x="672" y="378"/>
                  </a:lnTo>
                  <a:lnTo>
                    <a:pt x="678" y="378"/>
                  </a:lnTo>
                  <a:lnTo>
                    <a:pt x="690" y="378"/>
                  </a:lnTo>
                  <a:lnTo>
                    <a:pt x="696" y="384"/>
                  </a:lnTo>
                  <a:lnTo>
                    <a:pt x="702" y="384"/>
                  </a:lnTo>
                  <a:lnTo>
                    <a:pt x="714" y="384"/>
                  </a:lnTo>
                  <a:lnTo>
                    <a:pt x="720" y="384"/>
                  </a:lnTo>
                  <a:lnTo>
                    <a:pt x="726" y="378"/>
                  </a:lnTo>
                  <a:lnTo>
                    <a:pt x="738" y="372"/>
                  </a:lnTo>
                  <a:lnTo>
                    <a:pt x="744" y="372"/>
                  </a:lnTo>
                  <a:lnTo>
                    <a:pt x="750" y="366"/>
                  </a:lnTo>
                  <a:lnTo>
                    <a:pt x="762" y="366"/>
                  </a:lnTo>
                  <a:lnTo>
                    <a:pt x="768" y="366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92" y="360"/>
                  </a:lnTo>
                  <a:lnTo>
                    <a:pt x="798" y="360"/>
                  </a:lnTo>
                  <a:lnTo>
                    <a:pt x="804" y="366"/>
                  </a:lnTo>
                  <a:lnTo>
                    <a:pt x="816" y="366"/>
                  </a:lnTo>
                  <a:lnTo>
                    <a:pt x="822" y="372"/>
                  </a:lnTo>
                  <a:lnTo>
                    <a:pt x="828" y="372"/>
                  </a:lnTo>
                  <a:lnTo>
                    <a:pt x="840" y="378"/>
                  </a:lnTo>
                  <a:lnTo>
                    <a:pt x="846" y="378"/>
                  </a:lnTo>
                  <a:lnTo>
                    <a:pt x="852" y="384"/>
                  </a:lnTo>
                  <a:lnTo>
                    <a:pt x="864" y="384"/>
                  </a:lnTo>
                  <a:lnTo>
                    <a:pt x="870" y="384"/>
                  </a:lnTo>
                  <a:lnTo>
                    <a:pt x="876" y="384"/>
                  </a:lnTo>
                  <a:lnTo>
                    <a:pt x="888" y="390"/>
                  </a:lnTo>
                  <a:lnTo>
                    <a:pt x="894" y="390"/>
                  </a:lnTo>
                  <a:lnTo>
                    <a:pt x="900" y="390"/>
                  </a:lnTo>
                  <a:lnTo>
                    <a:pt x="912" y="390"/>
                  </a:lnTo>
                  <a:lnTo>
                    <a:pt x="918" y="390"/>
                  </a:lnTo>
                  <a:lnTo>
                    <a:pt x="924" y="390"/>
                  </a:lnTo>
                  <a:lnTo>
                    <a:pt x="936" y="396"/>
                  </a:lnTo>
                  <a:lnTo>
                    <a:pt x="942" y="396"/>
                  </a:lnTo>
                  <a:lnTo>
                    <a:pt x="948" y="396"/>
                  </a:lnTo>
                  <a:lnTo>
                    <a:pt x="960" y="396"/>
                  </a:lnTo>
                  <a:lnTo>
                    <a:pt x="966" y="402"/>
                  </a:lnTo>
                  <a:lnTo>
                    <a:pt x="972" y="402"/>
                  </a:lnTo>
                  <a:lnTo>
                    <a:pt x="984" y="402"/>
                  </a:lnTo>
                  <a:lnTo>
                    <a:pt x="990" y="408"/>
                  </a:lnTo>
                  <a:lnTo>
                    <a:pt x="996" y="408"/>
                  </a:lnTo>
                  <a:lnTo>
                    <a:pt x="1002" y="40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299" name="Freeform 182"/>
            <p:cNvSpPr>
              <a:spLocks/>
            </p:cNvSpPr>
            <p:nvPr/>
          </p:nvSpPr>
          <p:spPr bwMode="auto">
            <a:xfrm>
              <a:off x="3738925" y="4934981"/>
              <a:ext cx="1301412" cy="169993"/>
            </a:xfrm>
            <a:custGeom>
              <a:avLst/>
              <a:gdLst>
                <a:gd name="T0" fmla="*/ 18 w 1008"/>
                <a:gd name="T1" fmla="*/ 6 h 120"/>
                <a:gd name="T2" fmla="*/ 42 w 1008"/>
                <a:gd name="T3" fmla="*/ 6 h 120"/>
                <a:gd name="T4" fmla="*/ 66 w 1008"/>
                <a:gd name="T5" fmla="*/ 6 h 120"/>
                <a:gd name="T6" fmla="*/ 90 w 1008"/>
                <a:gd name="T7" fmla="*/ 12 h 120"/>
                <a:gd name="T8" fmla="*/ 114 w 1008"/>
                <a:gd name="T9" fmla="*/ 12 h 120"/>
                <a:gd name="T10" fmla="*/ 138 w 1008"/>
                <a:gd name="T11" fmla="*/ 12 h 120"/>
                <a:gd name="T12" fmla="*/ 162 w 1008"/>
                <a:gd name="T13" fmla="*/ 12 h 120"/>
                <a:gd name="T14" fmla="*/ 186 w 1008"/>
                <a:gd name="T15" fmla="*/ 18 h 120"/>
                <a:gd name="T16" fmla="*/ 210 w 1008"/>
                <a:gd name="T17" fmla="*/ 24 h 120"/>
                <a:gd name="T18" fmla="*/ 234 w 1008"/>
                <a:gd name="T19" fmla="*/ 24 h 120"/>
                <a:gd name="T20" fmla="*/ 258 w 1008"/>
                <a:gd name="T21" fmla="*/ 30 h 120"/>
                <a:gd name="T22" fmla="*/ 282 w 1008"/>
                <a:gd name="T23" fmla="*/ 30 h 120"/>
                <a:gd name="T24" fmla="*/ 306 w 1008"/>
                <a:gd name="T25" fmla="*/ 36 h 120"/>
                <a:gd name="T26" fmla="*/ 330 w 1008"/>
                <a:gd name="T27" fmla="*/ 42 h 120"/>
                <a:gd name="T28" fmla="*/ 354 w 1008"/>
                <a:gd name="T29" fmla="*/ 48 h 120"/>
                <a:gd name="T30" fmla="*/ 378 w 1008"/>
                <a:gd name="T31" fmla="*/ 48 h 120"/>
                <a:gd name="T32" fmla="*/ 402 w 1008"/>
                <a:gd name="T33" fmla="*/ 54 h 120"/>
                <a:gd name="T34" fmla="*/ 426 w 1008"/>
                <a:gd name="T35" fmla="*/ 54 h 120"/>
                <a:gd name="T36" fmla="*/ 444 w 1008"/>
                <a:gd name="T37" fmla="*/ 48 h 120"/>
                <a:gd name="T38" fmla="*/ 468 w 1008"/>
                <a:gd name="T39" fmla="*/ 54 h 120"/>
                <a:gd name="T40" fmla="*/ 492 w 1008"/>
                <a:gd name="T41" fmla="*/ 54 h 120"/>
                <a:gd name="T42" fmla="*/ 516 w 1008"/>
                <a:gd name="T43" fmla="*/ 60 h 120"/>
                <a:gd name="T44" fmla="*/ 540 w 1008"/>
                <a:gd name="T45" fmla="*/ 72 h 120"/>
                <a:gd name="T46" fmla="*/ 564 w 1008"/>
                <a:gd name="T47" fmla="*/ 72 h 120"/>
                <a:gd name="T48" fmla="*/ 588 w 1008"/>
                <a:gd name="T49" fmla="*/ 78 h 120"/>
                <a:gd name="T50" fmla="*/ 612 w 1008"/>
                <a:gd name="T51" fmla="*/ 78 h 120"/>
                <a:gd name="T52" fmla="*/ 636 w 1008"/>
                <a:gd name="T53" fmla="*/ 78 h 120"/>
                <a:gd name="T54" fmla="*/ 660 w 1008"/>
                <a:gd name="T55" fmla="*/ 84 h 120"/>
                <a:gd name="T56" fmla="*/ 684 w 1008"/>
                <a:gd name="T57" fmla="*/ 90 h 120"/>
                <a:gd name="T58" fmla="*/ 708 w 1008"/>
                <a:gd name="T59" fmla="*/ 90 h 120"/>
                <a:gd name="T60" fmla="*/ 732 w 1008"/>
                <a:gd name="T61" fmla="*/ 90 h 120"/>
                <a:gd name="T62" fmla="*/ 756 w 1008"/>
                <a:gd name="T63" fmla="*/ 90 h 120"/>
                <a:gd name="T64" fmla="*/ 780 w 1008"/>
                <a:gd name="T65" fmla="*/ 90 h 120"/>
                <a:gd name="T66" fmla="*/ 804 w 1008"/>
                <a:gd name="T67" fmla="*/ 96 h 120"/>
                <a:gd name="T68" fmla="*/ 828 w 1008"/>
                <a:gd name="T69" fmla="*/ 96 h 120"/>
                <a:gd name="T70" fmla="*/ 852 w 1008"/>
                <a:gd name="T71" fmla="*/ 102 h 120"/>
                <a:gd name="T72" fmla="*/ 876 w 1008"/>
                <a:gd name="T73" fmla="*/ 108 h 120"/>
                <a:gd name="T74" fmla="*/ 900 w 1008"/>
                <a:gd name="T75" fmla="*/ 108 h 120"/>
                <a:gd name="T76" fmla="*/ 924 w 1008"/>
                <a:gd name="T77" fmla="*/ 114 h 120"/>
                <a:gd name="T78" fmla="*/ 948 w 1008"/>
                <a:gd name="T79" fmla="*/ 114 h 120"/>
                <a:gd name="T80" fmla="*/ 972 w 1008"/>
                <a:gd name="T81" fmla="*/ 114 h 120"/>
                <a:gd name="T82" fmla="*/ 996 w 1008"/>
                <a:gd name="T8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20">
                  <a:moveTo>
                    <a:pt x="0" y="0"/>
                  </a:move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204" y="18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4" y="36"/>
                  </a:lnTo>
                  <a:lnTo>
                    <a:pt x="306" y="36"/>
                  </a:lnTo>
                  <a:lnTo>
                    <a:pt x="312" y="36"/>
                  </a:lnTo>
                  <a:lnTo>
                    <a:pt x="318" y="36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402" y="54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6" y="54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80" y="54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6" y="72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78"/>
                  </a:lnTo>
                  <a:lnTo>
                    <a:pt x="624" y="78"/>
                  </a:lnTo>
                  <a:lnTo>
                    <a:pt x="630" y="78"/>
                  </a:lnTo>
                  <a:lnTo>
                    <a:pt x="636" y="78"/>
                  </a:lnTo>
                  <a:lnTo>
                    <a:pt x="642" y="78"/>
                  </a:lnTo>
                  <a:lnTo>
                    <a:pt x="654" y="84"/>
                  </a:lnTo>
                  <a:lnTo>
                    <a:pt x="660" y="84"/>
                  </a:lnTo>
                  <a:lnTo>
                    <a:pt x="666" y="84"/>
                  </a:lnTo>
                  <a:lnTo>
                    <a:pt x="678" y="84"/>
                  </a:lnTo>
                  <a:lnTo>
                    <a:pt x="684" y="90"/>
                  </a:lnTo>
                  <a:lnTo>
                    <a:pt x="690" y="90"/>
                  </a:lnTo>
                  <a:lnTo>
                    <a:pt x="702" y="90"/>
                  </a:lnTo>
                  <a:lnTo>
                    <a:pt x="708" y="90"/>
                  </a:lnTo>
                  <a:lnTo>
                    <a:pt x="714" y="90"/>
                  </a:lnTo>
                  <a:lnTo>
                    <a:pt x="726" y="90"/>
                  </a:lnTo>
                  <a:lnTo>
                    <a:pt x="732" y="90"/>
                  </a:lnTo>
                  <a:lnTo>
                    <a:pt x="738" y="96"/>
                  </a:lnTo>
                  <a:lnTo>
                    <a:pt x="750" y="96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74" y="90"/>
                  </a:lnTo>
                  <a:lnTo>
                    <a:pt x="780" y="90"/>
                  </a:lnTo>
                  <a:lnTo>
                    <a:pt x="786" y="96"/>
                  </a:lnTo>
                  <a:lnTo>
                    <a:pt x="798" y="96"/>
                  </a:lnTo>
                  <a:lnTo>
                    <a:pt x="804" y="96"/>
                  </a:lnTo>
                  <a:lnTo>
                    <a:pt x="810" y="96"/>
                  </a:lnTo>
                  <a:lnTo>
                    <a:pt x="822" y="96"/>
                  </a:lnTo>
                  <a:lnTo>
                    <a:pt x="828" y="96"/>
                  </a:lnTo>
                  <a:lnTo>
                    <a:pt x="834" y="102"/>
                  </a:lnTo>
                  <a:lnTo>
                    <a:pt x="846" y="102"/>
                  </a:lnTo>
                  <a:lnTo>
                    <a:pt x="852" y="102"/>
                  </a:lnTo>
                  <a:lnTo>
                    <a:pt x="858" y="102"/>
                  </a:lnTo>
                  <a:lnTo>
                    <a:pt x="870" y="108"/>
                  </a:lnTo>
                  <a:lnTo>
                    <a:pt x="876" y="108"/>
                  </a:lnTo>
                  <a:lnTo>
                    <a:pt x="882" y="108"/>
                  </a:lnTo>
                  <a:lnTo>
                    <a:pt x="888" y="108"/>
                  </a:lnTo>
                  <a:lnTo>
                    <a:pt x="900" y="108"/>
                  </a:lnTo>
                  <a:lnTo>
                    <a:pt x="906" y="108"/>
                  </a:lnTo>
                  <a:lnTo>
                    <a:pt x="912" y="114"/>
                  </a:lnTo>
                  <a:lnTo>
                    <a:pt x="924" y="114"/>
                  </a:lnTo>
                  <a:lnTo>
                    <a:pt x="930" y="114"/>
                  </a:lnTo>
                  <a:lnTo>
                    <a:pt x="936" y="114"/>
                  </a:lnTo>
                  <a:lnTo>
                    <a:pt x="948" y="114"/>
                  </a:lnTo>
                  <a:lnTo>
                    <a:pt x="954" y="114"/>
                  </a:lnTo>
                  <a:lnTo>
                    <a:pt x="960" y="114"/>
                  </a:lnTo>
                  <a:lnTo>
                    <a:pt x="972" y="114"/>
                  </a:lnTo>
                  <a:lnTo>
                    <a:pt x="978" y="114"/>
                  </a:lnTo>
                  <a:lnTo>
                    <a:pt x="984" y="120"/>
                  </a:lnTo>
                  <a:lnTo>
                    <a:pt x="996" y="120"/>
                  </a:lnTo>
                  <a:lnTo>
                    <a:pt x="1002" y="120"/>
                  </a:lnTo>
                  <a:lnTo>
                    <a:pt x="1008" y="12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0" name="Freeform 183"/>
            <p:cNvSpPr>
              <a:spLocks/>
            </p:cNvSpPr>
            <p:nvPr/>
          </p:nvSpPr>
          <p:spPr bwMode="auto">
            <a:xfrm>
              <a:off x="5040337" y="5104975"/>
              <a:ext cx="1301412" cy="84997"/>
            </a:xfrm>
            <a:custGeom>
              <a:avLst/>
              <a:gdLst>
                <a:gd name="T0" fmla="*/ 18 w 1008"/>
                <a:gd name="T1" fmla="*/ 0 h 60"/>
                <a:gd name="T2" fmla="*/ 42 w 1008"/>
                <a:gd name="T3" fmla="*/ 6 h 60"/>
                <a:gd name="T4" fmla="*/ 66 w 1008"/>
                <a:gd name="T5" fmla="*/ 6 h 60"/>
                <a:gd name="T6" fmla="*/ 90 w 1008"/>
                <a:gd name="T7" fmla="*/ 6 h 60"/>
                <a:gd name="T8" fmla="*/ 114 w 1008"/>
                <a:gd name="T9" fmla="*/ 12 h 60"/>
                <a:gd name="T10" fmla="*/ 138 w 1008"/>
                <a:gd name="T11" fmla="*/ 12 h 60"/>
                <a:gd name="T12" fmla="*/ 162 w 1008"/>
                <a:gd name="T13" fmla="*/ 12 h 60"/>
                <a:gd name="T14" fmla="*/ 186 w 1008"/>
                <a:gd name="T15" fmla="*/ 12 h 60"/>
                <a:gd name="T16" fmla="*/ 210 w 1008"/>
                <a:gd name="T17" fmla="*/ 18 h 60"/>
                <a:gd name="T18" fmla="*/ 234 w 1008"/>
                <a:gd name="T19" fmla="*/ 18 h 60"/>
                <a:gd name="T20" fmla="*/ 258 w 1008"/>
                <a:gd name="T21" fmla="*/ 18 h 60"/>
                <a:gd name="T22" fmla="*/ 282 w 1008"/>
                <a:gd name="T23" fmla="*/ 18 h 60"/>
                <a:gd name="T24" fmla="*/ 306 w 1008"/>
                <a:gd name="T25" fmla="*/ 24 h 60"/>
                <a:gd name="T26" fmla="*/ 324 w 1008"/>
                <a:gd name="T27" fmla="*/ 24 h 60"/>
                <a:gd name="T28" fmla="*/ 348 w 1008"/>
                <a:gd name="T29" fmla="*/ 24 h 60"/>
                <a:gd name="T30" fmla="*/ 372 w 1008"/>
                <a:gd name="T31" fmla="*/ 30 h 60"/>
                <a:gd name="T32" fmla="*/ 396 w 1008"/>
                <a:gd name="T33" fmla="*/ 30 h 60"/>
                <a:gd name="T34" fmla="*/ 420 w 1008"/>
                <a:gd name="T35" fmla="*/ 30 h 60"/>
                <a:gd name="T36" fmla="*/ 444 w 1008"/>
                <a:gd name="T37" fmla="*/ 30 h 60"/>
                <a:gd name="T38" fmla="*/ 468 w 1008"/>
                <a:gd name="T39" fmla="*/ 36 h 60"/>
                <a:gd name="T40" fmla="*/ 492 w 1008"/>
                <a:gd name="T41" fmla="*/ 36 h 60"/>
                <a:gd name="T42" fmla="*/ 516 w 1008"/>
                <a:gd name="T43" fmla="*/ 36 h 60"/>
                <a:gd name="T44" fmla="*/ 540 w 1008"/>
                <a:gd name="T45" fmla="*/ 42 h 60"/>
                <a:gd name="T46" fmla="*/ 564 w 1008"/>
                <a:gd name="T47" fmla="*/ 42 h 60"/>
                <a:gd name="T48" fmla="*/ 588 w 1008"/>
                <a:gd name="T49" fmla="*/ 42 h 60"/>
                <a:gd name="T50" fmla="*/ 612 w 1008"/>
                <a:gd name="T51" fmla="*/ 42 h 60"/>
                <a:gd name="T52" fmla="*/ 636 w 1008"/>
                <a:gd name="T53" fmla="*/ 42 h 60"/>
                <a:gd name="T54" fmla="*/ 660 w 1008"/>
                <a:gd name="T55" fmla="*/ 42 h 60"/>
                <a:gd name="T56" fmla="*/ 684 w 1008"/>
                <a:gd name="T57" fmla="*/ 48 h 60"/>
                <a:gd name="T58" fmla="*/ 708 w 1008"/>
                <a:gd name="T59" fmla="*/ 48 h 60"/>
                <a:gd name="T60" fmla="*/ 732 w 1008"/>
                <a:gd name="T61" fmla="*/ 48 h 60"/>
                <a:gd name="T62" fmla="*/ 756 w 1008"/>
                <a:gd name="T63" fmla="*/ 54 h 60"/>
                <a:gd name="T64" fmla="*/ 780 w 1008"/>
                <a:gd name="T65" fmla="*/ 54 h 60"/>
                <a:gd name="T66" fmla="*/ 804 w 1008"/>
                <a:gd name="T67" fmla="*/ 54 h 60"/>
                <a:gd name="T68" fmla="*/ 828 w 1008"/>
                <a:gd name="T69" fmla="*/ 54 h 60"/>
                <a:gd name="T70" fmla="*/ 852 w 1008"/>
                <a:gd name="T71" fmla="*/ 54 h 60"/>
                <a:gd name="T72" fmla="*/ 876 w 1008"/>
                <a:gd name="T73" fmla="*/ 54 h 60"/>
                <a:gd name="T74" fmla="*/ 900 w 1008"/>
                <a:gd name="T75" fmla="*/ 60 h 60"/>
                <a:gd name="T76" fmla="*/ 924 w 1008"/>
                <a:gd name="T77" fmla="*/ 60 h 60"/>
                <a:gd name="T78" fmla="*/ 948 w 1008"/>
                <a:gd name="T79" fmla="*/ 60 h 60"/>
                <a:gd name="T80" fmla="*/ 972 w 1008"/>
                <a:gd name="T81" fmla="*/ 60 h 60"/>
                <a:gd name="T82" fmla="*/ 990 w 1008"/>
                <a:gd name="T8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60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0" y="42"/>
                  </a:lnTo>
                  <a:lnTo>
                    <a:pt x="582" y="42"/>
                  </a:lnTo>
                  <a:lnTo>
                    <a:pt x="588" y="42"/>
                  </a:lnTo>
                  <a:lnTo>
                    <a:pt x="594" y="42"/>
                  </a:lnTo>
                  <a:lnTo>
                    <a:pt x="606" y="42"/>
                  </a:lnTo>
                  <a:lnTo>
                    <a:pt x="612" y="42"/>
                  </a:lnTo>
                  <a:lnTo>
                    <a:pt x="618" y="42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8"/>
                  </a:lnTo>
                  <a:lnTo>
                    <a:pt x="690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50" y="48"/>
                  </a:lnTo>
                  <a:lnTo>
                    <a:pt x="756" y="54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80" y="54"/>
                  </a:lnTo>
                  <a:lnTo>
                    <a:pt x="786" y="54"/>
                  </a:lnTo>
                  <a:lnTo>
                    <a:pt x="792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34" y="54"/>
                  </a:lnTo>
                  <a:lnTo>
                    <a:pt x="840" y="54"/>
                  </a:lnTo>
                  <a:lnTo>
                    <a:pt x="852" y="54"/>
                  </a:lnTo>
                  <a:lnTo>
                    <a:pt x="858" y="54"/>
                  </a:lnTo>
                  <a:lnTo>
                    <a:pt x="864" y="54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8" y="54"/>
                  </a:lnTo>
                  <a:lnTo>
                    <a:pt x="900" y="60"/>
                  </a:lnTo>
                  <a:lnTo>
                    <a:pt x="906" y="60"/>
                  </a:lnTo>
                  <a:lnTo>
                    <a:pt x="912" y="60"/>
                  </a:lnTo>
                  <a:lnTo>
                    <a:pt x="924" y="60"/>
                  </a:lnTo>
                  <a:lnTo>
                    <a:pt x="930" y="60"/>
                  </a:lnTo>
                  <a:lnTo>
                    <a:pt x="936" y="60"/>
                  </a:lnTo>
                  <a:lnTo>
                    <a:pt x="948" y="60"/>
                  </a:lnTo>
                  <a:lnTo>
                    <a:pt x="954" y="60"/>
                  </a:lnTo>
                  <a:lnTo>
                    <a:pt x="960" y="60"/>
                  </a:lnTo>
                  <a:lnTo>
                    <a:pt x="972" y="60"/>
                  </a:lnTo>
                  <a:lnTo>
                    <a:pt x="978" y="60"/>
                  </a:lnTo>
                  <a:lnTo>
                    <a:pt x="984" y="60"/>
                  </a:lnTo>
                  <a:lnTo>
                    <a:pt x="990" y="60"/>
                  </a:lnTo>
                  <a:lnTo>
                    <a:pt x="1002" y="60"/>
                  </a:lnTo>
                  <a:lnTo>
                    <a:pt x="1008" y="6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1" name="Freeform 184"/>
            <p:cNvSpPr>
              <a:spLocks/>
            </p:cNvSpPr>
            <p:nvPr/>
          </p:nvSpPr>
          <p:spPr bwMode="auto">
            <a:xfrm>
              <a:off x="6341749" y="5189971"/>
              <a:ext cx="534508" cy="16999"/>
            </a:xfrm>
            <a:custGeom>
              <a:avLst/>
              <a:gdLst>
                <a:gd name="T0" fmla="*/ 0 w 414"/>
                <a:gd name="T1" fmla="*/ 0 h 12"/>
                <a:gd name="T2" fmla="*/ 6 w 414"/>
                <a:gd name="T3" fmla="*/ 0 h 12"/>
                <a:gd name="T4" fmla="*/ 18 w 414"/>
                <a:gd name="T5" fmla="*/ 0 h 12"/>
                <a:gd name="T6" fmla="*/ 24 w 414"/>
                <a:gd name="T7" fmla="*/ 0 h 12"/>
                <a:gd name="T8" fmla="*/ 30 w 414"/>
                <a:gd name="T9" fmla="*/ 0 h 12"/>
                <a:gd name="T10" fmla="*/ 42 w 414"/>
                <a:gd name="T11" fmla="*/ 0 h 12"/>
                <a:gd name="T12" fmla="*/ 48 w 414"/>
                <a:gd name="T13" fmla="*/ 0 h 12"/>
                <a:gd name="T14" fmla="*/ 54 w 414"/>
                <a:gd name="T15" fmla="*/ 0 h 12"/>
                <a:gd name="T16" fmla="*/ 66 w 414"/>
                <a:gd name="T17" fmla="*/ 0 h 12"/>
                <a:gd name="T18" fmla="*/ 72 w 414"/>
                <a:gd name="T19" fmla="*/ 0 h 12"/>
                <a:gd name="T20" fmla="*/ 78 w 414"/>
                <a:gd name="T21" fmla="*/ 6 h 12"/>
                <a:gd name="T22" fmla="*/ 90 w 414"/>
                <a:gd name="T23" fmla="*/ 6 h 12"/>
                <a:gd name="T24" fmla="*/ 96 w 414"/>
                <a:gd name="T25" fmla="*/ 6 h 12"/>
                <a:gd name="T26" fmla="*/ 102 w 414"/>
                <a:gd name="T27" fmla="*/ 6 h 12"/>
                <a:gd name="T28" fmla="*/ 114 w 414"/>
                <a:gd name="T29" fmla="*/ 6 h 12"/>
                <a:gd name="T30" fmla="*/ 120 w 414"/>
                <a:gd name="T31" fmla="*/ 6 h 12"/>
                <a:gd name="T32" fmla="*/ 126 w 414"/>
                <a:gd name="T33" fmla="*/ 6 h 12"/>
                <a:gd name="T34" fmla="*/ 138 w 414"/>
                <a:gd name="T35" fmla="*/ 6 h 12"/>
                <a:gd name="T36" fmla="*/ 144 w 414"/>
                <a:gd name="T37" fmla="*/ 6 h 12"/>
                <a:gd name="T38" fmla="*/ 150 w 414"/>
                <a:gd name="T39" fmla="*/ 6 h 12"/>
                <a:gd name="T40" fmla="*/ 162 w 414"/>
                <a:gd name="T41" fmla="*/ 6 h 12"/>
                <a:gd name="T42" fmla="*/ 168 w 414"/>
                <a:gd name="T43" fmla="*/ 6 h 12"/>
                <a:gd name="T44" fmla="*/ 174 w 414"/>
                <a:gd name="T45" fmla="*/ 6 h 12"/>
                <a:gd name="T46" fmla="*/ 186 w 414"/>
                <a:gd name="T47" fmla="*/ 6 h 12"/>
                <a:gd name="T48" fmla="*/ 192 w 414"/>
                <a:gd name="T49" fmla="*/ 6 h 12"/>
                <a:gd name="T50" fmla="*/ 198 w 414"/>
                <a:gd name="T51" fmla="*/ 6 h 12"/>
                <a:gd name="T52" fmla="*/ 204 w 414"/>
                <a:gd name="T53" fmla="*/ 6 h 12"/>
                <a:gd name="T54" fmla="*/ 216 w 414"/>
                <a:gd name="T55" fmla="*/ 6 h 12"/>
                <a:gd name="T56" fmla="*/ 222 w 414"/>
                <a:gd name="T57" fmla="*/ 6 h 12"/>
                <a:gd name="T58" fmla="*/ 228 w 414"/>
                <a:gd name="T59" fmla="*/ 6 h 12"/>
                <a:gd name="T60" fmla="*/ 240 w 414"/>
                <a:gd name="T61" fmla="*/ 6 h 12"/>
                <a:gd name="T62" fmla="*/ 246 w 414"/>
                <a:gd name="T63" fmla="*/ 6 h 12"/>
                <a:gd name="T64" fmla="*/ 252 w 414"/>
                <a:gd name="T65" fmla="*/ 6 h 12"/>
                <a:gd name="T66" fmla="*/ 264 w 414"/>
                <a:gd name="T67" fmla="*/ 6 h 12"/>
                <a:gd name="T68" fmla="*/ 270 w 414"/>
                <a:gd name="T69" fmla="*/ 6 h 12"/>
                <a:gd name="T70" fmla="*/ 276 w 414"/>
                <a:gd name="T71" fmla="*/ 6 h 12"/>
                <a:gd name="T72" fmla="*/ 288 w 414"/>
                <a:gd name="T73" fmla="*/ 6 h 12"/>
                <a:gd name="T74" fmla="*/ 294 w 414"/>
                <a:gd name="T75" fmla="*/ 6 h 12"/>
                <a:gd name="T76" fmla="*/ 300 w 414"/>
                <a:gd name="T77" fmla="*/ 12 h 12"/>
                <a:gd name="T78" fmla="*/ 312 w 414"/>
                <a:gd name="T79" fmla="*/ 12 h 12"/>
                <a:gd name="T80" fmla="*/ 318 w 414"/>
                <a:gd name="T81" fmla="*/ 12 h 12"/>
                <a:gd name="T82" fmla="*/ 324 w 414"/>
                <a:gd name="T83" fmla="*/ 12 h 12"/>
                <a:gd name="T84" fmla="*/ 336 w 414"/>
                <a:gd name="T85" fmla="*/ 12 h 12"/>
                <a:gd name="T86" fmla="*/ 342 w 414"/>
                <a:gd name="T87" fmla="*/ 12 h 12"/>
                <a:gd name="T88" fmla="*/ 348 w 414"/>
                <a:gd name="T89" fmla="*/ 12 h 12"/>
                <a:gd name="T90" fmla="*/ 360 w 414"/>
                <a:gd name="T91" fmla="*/ 12 h 12"/>
                <a:gd name="T92" fmla="*/ 366 w 414"/>
                <a:gd name="T93" fmla="*/ 12 h 12"/>
                <a:gd name="T94" fmla="*/ 372 w 414"/>
                <a:gd name="T95" fmla="*/ 12 h 12"/>
                <a:gd name="T96" fmla="*/ 384 w 414"/>
                <a:gd name="T97" fmla="*/ 12 h 12"/>
                <a:gd name="T98" fmla="*/ 390 w 414"/>
                <a:gd name="T99" fmla="*/ 12 h 12"/>
                <a:gd name="T100" fmla="*/ 396 w 414"/>
                <a:gd name="T101" fmla="*/ 12 h 12"/>
                <a:gd name="T102" fmla="*/ 408 w 414"/>
                <a:gd name="T103" fmla="*/ 12 h 12"/>
                <a:gd name="T104" fmla="*/ 414 w 414"/>
                <a:gd name="T10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8" y="12"/>
                  </a:lnTo>
                  <a:lnTo>
                    <a:pt x="414" y="12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2" name="Freeform 185"/>
            <p:cNvSpPr>
              <a:spLocks/>
            </p:cNvSpPr>
            <p:nvPr/>
          </p:nvSpPr>
          <p:spPr bwMode="auto">
            <a:xfrm>
              <a:off x="1143847" y="2512580"/>
              <a:ext cx="1301412" cy="1878423"/>
            </a:xfrm>
            <a:custGeom>
              <a:avLst/>
              <a:gdLst>
                <a:gd name="T0" fmla="*/ 12 w 1008"/>
                <a:gd name="T1" fmla="*/ 120 h 1326"/>
                <a:gd name="T2" fmla="*/ 36 w 1008"/>
                <a:gd name="T3" fmla="*/ 204 h 1326"/>
                <a:gd name="T4" fmla="*/ 60 w 1008"/>
                <a:gd name="T5" fmla="*/ 258 h 1326"/>
                <a:gd name="T6" fmla="*/ 84 w 1008"/>
                <a:gd name="T7" fmla="*/ 300 h 1326"/>
                <a:gd name="T8" fmla="*/ 108 w 1008"/>
                <a:gd name="T9" fmla="*/ 342 h 1326"/>
                <a:gd name="T10" fmla="*/ 132 w 1008"/>
                <a:gd name="T11" fmla="*/ 378 h 1326"/>
                <a:gd name="T12" fmla="*/ 156 w 1008"/>
                <a:gd name="T13" fmla="*/ 408 h 1326"/>
                <a:gd name="T14" fmla="*/ 180 w 1008"/>
                <a:gd name="T15" fmla="*/ 444 h 1326"/>
                <a:gd name="T16" fmla="*/ 204 w 1008"/>
                <a:gd name="T17" fmla="*/ 480 h 1326"/>
                <a:gd name="T18" fmla="*/ 228 w 1008"/>
                <a:gd name="T19" fmla="*/ 510 h 1326"/>
                <a:gd name="T20" fmla="*/ 252 w 1008"/>
                <a:gd name="T21" fmla="*/ 552 h 1326"/>
                <a:gd name="T22" fmla="*/ 276 w 1008"/>
                <a:gd name="T23" fmla="*/ 588 h 1326"/>
                <a:gd name="T24" fmla="*/ 300 w 1008"/>
                <a:gd name="T25" fmla="*/ 618 h 1326"/>
                <a:gd name="T26" fmla="*/ 324 w 1008"/>
                <a:gd name="T27" fmla="*/ 654 h 1326"/>
                <a:gd name="T28" fmla="*/ 348 w 1008"/>
                <a:gd name="T29" fmla="*/ 690 h 1326"/>
                <a:gd name="T30" fmla="*/ 372 w 1008"/>
                <a:gd name="T31" fmla="*/ 714 h 1326"/>
                <a:gd name="T32" fmla="*/ 396 w 1008"/>
                <a:gd name="T33" fmla="*/ 732 h 1326"/>
                <a:gd name="T34" fmla="*/ 420 w 1008"/>
                <a:gd name="T35" fmla="*/ 762 h 1326"/>
                <a:gd name="T36" fmla="*/ 444 w 1008"/>
                <a:gd name="T37" fmla="*/ 786 h 1326"/>
                <a:gd name="T38" fmla="*/ 468 w 1008"/>
                <a:gd name="T39" fmla="*/ 816 h 1326"/>
                <a:gd name="T40" fmla="*/ 492 w 1008"/>
                <a:gd name="T41" fmla="*/ 864 h 1326"/>
                <a:gd name="T42" fmla="*/ 516 w 1008"/>
                <a:gd name="T43" fmla="*/ 900 h 1326"/>
                <a:gd name="T44" fmla="*/ 540 w 1008"/>
                <a:gd name="T45" fmla="*/ 930 h 1326"/>
                <a:gd name="T46" fmla="*/ 564 w 1008"/>
                <a:gd name="T47" fmla="*/ 954 h 1326"/>
                <a:gd name="T48" fmla="*/ 588 w 1008"/>
                <a:gd name="T49" fmla="*/ 966 h 1326"/>
                <a:gd name="T50" fmla="*/ 612 w 1008"/>
                <a:gd name="T51" fmla="*/ 990 h 1326"/>
                <a:gd name="T52" fmla="*/ 636 w 1008"/>
                <a:gd name="T53" fmla="*/ 1008 h 1326"/>
                <a:gd name="T54" fmla="*/ 660 w 1008"/>
                <a:gd name="T55" fmla="*/ 1026 h 1326"/>
                <a:gd name="T56" fmla="*/ 678 w 1008"/>
                <a:gd name="T57" fmla="*/ 1044 h 1326"/>
                <a:gd name="T58" fmla="*/ 702 w 1008"/>
                <a:gd name="T59" fmla="*/ 1056 h 1326"/>
                <a:gd name="T60" fmla="*/ 726 w 1008"/>
                <a:gd name="T61" fmla="*/ 1086 h 1326"/>
                <a:gd name="T62" fmla="*/ 750 w 1008"/>
                <a:gd name="T63" fmla="*/ 1116 h 1326"/>
                <a:gd name="T64" fmla="*/ 774 w 1008"/>
                <a:gd name="T65" fmla="*/ 1146 h 1326"/>
                <a:gd name="T66" fmla="*/ 798 w 1008"/>
                <a:gd name="T67" fmla="*/ 1176 h 1326"/>
                <a:gd name="T68" fmla="*/ 822 w 1008"/>
                <a:gd name="T69" fmla="*/ 1200 h 1326"/>
                <a:gd name="T70" fmla="*/ 846 w 1008"/>
                <a:gd name="T71" fmla="*/ 1218 h 1326"/>
                <a:gd name="T72" fmla="*/ 870 w 1008"/>
                <a:gd name="T73" fmla="*/ 1236 h 1326"/>
                <a:gd name="T74" fmla="*/ 894 w 1008"/>
                <a:gd name="T75" fmla="*/ 1248 h 1326"/>
                <a:gd name="T76" fmla="*/ 918 w 1008"/>
                <a:gd name="T77" fmla="*/ 1266 h 1326"/>
                <a:gd name="T78" fmla="*/ 942 w 1008"/>
                <a:gd name="T79" fmla="*/ 1290 h 1326"/>
                <a:gd name="T80" fmla="*/ 966 w 1008"/>
                <a:gd name="T81" fmla="*/ 1308 h 1326"/>
                <a:gd name="T82" fmla="*/ 990 w 1008"/>
                <a:gd name="T83" fmla="*/ 132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326">
                  <a:moveTo>
                    <a:pt x="0" y="0"/>
                  </a:moveTo>
                  <a:lnTo>
                    <a:pt x="6" y="90"/>
                  </a:lnTo>
                  <a:lnTo>
                    <a:pt x="12" y="120"/>
                  </a:lnTo>
                  <a:lnTo>
                    <a:pt x="24" y="144"/>
                  </a:lnTo>
                  <a:lnTo>
                    <a:pt x="30" y="174"/>
                  </a:lnTo>
                  <a:lnTo>
                    <a:pt x="36" y="204"/>
                  </a:lnTo>
                  <a:lnTo>
                    <a:pt x="48" y="222"/>
                  </a:lnTo>
                  <a:lnTo>
                    <a:pt x="54" y="246"/>
                  </a:lnTo>
                  <a:lnTo>
                    <a:pt x="60" y="258"/>
                  </a:lnTo>
                  <a:lnTo>
                    <a:pt x="72" y="270"/>
                  </a:lnTo>
                  <a:lnTo>
                    <a:pt x="78" y="288"/>
                  </a:lnTo>
                  <a:lnTo>
                    <a:pt x="84" y="300"/>
                  </a:lnTo>
                  <a:lnTo>
                    <a:pt x="96" y="312"/>
                  </a:lnTo>
                  <a:lnTo>
                    <a:pt x="102" y="330"/>
                  </a:lnTo>
                  <a:lnTo>
                    <a:pt x="108" y="342"/>
                  </a:lnTo>
                  <a:lnTo>
                    <a:pt x="120" y="354"/>
                  </a:lnTo>
                  <a:lnTo>
                    <a:pt x="126" y="366"/>
                  </a:lnTo>
                  <a:lnTo>
                    <a:pt x="132" y="378"/>
                  </a:lnTo>
                  <a:lnTo>
                    <a:pt x="144" y="396"/>
                  </a:lnTo>
                  <a:lnTo>
                    <a:pt x="150" y="402"/>
                  </a:lnTo>
                  <a:lnTo>
                    <a:pt x="156" y="408"/>
                  </a:lnTo>
                  <a:lnTo>
                    <a:pt x="168" y="420"/>
                  </a:lnTo>
                  <a:lnTo>
                    <a:pt x="174" y="426"/>
                  </a:lnTo>
                  <a:lnTo>
                    <a:pt x="180" y="444"/>
                  </a:lnTo>
                  <a:lnTo>
                    <a:pt x="192" y="462"/>
                  </a:lnTo>
                  <a:lnTo>
                    <a:pt x="198" y="468"/>
                  </a:lnTo>
                  <a:lnTo>
                    <a:pt x="204" y="480"/>
                  </a:lnTo>
                  <a:lnTo>
                    <a:pt x="216" y="492"/>
                  </a:lnTo>
                  <a:lnTo>
                    <a:pt x="222" y="504"/>
                  </a:lnTo>
                  <a:lnTo>
                    <a:pt x="228" y="510"/>
                  </a:lnTo>
                  <a:lnTo>
                    <a:pt x="234" y="528"/>
                  </a:lnTo>
                  <a:lnTo>
                    <a:pt x="246" y="540"/>
                  </a:lnTo>
                  <a:lnTo>
                    <a:pt x="252" y="552"/>
                  </a:lnTo>
                  <a:lnTo>
                    <a:pt x="258" y="564"/>
                  </a:lnTo>
                  <a:lnTo>
                    <a:pt x="270" y="576"/>
                  </a:lnTo>
                  <a:lnTo>
                    <a:pt x="276" y="588"/>
                  </a:lnTo>
                  <a:lnTo>
                    <a:pt x="282" y="606"/>
                  </a:lnTo>
                  <a:lnTo>
                    <a:pt x="294" y="612"/>
                  </a:lnTo>
                  <a:lnTo>
                    <a:pt x="300" y="618"/>
                  </a:lnTo>
                  <a:lnTo>
                    <a:pt x="306" y="630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0" y="666"/>
                  </a:lnTo>
                  <a:lnTo>
                    <a:pt x="342" y="672"/>
                  </a:lnTo>
                  <a:lnTo>
                    <a:pt x="348" y="690"/>
                  </a:lnTo>
                  <a:lnTo>
                    <a:pt x="354" y="702"/>
                  </a:lnTo>
                  <a:lnTo>
                    <a:pt x="366" y="714"/>
                  </a:lnTo>
                  <a:lnTo>
                    <a:pt x="372" y="714"/>
                  </a:lnTo>
                  <a:lnTo>
                    <a:pt x="378" y="720"/>
                  </a:lnTo>
                  <a:lnTo>
                    <a:pt x="390" y="726"/>
                  </a:lnTo>
                  <a:lnTo>
                    <a:pt x="396" y="732"/>
                  </a:lnTo>
                  <a:lnTo>
                    <a:pt x="402" y="738"/>
                  </a:lnTo>
                  <a:lnTo>
                    <a:pt x="414" y="750"/>
                  </a:lnTo>
                  <a:lnTo>
                    <a:pt x="420" y="762"/>
                  </a:lnTo>
                  <a:lnTo>
                    <a:pt x="426" y="774"/>
                  </a:lnTo>
                  <a:lnTo>
                    <a:pt x="438" y="780"/>
                  </a:lnTo>
                  <a:lnTo>
                    <a:pt x="444" y="786"/>
                  </a:lnTo>
                  <a:lnTo>
                    <a:pt x="450" y="798"/>
                  </a:lnTo>
                  <a:lnTo>
                    <a:pt x="456" y="804"/>
                  </a:lnTo>
                  <a:lnTo>
                    <a:pt x="468" y="816"/>
                  </a:lnTo>
                  <a:lnTo>
                    <a:pt x="474" y="834"/>
                  </a:lnTo>
                  <a:lnTo>
                    <a:pt x="480" y="852"/>
                  </a:lnTo>
                  <a:lnTo>
                    <a:pt x="492" y="864"/>
                  </a:lnTo>
                  <a:lnTo>
                    <a:pt x="498" y="876"/>
                  </a:lnTo>
                  <a:lnTo>
                    <a:pt x="504" y="888"/>
                  </a:lnTo>
                  <a:lnTo>
                    <a:pt x="516" y="900"/>
                  </a:lnTo>
                  <a:lnTo>
                    <a:pt x="522" y="912"/>
                  </a:lnTo>
                  <a:lnTo>
                    <a:pt x="528" y="924"/>
                  </a:lnTo>
                  <a:lnTo>
                    <a:pt x="540" y="930"/>
                  </a:lnTo>
                  <a:lnTo>
                    <a:pt x="546" y="936"/>
                  </a:lnTo>
                  <a:lnTo>
                    <a:pt x="552" y="942"/>
                  </a:lnTo>
                  <a:lnTo>
                    <a:pt x="564" y="954"/>
                  </a:lnTo>
                  <a:lnTo>
                    <a:pt x="570" y="960"/>
                  </a:lnTo>
                  <a:lnTo>
                    <a:pt x="576" y="960"/>
                  </a:lnTo>
                  <a:lnTo>
                    <a:pt x="588" y="966"/>
                  </a:lnTo>
                  <a:lnTo>
                    <a:pt x="594" y="972"/>
                  </a:lnTo>
                  <a:lnTo>
                    <a:pt x="600" y="984"/>
                  </a:lnTo>
                  <a:lnTo>
                    <a:pt x="612" y="990"/>
                  </a:lnTo>
                  <a:lnTo>
                    <a:pt x="618" y="996"/>
                  </a:lnTo>
                  <a:lnTo>
                    <a:pt x="624" y="1002"/>
                  </a:lnTo>
                  <a:lnTo>
                    <a:pt x="636" y="1008"/>
                  </a:lnTo>
                  <a:lnTo>
                    <a:pt x="642" y="1020"/>
                  </a:lnTo>
                  <a:lnTo>
                    <a:pt x="648" y="1026"/>
                  </a:lnTo>
                  <a:lnTo>
                    <a:pt x="660" y="1026"/>
                  </a:lnTo>
                  <a:lnTo>
                    <a:pt x="666" y="1038"/>
                  </a:lnTo>
                  <a:lnTo>
                    <a:pt x="672" y="1044"/>
                  </a:lnTo>
                  <a:lnTo>
                    <a:pt x="678" y="1044"/>
                  </a:lnTo>
                  <a:lnTo>
                    <a:pt x="690" y="1044"/>
                  </a:lnTo>
                  <a:lnTo>
                    <a:pt x="696" y="1050"/>
                  </a:lnTo>
                  <a:lnTo>
                    <a:pt x="702" y="1056"/>
                  </a:lnTo>
                  <a:lnTo>
                    <a:pt x="714" y="1068"/>
                  </a:lnTo>
                  <a:lnTo>
                    <a:pt x="720" y="1074"/>
                  </a:lnTo>
                  <a:lnTo>
                    <a:pt x="726" y="1086"/>
                  </a:lnTo>
                  <a:lnTo>
                    <a:pt x="738" y="1092"/>
                  </a:lnTo>
                  <a:lnTo>
                    <a:pt x="744" y="1104"/>
                  </a:lnTo>
                  <a:lnTo>
                    <a:pt x="750" y="1116"/>
                  </a:lnTo>
                  <a:lnTo>
                    <a:pt x="762" y="1128"/>
                  </a:lnTo>
                  <a:lnTo>
                    <a:pt x="768" y="1134"/>
                  </a:lnTo>
                  <a:lnTo>
                    <a:pt x="774" y="1146"/>
                  </a:lnTo>
                  <a:lnTo>
                    <a:pt x="786" y="1158"/>
                  </a:lnTo>
                  <a:lnTo>
                    <a:pt x="792" y="1164"/>
                  </a:lnTo>
                  <a:lnTo>
                    <a:pt x="798" y="1176"/>
                  </a:lnTo>
                  <a:lnTo>
                    <a:pt x="810" y="1182"/>
                  </a:lnTo>
                  <a:lnTo>
                    <a:pt x="816" y="1194"/>
                  </a:lnTo>
                  <a:lnTo>
                    <a:pt x="822" y="1200"/>
                  </a:lnTo>
                  <a:lnTo>
                    <a:pt x="834" y="1206"/>
                  </a:lnTo>
                  <a:lnTo>
                    <a:pt x="840" y="1212"/>
                  </a:lnTo>
                  <a:lnTo>
                    <a:pt x="846" y="1218"/>
                  </a:lnTo>
                  <a:lnTo>
                    <a:pt x="858" y="1224"/>
                  </a:lnTo>
                  <a:lnTo>
                    <a:pt x="864" y="1230"/>
                  </a:lnTo>
                  <a:lnTo>
                    <a:pt x="870" y="1236"/>
                  </a:lnTo>
                  <a:lnTo>
                    <a:pt x="882" y="1242"/>
                  </a:lnTo>
                  <a:lnTo>
                    <a:pt x="888" y="1242"/>
                  </a:lnTo>
                  <a:lnTo>
                    <a:pt x="894" y="1248"/>
                  </a:lnTo>
                  <a:lnTo>
                    <a:pt x="900" y="1254"/>
                  </a:lnTo>
                  <a:lnTo>
                    <a:pt x="912" y="1260"/>
                  </a:lnTo>
                  <a:lnTo>
                    <a:pt x="918" y="1266"/>
                  </a:lnTo>
                  <a:lnTo>
                    <a:pt x="924" y="1272"/>
                  </a:lnTo>
                  <a:lnTo>
                    <a:pt x="936" y="1278"/>
                  </a:lnTo>
                  <a:lnTo>
                    <a:pt x="942" y="1290"/>
                  </a:lnTo>
                  <a:lnTo>
                    <a:pt x="948" y="1296"/>
                  </a:lnTo>
                  <a:lnTo>
                    <a:pt x="960" y="1302"/>
                  </a:lnTo>
                  <a:lnTo>
                    <a:pt x="966" y="1308"/>
                  </a:lnTo>
                  <a:lnTo>
                    <a:pt x="972" y="1314"/>
                  </a:lnTo>
                  <a:lnTo>
                    <a:pt x="984" y="1314"/>
                  </a:lnTo>
                  <a:lnTo>
                    <a:pt x="990" y="1320"/>
                  </a:lnTo>
                  <a:lnTo>
                    <a:pt x="996" y="1326"/>
                  </a:lnTo>
                  <a:lnTo>
                    <a:pt x="1008" y="1326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3" name="Freeform 186"/>
            <p:cNvSpPr>
              <a:spLocks/>
            </p:cNvSpPr>
            <p:nvPr/>
          </p:nvSpPr>
          <p:spPr bwMode="auto">
            <a:xfrm>
              <a:off x="2445259" y="4391004"/>
              <a:ext cx="1293665" cy="569477"/>
            </a:xfrm>
            <a:custGeom>
              <a:avLst/>
              <a:gdLst>
                <a:gd name="T0" fmla="*/ 12 w 1002"/>
                <a:gd name="T1" fmla="*/ 6 h 402"/>
                <a:gd name="T2" fmla="*/ 36 w 1002"/>
                <a:gd name="T3" fmla="*/ 12 h 402"/>
                <a:gd name="T4" fmla="*/ 60 w 1002"/>
                <a:gd name="T5" fmla="*/ 36 h 402"/>
                <a:gd name="T6" fmla="*/ 84 w 1002"/>
                <a:gd name="T7" fmla="*/ 54 h 402"/>
                <a:gd name="T8" fmla="*/ 108 w 1002"/>
                <a:gd name="T9" fmla="*/ 78 h 402"/>
                <a:gd name="T10" fmla="*/ 132 w 1002"/>
                <a:gd name="T11" fmla="*/ 102 h 402"/>
                <a:gd name="T12" fmla="*/ 156 w 1002"/>
                <a:gd name="T13" fmla="*/ 114 h 402"/>
                <a:gd name="T14" fmla="*/ 180 w 1002"/>
                <a:gd name="T15" fmla="*/ 126 h 402"/>
                <a:gd name="T16" fmla="*/ 204 w 1002"/>
                <a:gd name="T17" fmla="*/ 138 h 402"/>
                <a:gd name="T18" fmla="*/ 228 w 1002"/>
                <a:gd name="T19" fmla="*/ 150 h 402"/>
                <a:gd name="T20" fmla="*/ 252 w 1002"/>
                <a:gd name="T21" fmla="*/ 168 h 402"/>
                <a:gd name="T22" fmla="*/ 276 w 1002"/>
                <a:gd name="T23" fmla="*/ 180 h 402"/>
                <a:gd name="T24" fmla="*/ 300 w 1002"/>
                <a:gd name="T25" fmla="*/ 186 h 402"/>
                <a:gd name="T26" fmla="*/ 324 w 1002"/>
                <a:gd name="T27" fmla="*/ 192 h 402"/>
                <a:gd name="T28" fmla="*/ 348 w 1002"/>
                <a:gd name="T29" fmla="*/ 204 h 402"/>
                <a:gd name="T30" fmla="*/ 372 w 1002"/>
                <a:gd name="T31" fmla="*/ 228 h 402"/>
                <a:gd name="T32" fmla="*/ 396 w 1002"/>
                <a:gd name="T33" fmla="*/ 246 h 402"/>
                <a:gd name="T34" fmla="*/ 420 w 1002"/>
                <a:gd name="T35" fmla="*/ 258 h 402"/>
                <a:gd name="T36" fmla="*/ 444 w 1002"/>
                <a:gd name="T37" fmla="*/ 270 h 402"/>
                <a:gd name="T38" fmla="*/ 468 w 1002"/>
                <a:gd name="T39" fmla="*/ 276 h 402"/>
                <a:gd name="T40" fmla="*/ 492 w 1002"/>
                <a:gd name="T41" fmla="*/ 282 h 402"/>
                <a:gd name="T42" fmla="*/ 516 w 1002"/>
                <a:gd name="T43" fmla="*/ 294 h 402"/>
                <a:gd name="T44" fmla="*/ 540 w 1002"/>
                <a:gd name="T45" fmla="*/ 306 h 402"/>
                <a:gd name="T46" fmla="*/ 558 w 1002"/>
                <a:gd name="T47" fmla="*/ 312 h 402"/>
                <a:gd name="T48" fmla="*/ 582 w 1002"/>
                <a:gd name="T49" fmla="*/ 330 h 402"/>
                <a:gd name="T50" fmla="*/ 606 w 1002"/>
                <a:gd name="T51" fmla="*/ 336 h 402"/>
                <a:gd name="T52" fmla="*/ 630 w 1002"/>
                <a:gd name="T53" fmla="*/ 348 h 402"/>
                <a:gd name="T54" fmla="*/ 654 w 1002"/>
                <a:gd name="T55" fmla="*/ 354 h 402"/>
                <a:gd name="T56" fmla="*/ 678 w 1002"/>
                <a:gd name="T57" fmla="*/ 366 h 402"/>
                <a:gd name="T58" fmla="*/ 702 w 1002"/>
                <a:gd name="T59" fmla="*/ 366 h 402"/>
                <a:gd name="T60" fmla="*/ 726 w 1002"/>
                <a:gd name="T61" fmla="*/ 360 h 402"/>
                <a:gd name="T62" fmla="*/ 750 w 1002"/>
                <a:gd name="T63" fmla="*/ 354 h 402"/>
                <a:gd name="T64" fmla="*/ 774 w 1002"/>
                <a:gd name="T65" fmla="*/ 348 h 402"/>
                <a:gd name="T66" fmla="*/ 798 w 1002"/>
                <a:gd name="T67" fmla="*/ 348 h 402"/>
                <a:gd name="T68" fmla="*/ 822 w 1002"/>
                <a:gd name="T69" fmla="*/ 360 h 402"/>
                <a:gd name="T70" fmla="*/ 846 w 1002"/>
                <a:gd name="T71" fmla="*/ 366 h 402"/>
                <a:gd name="T72" fmla="*/ 870 w 1002"/>
                <a:gd name="T73" fmla="*/ 372 h 402"/>
                <a:gd name="T74" fmla="*/ 894 w 1002"/>
                <a:gd name="T75" fmla="*/ 372 h 402"/>
                <a:gd name="T76" fmla="*/ 918 w 1002"/>
                <a:gd name="T77" fmla="*/ 378 h 402"/>
                <a:gd name="T78" fmla="*/ 942 w 1002"/>
                <a:gd name="T79" fmla="*/ 384 h 402"/>
                <a:gd name="T80" fmla="*/ 966 w 1002"/>
                <a:gd name="T81" fmla="*/ 390 h 402"/>
                <a:gd name="T82" fmla="*/ 990 w 1002"/>
                <a:gd name="T83" fmla="*/ 39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40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8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8"/>
                  </a:lnTo>
                  <a:lnTo>
                    <a:pt x="114" y="90"/>
                  </a:lnTo>
                  <a:lnTo>
                    <a:pt x="126" y="96"/>
                  </a:lnTo>
                  <a:lnTo>
                    <a:pt x="132" y="102"/>
                  </a:lnTo>
                  <a:lnTo>
                    <a:pt x="138" y="108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74" y="120"/>
                  </a:lnTo>
                  <a:lnTo>
                    <a:pt x="180" y="126"/>
                  </a:lnTo>
                  <a:lnTo>
                    <a:pt x="186" y="132"/>
                  </a:lnTo>
                  <a:lnTo>
                    <a:pt x="198" y="132"/>
                  </a:lnTo>
                  <a:lnTo>
                    <a:pt x="204" y="138"/>
                  </a:lnTo>
                  <a:lnTo>
                    <a:pt x="210" y="138"/>
                  </a:lnTo>
                  <a:lnTo>
                    <a:pt x="222" y="144"/>
                  </a:lnTo>
                  <a:lnTo>
                    <a:pt x="228" y="150"/>
                  </a:lnTo>
                  <a:lnTo>
                    <a:pt x="234" y="156"/>
                  </a:lnTo>
                  <a:lnTo>
                    <a:pt x="246" y="162"/>
                  </a:lnTo>
                  <a:lnTo>
                    <a:pt x="252" y="168"/>
                  </a:lnTo>
                  <a:lnTo>
                    <a:pt x="258" y="174"/>
                  </a:lnTo>
                  <a:lnTo>
                    <a:pt x="270" y="174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300" y="186"/>
                  </a:lnTo>
                  <a:lnTo>
                    <a:pt x="306" y="186"/>
                  </a:lnTo>
                  <a:lnTo>
                    <a:pt x="318" y="192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36" y="198"/>
                  </a:lnTo>
                  <a:lnTo>
                    <a:pt x="348" y="204"/>
                  </a:lnTo>
                  <a:lnTo>
                    <a:pt x="354" y="210"/>
                  </a:lnTo>
                  <a:lnTo>
                    <a:pt x="360" y="222"/>
                  </a:lnTo>
                  <a:lnTo>
                    <a:pt x="372" y="228"/>
                  </a:lnTo>
                  <a:lnTo>
                    <a:pt x="378" y="234"/>
                  </a:lnTo>
                  <a:lnTo>
                    <a:pt x="384" y="240"/>
                  </a:lnTo>
                  <a:lnTo>
                    <a:pt x="396" y="246"/>
                  </a:lnTo>
                  <a:lnTo>
                    <a:pt x="402" y="252"/>
                  </a:lnTo>
                  <a:lnTo>
                    <a:pt x="408" y="258"/>
                  </a:lnTo>
                  <a:lnTo>
                    <a:pt x="420" y="258"/>
                  </a:lnTo>
                  <a:lnTo>
                    <a:pt x="426" y="264"/>
                  </a:lnTo>
                  <a:lnTo>
                    <a:pt x="432" y="264"/>
                  </a:lnTo>
                  <a:lnTo>
                    <a:pt x="444" y="270"/>
                  </a:lnTo>
                  <a:lnTo>
                    <a:pt x="450" y="270"/>
                  </a:lnTo>
                  <a:lnTo>
                    <a:pt x="456" y="276"/>
                  </a:lnTo>
                  <a:lnTo>
                    <a:pt x="468" y="276"/>
                  </a:lnTo>
                  <a:lnTo>
                    <a:pt x="474" y="282"/>
                  </a:lnTo>
                  <a:lnTo>
                    <a:pt x="480" y="282"/>
                  </a:lnTo>
                  <a:lnTo>
                    <a:pt x="492" y="282"/>
                  </a:lnTo>
                  <a:lnTo>
                    <a:pt x="498" y="288"/>
                  </a:lnTo>
                  <a:lnTo>
                    <a:pt x="504" y="288"/>
                  </a:lnTo>
                  <a:lnTo>
                    <a:pt x="516" y="294"/>
                  </a:lnTo>
                  <a:lnTo>
                    <a:pt x="522" y="300"/>
                  </a:lnTo>
                  <a:lnTo>
                    <a:pt x="528" y="300"/>
                  </a:lnTo>
                  <a:lnTo>
                    <a:pt x="540" y="306"/>
                  </a:lnTo>
                  <a:lnTo>
                    <a:pt x="546" y="306"/>
                  </a:lnTo>
                  <a:lnTo>
                    <a:pt x="552" y="312"/>
                  </a:lnTo>
                  <a:lnTo>
                    <a:pt x="558" y="312"/>
                  </a:lnTo>
                  <a:lnTo>
                    <a:pt x="570" y="318"/>
                  </a:lnTo>
                  <a:lnTo>
                    <a:pt x="576" y="324"/>
                  </a:lnTo>
                  <a:lnTo>
                    <a:pt x="582" y="330"/>
                  </a:lnTo>
                  <a:lnTo>
                    <a:pt x="594" y="330"/>
                  </a:lnTo>
                  <a:lnTo>
                    <a:pt x="600" y="336"/>
                  </a:lnTo>
                  <a:lnTo>
                    <a:pt x="606" y="336"/>
                  </a:lnTo>
                  <a:lnTo>
                    <a:pt x="618" y="342"/>
                  </a:lnTo>
                  <a:lnTo>
                    <a:pt x="624" y="342"/>
                  </a:lnTo>
                  <a:lnTo>
                    <a:pt x="630" y="348"/>
                  </a:lnTo>
                  <a:lnTo>
                    <a:pt x="642" y="348"/>
                  </a:lnTo>
                  <a:lnTo>
                    <a:pt x="648" y="354"/>
                  </a:lnTo>
                  <a:lnTo>
                    <a:pt x="654" y="354"/>
                  </a:lnTo>
                  <a:lnTo>
                    <a:pt x="666" y="360"/>
                  </a:lnTo>
                  <a:lnTo>
                    <a:pt x="672" y="360"/>
                  </a:lnTo>
                  <a:lnTo>
                    <a:pt x="678" y="366"/>
                  </a:lnTo>
                  <a:lnTo>
                    <a:pt x="690" y="366"/>
                  </a:lnTo>
                  <a:lnTo>
                    <a:pt x="696" y="366"/>
                  </a:lnTo>
                  <a:lnTo>
                    <a:pt x="702" y="366"/>
                  </a:lnTo>
                  <a:lnTo>
                    <a:pt x="714" y="366"/>
                  </a:lnTo>
                  <a:lnTo>
                    <a:pt x="720" y="366"/>
                  </a:lnTo>
                  <a:lnTo>
                    <a:pt x="726" y="360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54"/>
                  </a:lnTo>
                  <a:lnTo>
                    <a:pt x="762" y="354"/>
                  </a:lnTo>
                  <a:lnTo>
                    <a:pt x="768" y="348"/>
                  </a:lnTo>
                  <a:lnTo>
                    <a:pt x="774" y="348"/>
                  </a:lnTo>
                  <a:lnTo>
                    <a:pt x="780" y="348"/>
                  </a:lnTo>
                  <a:lnTo>
                    <a:pt x="792" y="348"/>
                  </a:lnTo>
                  <a:lnTo>
                    <a:pt x="798" y="348"/>
                  </a:lnTo>
                  <a:lnTo>
                    <a:pt x="804" y="354"/>
                  </a:lnTo>
                  <a:lnTo>
                    <a:pt x="816" y="354"/>
                  </a:lnTo>
                  <a:lnTo>
                    <a:pt x="822" y="360"/>
                  </a:lnTo>
                  <a:lnTo>
                    <a:pt x="828" y="360"/>
                  </a:lnTo>
                  <a:lnTo>
                    <a:pt x="840" y="360"/>
                  </a:lnTo>
                  <a:lnTo>
                    <a:pt x="846" y="366"/>
                  </a:lnTo>
                  <a:lnTo>
                    <a:pt x="852" y="366"/>
                  </a:lnTo>
                  <a:lnTo>
                    <a:pt x="864" y="366"/>
                  </a:lnTo>
                  <a:lnTo>
                    <a:pt x="870" y="372"/>
                  </a:lnTo>
                  <a:lnTo>
                    <a:pt x="876" y="372"/>
                  </a:lnTo>
                  <a:lnTo>
                    <a:pt x="888" y="372"/>
                  </a:lnTo>
                  <a:lnTo>
                    <a:pt x="894" y="372"/>
                  </a:lnTo>
                  <a:lnTo>
                    <a:pt x="900" y="372"/>
                  </a:lnTo>
                  <a:lnTo>
                    <a:pt x="912" y="378"/>
                  </a:lnTo>
                  <a:lnTo>
                    <a:pt x="918" y="378"/>
                  </a:lnTo>
                  <a:lnTo>
                    <a:pt x="924" y="378"/>
                  </a:lnTo>
                  <a:lnTo>
                    <a:pt x="936" y="384"/>
                  </a:lnTo>
                  <a:lnTo>
                    <a:pt x="942" y="384"/>
                  </a:lnTo>
                  <a:lnTo>
                    <a:pt x="948" y="384"/>
                  </a:lnTo>
                  <a:lnTo>
                    <a:pt x="960" y="390"/>
                  </a:lnTo>
                  <a:lnTo>
                    <a:pt x="966" y="390"/>
                  </a:lnTo>
                  <a:lnTo>
                    <a:pt x="972" y="390"/>
                  </a:lnTo>
                  <a:lnTo>
                    <a:pt x="984" y="396"/>
                  </a:lnTo>
                  <a:lnTo>
                    <a:pt x="990" y="396"/>
                  </a:lnTo>
                  <a:lnTo>
                    <a:pt x="996" y="396"/>
                  </a:lnTo>
                  <a:lnTo>
                    <a:pt x="1002" y="402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4" name="Freeform 187"/>
            <p:cNvSpPr>
              <a:spLocks/>
            </p:cNvSpPr>
            <p:nvPr/>
          </p:nvSpPr>
          <p:spPr bwMode="auto">
            <a:xfrm>
              <a:off x="3738925" y="4960480"/>
              <a:ext cx="1301412" cy="152994"/>
            </a:xfrm>
            <a:custGeom>
              <a:avLst/>
              <a:gdLst>
                <a:gd name="T0" fmla="*/ 18 w 1008"/>
                <a:gd name="T1" fmla="*/ 0 h 108"/>
                <a:gd name="T2" fmla="*/ 42 w 1008"/>
                <a:gd name="T3" fmla="*/ 0 h 108"/>
                <a:gd name="T4" fmla="*/ 66 w 1008"/>
                <a:gd name="T5" fmla="*/ 0 h 108"/>
                <a:gd name="T6" fmla="*/ 90 w 1008"/>
                <a:gd name="T7" fmla="*/ 0 h 108"/>
                <a:gd name="T8" fmla="*/ 114 w 1008"/>
                <a:gd name="T9" fmla="*/ 0 h 108"/>
                <a:gd name="T10" fmla="*/ 138 w 1008"/>
                <a:gd name="T11" fmla="*/ 6 h 108"/>
                <a:gd name="T12" fmla="*/ 162 w 1008"/>
                <a:gd name="T13" fmla="*/ 6 h 108"/>
                <a:gd name="T14" fmla="*/ 186 w 1008"/>
                <a:gd name="T15" fmla="*/ 12 h 108"/>
                <a:gd name="T16" fmla="*/ 210 w 1008"/>
                <a:gd name="T17" fmla="*/ 18 h 108"/>
                <a:gd name="T18" fmla="*/ 234 w 1008"/>
                <a:gd name="T19" fmla="*/ 24 h 108"/>
                <a:gd name="T20" fmla="*/ 258 w 1008"/>
                <a:gd name="T21" fmla="*/ 30 h 108"/>
                <a:gd name="T22" fmla="*/ 282 w 1008"/>
                <a:gd name="T23" fmla="*/ 30 h 108"/>
                <a:gd name="T24" fmla="*/ 306 w 1008"/>
                <a:gd name="T25" fmla="*/ 30 h 108"/>
                <a:gd name="T26" fmla="*/ 330 w 1008"/>
                <a:gd name="T27" fmla="*/ 30 h 108"/>
                <a:gd name="T28" fmla="*/ 354 w 1008"/>
                <a:gd name="T29" fmla="*/ 36 h 108"/>
                <a:gd name="T30" fmla="*/ 378 w 1008"/>
                <a:gd name="T31" fmla="*/ 36 h 108"/>
                <a:gd name="T32" fmla="*/ 402 w 1008"/>
                <a:gd name="T33" fmla="*/ 42 h 108"/>
                <a:gd name="T34" fmla="*/ 426 w 1008"/>
                <a:gd name="T35" fmla="*/ 42 h 108"/>
                <a:gd name="T36" fmla="*/ 444 w 1008"/>
                <a:gd name="T37" fmla="*/ 42 h 108"/>
                <a:gd name="T38" fmla="*/ 468 w 1008"/>
                <a:gd name="T39" fmla="*/ 42 h 108"/>
                <a:gd name="T40" fmla="*/ 492 w 1008"/>
                <a:gd name="T41" fmla="*/ 48 h 108"/>
                <a:gd name="T42" fmla="*/ 516 w 1008"/>
                <a:gd name="T43" fmla="*/ 54 h 108"/>
                <a:gd name="T44" fmla="*/ 540 w 1008"/>
                <a:gd name="T45" fmla="*/ 60 h 108"/>
                <a:gd name="T46" fmla="*/ 564 w 1008"/>
                <a:gd name="T47" fmla="*/ 60 h 108"/>
                <a:gd name="T48" fmla="*/ 588 w 1008"/>
                <a:gd name="T49" fmla="*/ 66 h 108"/>
                <a:gd name="T50" fmla="*/ 612 w 1008"/>
                <a:gd name="T51" fmla="*/ 66 h 108"/>
                <a:gd name="T52" fmla="*/ 636 w 1008"/>
                <a:gd name="T53" fmla="*/ 72 h 108"/>
                <a:gd name="T54" fmla="*/ 660 w 1008"/>
                <a:gd name="T55" fmla="*/ 72 h 108"/>
                <a:gd name="T56" fmla="*/ 684 w 1008"/>
                <a:gd name="T57" fmla="*/ 78 h 108"/>
                <a:gd name="T58" fmla="*/ 708 w 1008"/>
                <a:gd name="T59" fmla="*/ 78 h 108"/>
                <a:gd name="T60" fmla="*/ 732 w 1008"/>
                <a:gd name="T61" fmla="*/ 84 h 108"/>
                <a:gd name="T62" fmla="*/ 756 w 1008"/>
                <a:gd name="T63" fmla="*/ 84 h 108"/>
                <a:gd name="T64" fmla="*/ 780 w 1008"/>
                <a:gd name="T65" fmla="*/ 84 h 108"/>
                <a:gd name="T66" fmla="*/ 804 w 1008"/>
                <a:gd name="T67" fmla="*/ 84 h 108"/>
                <a:gd name="T68" fmla="*/ 828 w 1008"/>
                <a:gd name="T69" fmla="*/ 84 h 108"/>
                <a:gd name="T70" fmla="*/ 852 w 1008"/>
                <a:gd name="T71" fmla="*/ 90 h 108"/>
                <a:gd name="T72" fmla="*/ 876 w 1008"/>
                <a:gd name="T73" fmla="*/ 96 h 108"/>
                <a:gd name="T74" fmla="*/ 900 w 1008"/>
                <a:gd name="T75" fmla="*/ 96 h 108"/>
                <a:gd name="T76" fmla="*/ 924 w 1008"/>
                <a:gd name="T77" fmla="*/ 102 h 108"/>
                <a:gd name="T78" fmla="*/ 948 w 1008"/>
                <a:gd name="T79" fmla="*/ 102 h 108"/>
                <a:gd name="T80" fmla="*/ 972 w 1008"/>
                <a:gd name="T81" fmla="*/ 102 h 108"/>
                <a:gd name="T82" fmla="*/ 996 w 1008"/>
                <a:gd name="T8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8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4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42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42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80" y="48"/>
                  </a:lnTo>
                  <a:lnTo>
                    <a:pt x="486" y="48"/>
                  </a:lnTo>
                  <a:lnTo>
                    <a:pt x="492" y="48"/>
                  </a:lnTo>
                  <a:lnTo>
                    <a:pt x="504" y="48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8" y="54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6" y="60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24" y="66"/>
                  </a:lnTo>
                  <a:lnTo>
                    <a:pt x="630" y="72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54" y="72"/>
                  </a:lnTo>
                  <a:lnTo>
                    <a:pt x="660" y="72"/>
                  </a:lnTo>
                  <a:lnTo>
                    <a:pt x="666" y="78"/>
                  </a:lnTo>
                  <a:lnTo>
                    <a:pt x="678" y="78"/>
                  </a:lnTo>
                  <a:lnTo>
                    <a:pt x="684" y="78"/>
                  </a:lnTo>
                  <a:lnTo>
                    <a:pt x="690" y="78"/>
                  </a:lnTo>
                  <a:lnTo>
                    <a:pt x="702" y="78"/>
                  </a:lnTo>
                  <a:lnTo>
                    <a:pt x="708" y="78"/>
                  </a:lnTo>
                  <a:lnTo>
                    <a:pt x="714" y="78"/>
                  </a:lnTo>
                  <a:lnTo>
                    <a:pt x="726" y="78"/>
                  </a:lnTo>
                  <a:lnTo>
                    <a:pt x="732" y="84"/>
                  </a:lnTo>
                  <a:lnTo>
                    <a:pt x="738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62" y="84"/>
                  </a:lnTo>
                  <a:lnTo>
                    <a:pt x="774" y="84"/>
                  </a:lnTo>
                  <a:lnTo>
                    <a:pt x="780" y="84"/>
                  </a:lnTo>
                  <a:lnTo>
                    <a:pt x="786" y="84"/>
                  </a:lnTo>
                  <a:lnTo>
                    <a:pt x="798" y="84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22" y="84"/>
                  </a:lnTo>
                  <a:lnTo>
                    <a:pt x="828" y="84"/>
                  </a:lnTo>
                  <a:lnTo>
                    <a:pt x="834" y="84"/>
                  </a:lnTo>
                  <a:lnTo>
                    <a:pt x="846" y="90"/>
                  </a:lnTo>
                  <a:lnTo>
                    <a:pt x="852" y="90"/>
                  </a:lnTo>
                  <a:lnTo>
                    <a:pt x="858" y="90"/>
                  </a:lnTo>
                  <a:lnTo>
                    <a:pt x="870" y="90"/>
                  </a:lnTo>
                  <a:lnTo>
                    <a:pt x="876" y="96"/>
                  </a:lnTo>
                  <a:lnTo>
                    <a:pt x="882" y="96"/>
                  </a:lnTo>
                  <a:lnTo>
                    <a:pt x="888" y="96"/>
                  </a:lnTo>
                  <a:lnTo>
                    <a:pt x="900" y="96"/>
                  </a:lnTo>
                  <a:lnTo>
                    <a:pt x="906" y="96"/>
                  </a:lnTo>
                  <a:lnTo>
                    <a:pt x="912" y="102"/>
                  </a:lnTo>
                  <a:lnTo>
                    <a:pt x="924" y="102"/>
                  </a:lnTo>
                  <a:lnTo>
                    <a:pt x="930" y="102"/>
                  </a:lnTo>
                  <a:lnTo>
                    <a:pt x="936" y="102"/>
                  </a:lnTo>
                  <a:lnTo>
                    <a:pt x="948" y="102"/>
                  </a:lnTo>
                  <a:lnTo>
                    <a:pt x="954" y="102"/>
                  </a:lnTo>
                  <a:lnTo>
                    <a:pt x="960" y="102"/>
                  </a:lnTo>
                  <a:lnTo>
                    <a:pt x="972" y="102"/>
                  </a:lnTo>
                  <a:lnTo>
                    <a:pt x="978" y="102"/>
                  </a:lnTo>
                  <a:lnTo>
                    <a:pt x="984" y="108"/>
                  </a:lnTo>
                  <a:lnTo>
                    <a:pt x="996" y="108"/>
                  </a:lnTo>
                  <a:lnTo>
                    <a:pt x="1002" y="108"/>
                  </a:lnTo>
                  <a:lnTo>
                    <a:pt x="1008" y="108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5" name="Freeform 188"/>
            <p:cNvSpPr>
              <a:spLocks/>
            </p:cNvSpPr>
            <p:nvPr/>
          </p:nvSpPr>
          <p:spPr bwMode="auto">
            <a:xfrm>
              <a:off x="5040337" y="5113474"/>
              <a:ext cx="1301412" cy="76497"/>
            </a:xfrm>
            <a:custGeom>
              <a:avLst/>
              <a:gdLst>
                <a:gd name="T0" fmla="*/ 18 w 1008"/>
                <a:gd name="T1" fmla="*/ 0 h 54"/>
                <a:gd name="T2" fmla="*/ 42 w 1008"/>
                <a:gd name="T3" fmla="*/ 0 h 54"/>
                <a:gd name="T4" fmla="*/ 66 w 1008"/>
                <a:gd name="T5" fmla="*/ 6 h 54"/>
                <a:gd name="T6" fmla="*/ 90 w 1008"/>
                <a:gd name="T7" fmla="*/ 6 h 54"/>
                <a:gd name="T8" fmla="*/ 114 w 1008"/>
                <a:gd name="T9" fmla="*/ 6 h 54"/>
                <a:gd name="T10" fmla="*/ 138 w 1008"/>
                <a:gd name="T11" fmla="*/ 6 h 54"/>
                <a:gd name="T12" fmla="*/ 162 w 1008"/>
                <a:gd name="T13" fmla="*/ 6 h 54"/>
                <a:gd name="T14" fmla="*/ 186 w 1008"/>
                <a:gd name="T15" fmla="*/ 6 h 54"/>
                <a:gd name="T16" fmla="*/ 210 w 1008"/>
                <a:gd name="T17" fmla="*/ 12 h 54"/>
                <a:gd name="T18" fmla="*/ 234 w 1008"/>
                <a:gd name="T19" fmla="*/ 12 h 54"/>
                <a:gd name="T20" fmla="*/ 258 w 1008"/>
                <a:gd name="T21" fmla="*/ 18 h 54"/>
                <a:gd name="T22" fmla="*/ 282 w 1008"/>
                <a:gd name="T23" fmla="*/ 18 h 54"/>
                <a:gd name="T24" fmla="*/ 306 w 1008"/>
                <a:gd name="T25" fmla="*/ 24 h 54"/>
                <a:gd name="T26" fmla="*/ 324 w 1008"/>
                <a:gd name="T27" fmla="*/ 24 h 54"/>
                <a:gd name="T28" fmla="*/ 348 w 1008"/>
                <a:gd name="T29" fmla="*/ 24 h 54"/>
                <a:gd name="T30" fmla="*/ 372 w 1008"/>
                <a:gd name="T31" fmla="*/ 24 h 54"/>
                <a:gd name="T32" fmla="*/ 396 w 1008"/>
                <a:gd name="T33" fmla="*/ 24 h 54"/>
                <a:gd name="T34" fmla="*/ 420 w 1008"/>
                <a:gd name="T35" fmla="*/ 24 h 54"/>
                <a:gd name="T36" fmla="*/ 444 w 1008"/>
                <a:gd name="T37" fmla="*/ 30 h 54"/>
                <a:gd name="T38" fmla="*/ 468 w 1008"/>
                <a:gd name="T39" fmla="*/ 30 h 54"/>
                <a:gd name="T40" fmla="*/ 492 w 1008"/>
                <a:gd name="T41" fmla="*/ 30 h 54"/>
                <a:gd name="T42" fmla="*/ 516 w 1008"/>
                <a:gd name="T43" fmla="*/ 36 h 54"/>
                <a:gd name="T44" fmla="*/ 540 w 1008"/>
                <a:gd name="T45" fmla="*/ 36 h 54"/>
                <a:gd name="T46" fmla="*/ 564 w 1008"/>
                <a:gd name="T47" fmla="*/ 36 h 54"/>
                <a:gd name="T48" fmla="*/ 588 w 1008"/>
                <a:gd name="T49" fmla="*/ 36 h 54"/>
                <a:gd name="T50" fmla="*/ 612 w 1008"/>
                <a:gd name="T51" fmla="*/ 36 h 54"/>
                <a:gd name="T52" fmla="*/ 636 w 1008"/>
                <a:gd name="T53" fmla="*/ 42 h 54"/>
                <a:gd name="T54" fmla="*/ 660 w 1008"/>
                <a:gd name="T55" fmla="*/ 42 h 54"/>
                <a:gd name="T56" fmla="*/ 684 w 1008"/>
                <a:gd name="T57" fmla="*/ 42 h 54"/>
                <a:gd name="T58" fmla="*/ 708 w 1008"/>
                <a:gd name="T59" fmla="*/ 42 h 54"/>
                <a:gd name="T60" fmla="*/ 732 w 1008"/>
                <a:gd name="T61" fmla="*/ 42 h 54"/>
                <a:gd name="T62" fmla="*/ 756 w 1008"/>
                <a:gd name="T63" fmla="*/ 48 h 54"/>
                <a:gd name="T64" fmla="*/ 780 w 1008"/>
                <a:gd name="T65" fmla="*/ 48 h 54"/>
                <a:gd name="T66" fmla="*/ 804 w 1008"/>
                <a:gd name="T67" fmla="*/ 48 h 54"/>
                <a:gd name="T68" fmla="*/ 828 w 1008"/>
                <a:gd name="T69" fmla="*/ 48 h 54"/>
                <a:gd name="T70" fmla="*/ 852 w 1008"/>
                <a:gd name="T71" fmla="*/ 48 h 54"/>
                <a:gd name="T72" fmla="*/ 876 w 1008"/>
                <a:gd name="T73" fmla="*/ 48 h 54"/>
                <a:gd name="T74" fmla="*/ 900 w 1008"/>
                <a:gd name="T75" fmla="*/ 54 h 54"/>
                <a:gd name="T76" fmla="*/ 924 w 1008"/>
                <a:gd name="T77" fmla="*/ 54 h 54"/>
                <a:gd name="T78" fmla="*/ 948 w 1008"/>
                <a:gd name="T79" fmla="*/ 54 h 54"/>
                <a:gd name="T80" fmla="*/ 972 w 1008"/>
                <a:gd name="T81" fmla="*/ 54 h 54"/>
                <a:gd name="T82" fmla="*/ 990 w 1008"/>
                <a:gd name="T8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5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36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8" y="48"/>
                  </a:lnTo>
                  <a:lnTo>
                    <a:pt x="750" y="48"/>
                  </a:lnTo>
                  <a:lnTo>
                    <a:pt x="756" y="48"/>
                  </a:lnTo>
                  <a:lnTo>
                    <a:pt x="762" y="48"/>
                  </a:lnTo>
                  <a:lnTo>
                    <a:pt x="768" y="48"/>
                  </a:lnTo>
                  <a:lnTo>
                    <a:pt x="780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64" y="48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54"/>
                  </a:lnTo>
                  <a:lnTo>
                    <a:pt x="906" y="54"/>
                  </a:lnTo>
                  <a:lnTo>
                    <a:pt x="912" y="54"/>
                  </a:lnTo>
                  <a:lnTo>
                    <a:pt x="924" y="54"/>
                  </a:lnTo>
                  <a:lnTo>
                    <a:pt x="930" y="54"/>
                  </a:lnTo>
                  <a:lnTo>
                    <a:pt x="936" y="54"/>
                  </a:lnTo>
                  <a:lnTo>
                    <a:pt x="948" y="54"/>
                  </a:lnTo>
                  <a:lnTo>
                    <a:pt x="954" y="54"/>
                  </a:lnTo>
                  <a:lnTo>
                    <a:pt x="960" y="54"/>
                  </a:lnTo>
                  <a:lnTo>
                    <a:pt x="972" y="54"/>
                  </a:lnTo>
                  <a:lnTo>
                    <a:pt x="978" y="54"/>
                  </a:lnTo>
                  <a:lnTo>
                    <a:pt x="984" y="54"/>
                  </a:lnTo>
                  <a:lnTo>
                    <a:pt x="990" y="54"/>
                  </a:lnTo>
                  <a:lnTo>
                    <a:pt x="1002" y="54"/>
                  </a:lnTo>
                  <a:lnTo>
                    <a:pt x="1008" y="54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6" name="Freeform 189"/>
            <p:cNvSpPr>
              <a:spLocks/>
            </p:cNvSpPr>
            <p:nvPr/>
          </p:nvSpPr>
          <p:spPr bwMode="auto">
            <a:xfrm>
              <a:off x="6341749" y="5189971"/>
              <a:ext cx="534508" cy="16999"/>
            </a:xfrm>
            <a:custGeom>
              <a:avLst/>
              <a:gdLst>
                <a:gd name="T0" fmla="*/ 0 w 414"/>
                <a:gd name="T1" fmla="*/ 0 h 12"/>
                <a:gd name="T2" fmla="*/ 6 w 414"/>
                <a:gd name="T3" fmla="*/ 0 h 12"/>
                <a:gd name="T4" fmla="*/ 18 w 414"/>
                <a:gd name="T5" fmla="*/ 0 h 12"/>
                <a:gd name="T6" fmla="*/ 24 w 414"/>
                <a:gd name="T7" fmla="*/ 0 h 12"/>
                <a:gd name="T8" fmla="*/ 30 w 414"/>
                <a:gd name="T9" fmla="*/ 0 h 12"/>
                <a:gd name="T10" fmla="*/ 42 w 414"/>
                <a:gd name="T11" fmla="*/ 6 h 12"/>
                <a:gd name="T12" fmla="*/ 48 w 414"/>
                <a:gd name="T13" fmla="*/ 6 h 12"/>
                <a:gd name="T14" fmla="*/ 54 w 414"/>
                <a:gd name="T15" fmla="*/ 6 h 12"/>
                <a:gd name="T16" fmla="*/ 66 w 414"/>
                <a:gd name="T17" fmla="*/ 6 h 12"/>
                <a:gd name="T18" fmla="*/ 72 w 414"/>
                <a:gd name="T19" fmla="*/ 6 h 12"/>
                <a:gd name="T20" fmla="*/ 78 w 414"/>
                <a:gd name="T21" fmla="*/ 6 h 12"/>
                <a:gd name="T22" fmla="*/ 90 w 414"/>
                <a:gd name="T23" fmla="*/ 6 h 12"/>
                <a:gd name="T24" fmla="*/ 96 w 414"/>
                <a:gd name="T25" fmla="*/ 6 h 12"/>
                <a:gd name="T26" fmla="*/ 102 w 414"/>
                <a:gd name="T27" fmla="*/ 6 h 12"/>
                <a:gd name="T28" fmla="*/ 114 w 414"/>
                <a:gd name="T29" fmla="*/ 6 h 12"/>
                <a:gd name="T30" fmla="*/ 120 w 414"/>
                <a:gd name="T31" fmla="*/ 6 h 12"/>
                <a:gd name="T32" fmla="*/ 126 w 414"/>
                <a:gd name="T33" fmla="*/ 6 h 12"/>
                <a:gd name="T34" fmla="*/ 138 w 414"/>
                <a:gd name="T35" fmla="*/ 6 h 12"/>
                <a:gd name="T36" fmla="*/ 144 w 414"/>
                <a:gd name="T37" fmla="*/ 6 h 12"/>
                <a:gd name="T38" fmla="*/ 150 w 414"/>
                <a:gd name="T39" fmla="*/ 6 h 12"/>
                <a:gd name="T40" fmla="*/ 162 w 414"/>
                <a:gd name="T41" fmla="*/ 6 h 12"/>
                <a:gd name="T42" fmla="*/ 168 w 414"/>
                <a:gd name="T43" fmla="*/ 6 h 12"/>
                <a:gd name="T44" fmla="*/ 174 w 414"/>
                <a:gd name="T45" fmla="*/ 6 h 12"/>
                <a:gd name="T46" fmla="*/ 186 w 414"/>
                <a:gd name="T47" fmla="*/ 6 h 12"/>
                <a:gd name="T48" fmla="*/ 192 w 414"/>
                <a:gd name="T49" fmla="*/ 6 h 12"/>
                <a:gd name="T50" fmla="*/ 198 w 414"/>
                <a:gd name="T51" fmla="*/ 6 h 12"/>
                <a:gd name="T52" fmla="*/ 204 w 414"/>
                <a:gd name="T53" fmla="*/ 6 h 12"/>
                <a:gd name="T54" fmla="*/ 216 w 414"/>
                <a:gd name="T55" fmla="*/ 6 h 12"/>
                <a:gd name="T56" fmla="*/ 222 w 414"/>
                <a:gd name="T57" fmla="*/ 6 h 12"/>
                <a:gd name="T58" fmla="*/ 228 w 414"/>
                <a:gd name="T59" fmla="*/ 6 h 12"/>
                <a:gd name="T60" fmla="*/ 240 w 414"/>
                <a:gd name="T61" fmla="*/ 6 h 12"/>
                <a:gd name="T62" fmla="*/ 246 w 414"/>
                <a:gd name="T63" fmla="*/ 6 h 12"/>
                <a:gd name="T64" fmla="*/ 252 w 414"/>
                <a:gd name="T65" fmla="*/ 6 h 12"/>
                <a:gd name="T66" fmla="*/ 264 w 414"/>
                <a:gd name="T67" fmla="*/ 6 h 12"/>
                <a:gd name="T68" fmla="*/ 270 w 414"/>
                <a:gd name="T69" fmla="*/ 6 h 12"/>
                <a:gd name="T70" fmla="*/ 276 w 414"/>
                <a:gd name="T71" fmla="*/ 6 h 12"/>
                <a:gd name="T72" fmla="*/ 288 w 414"/>
                <a:gd name="T73" fmla="*/ 12 h 12"/>
                <a:gd name="T74" fmla="*/ 294 w 414"/>
                <a:gd name="T75" fmla="*/ 12 h 12"/>
                <a:gd name="T76" fmla="*/ 300 w 414"/>
                <a:gd name="T77" fmla="*/ 12 h 12"/>
                <a:gd name="T78" fmla="*/ 312 w 414"/>
                <a:gd name="T79" fmla="*/ 12 h 12"/>
                <a:gd name="T80" fmla="*/ 318 w 414"/>
                <a:gd name="T81" fmla="*/ 12 h 12"/>
                <a:gd name="T82" fmla="*/ 324 w 414"/>
                <a:gd name="T83" fmla="*/ 12 h 12"/>
                <a:gd name="T84" fmla="*/ 336 w 414"/>
                <a:gd name="T85" fmla="*/ 12 h 12"/>
                <a:gd name="T86" fmla="*/ 342 w 414"/>
                <a:gd name="T87" fmla="*/ 12 h 12"/>
                <a:gd name="T88" fmla="*/ 348 w 414"/>
                <a:gd name="T89" fmla="*/ 12 h 12"/>
                <a:gd name="T90" fmla="*/ 360 w 414"/>
                <a:gd name="T91" fmla="*/ 12 h 12"/>
                <a:gd name="T92" fmla="*/ 366 w 414"/>
                <a:gd name="T93" fmla="*/ 12 h 12"/>
                <a:gd name="T94" fmla="*/ 372 w 414"/>
                <a:gd name="T95" fmla="*/ 12 h 12"/>
                <a:gd name="T96" fmla="*/ 384 w 414"/>
                <a:gd name="T97" fmla="*/ 12 h 12"/>
                <a:gd name="T98" fmla="*/ 390 w 414"/>
                <a:gd name="T99" fmla="*/ 12 h 12"/>
                <a:gd name="T100" fmla="*/ 396 w 414"/>
                <a:gd name="T101" fmla="*/ 12 h 12"/>
                <a:gd name="T102" fmla="*/ 408 w 414"/>
                <a:gd name="T103" fmla="*/ 12 h 12"/>
                <a:gd name="T104" fmla="*/ 414 w 414"/>
                <a:gd name="T10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8" y="12"/>
                  </a:lnTo>
                  <a:lnTo>
                    <a:pt x="414" y="12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7" name="Freeform 190"/>
            <p:cNvSpPr>
              <a:spLocks/>
            </p:cNvSpPr>
            <p:nvPr/>
          </p:nvSpPr>
          <p:spPr bwMode="auto">
            <a:xfrm>
              <a:off x="1143847" y="2597577"/>
              <a:ext cx="1301412" cy="1844425"/>
            </a:xfrm>
            <a:custGeom>
              <a:avLst/>
              <a:gdLst>
                <a:gd name="T0" fmla="*/ 12 w 1008"/>
                <a:gd name="T1" fmla="*/ 126 h 1302"/>
                <a:gd name="T2" fmla="*/ 36 w 1008"/>
                <a:gd name="T3" fmla="*/ 210 h 1302"/>
                <a:gd name="T4" fmla="*/ 60 w 1008"/>
                <a:gd name="T5" fmla="*/ 258 h 1302"/>
                <a:gd name="T6" fmla="*/ 84 w 1008"/>
                <a:gd name="T7" fmla="*/ 282 h 1302"/>
                <a:gd name="T8" fmla="*/ 108 w 1008"/>
                <a:gd name="T9" fmla="*/ 318 h 1302"/>
                <a:gd name="T10" fmla="*/ 132 w 1008"/>
                <a:gd name="T11" fmla="*/ 354 h 1302"/>
                <a:gd name="T12" fmla="*/ 156 w 1008"/>
                <a:gd name="T13" fmla="*/ 384 h 1302"/>
                <a:gd name="T14" fmla="*/ 180 w 1008"/>
                <a:gd name="T15" fmla="*/ 426 h 1302"/>
                <a:gd name="T16" fmla="*/ 204 w 1008"/>
                <a:gd name="T17" fmla="*/ 474 h 1302"/>
                <a:gd name="T18" fmla="*/ 228 w 1008"/>
                <a:gd name="T19" fmla="*/ 510 h 1302"/>
                <a:gd name="T20" fmla="*/ 252 w 1008"/>
                <a:gd name="T21" fmla="*/ 558 h 1302"/>
                <a:gd name="T22" fmla="*/ 276 w 1008"/>
                <a:gd name="T23" fmla="*/ 588 h 1302"/>
                <a:gd name="T24" fmla="*/ 300 w 1008"/>
                <a:gd name="T25" fmla="*/ 612 h 1302"/>
                <a:gd name="T26" fmla="*/ 324 w 1008"/>
                <a:gd name="T27" fmla="*/ 648 h 1302"/>
                <a:gd name="T28" fmla="*/ 348 w 1008"/>
                <a:gd name="T29" fmla="*/ 690 h 1302"/>
                <a:gd name="T30" fmla="*/ 372 w 1008"/>
                <a:gd name="T31" fmla="*/ 720 h 1302"/>
                <a:gd name="T32" fmla="*/ 396 w 1008"/>
                <a:gd name="T33" fmla="*/ 738 h 1302"/>
                <a:gd name="T34" fmla="*/ 420 w 1008"/>
                <a:gd name="T35" fmla="*/ 750 h 1302"/>
                <a:gd name="T36" fmla="*/ 444 w 1008"/>
                <a:gd name="T37" fmla="*/ 768 h 1302"/>
                <a:gd name="T38" fmla="*/ 468 w 1008"/>
                <a:gd name="T39" fmla="*/ 798 h 1302"/>
                <a:gd name="T40" fmla="*/ 492 w 1008"/>
                <a:gd name="T41" fmla="*/ 852 h 1302"/>
                <a:gd name="T42" fmla="*/ 516 w 1008"/>
                <a:gd name="T43" fmla="*/ 888 h 1302"/>
                <a:gd name="T44" fmla="*/ 540 w 1008"/>
                <a:gd name="T45" fmla="*/ 924 h 1302"/>
                <a:gd name="T46" fmla="*/ 564 w 1008"/>
                <a:gd name="T47" fmla="*/ 948 h 1302"/>
                <a:gd name="T48" fmla="*/ 588 w 1008"/>
                <a:gd name="T49" fmla="*/ 960 h 1302"/>
                <a:gd name="T50" fmla="*/ 612 w 1008"/>
                <a:gd name="T51" fmla="*/ 978 h 1302"/>
                <a:gd name="T52" fmla="*/ 636 w 1008"/>
                <a:gd name="T53" fmla="*/ 990 h 1302"/>
                <a:gd name="T54" fmla="*/ 660 w 1008"/>
                <a:gd name="T55" fmla="*/ 1002 h 1302"/>
                <a:gd name="T56" fmla="*/ 678 w 1008"/>
                <a:gd name="T57" fmla="*/ 1020 h 1302"/>
                <a:gd name="T58" fmla="*/ 702 w 1008"/>
                <a:gd name="T59" fmla="*/ 1044 h 1302"/>
                <a:gd name="T60" fmla="*/ 726 w 1008"/>
                <a:gd name="T61" fmla="*/ 1068 h 1302"/>
                <a:gd name="T62" fmla="*/ 750 w 1008"/>
                <a:gd name="T63" fmla="*/ 1092 h 1302"/>
                <a:gd name="T64" fmla="*/ 774 w 1008"/>
                <a:gd name="T65" fmla="*/ 1122 h 1302"/>
                <a:gd name="T66" fmla="*/ 798 w 1008"/>
                <a:gd name="T67" fmla="*/ 1146 h 1302"/>
                <a:gd name="T68" fmla="*/ 822 w 1008"/>
                <a:gd name="T69" fmla="*/ 1170 h 1302"/>
                <a:gd name="T70" fmla="*/ 846 w 1008"/>
                <a:gd name="T71" fmla="*/ 1194 h 1302"/>
                <a:gd name="T72" fmla="*/ 870 w 1008"/>
                <a:gd name="T73" fmla="*/ 1212 h 1302"/>
                <a:gd name="T74" fmla="*/ 894 w 1008"/>
                <a:gd name="T75" fmla="*/ 1230 h 1302"/>
                <a:gd name="T76" fmla="*/ 918 w 1008"/>
                <a:gd name="T77" fmla="*/ 1248 h 1302"/>
                <a:gd name="T78" fmla="*/ 942 w 1008"/>
                <a:gd name="T79" fmla="*/ 1266 h 1302"/>
                <a:gd name="T80" fmla="*/ 966 w 1008"/>
                <a:gd name="T81" fmla="*/ 1284 h 1302"/>
                <a:gd name="T82" fmla="*/ 990 w 1008"/>
                <a:gd name="T83" fmla="*/ 1296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302">
                  <a:moveTo>
                    <a:pt x="0" y="0"/>
                  </a:moveTo>
                  <a:lnTo>
                    <a:pt x="6" y="90"/>
                  </a:lnTo>
                  <a:lnTo>
                    <a:pt x="12" y="126"/>
                  </a:lnTo>
                  <a:lnTo>
                    <a:pt x="24" y="156"/>
                  </a:lnTo>
                  <a:lnTo>
                    <a:pt x="30" y="186"/>
                  </a:lnTo>
                  <a:lnTo>
                    <a:pt x="36" y="210"/>
                  </a:lnTo>
                  <a:lnTo>
                    <a:pt x="48" y="228"/>
                  </a:lnTo>
                  <a:lnTo>
                    <a:pt x="54" y="246"/>
                  </a:lnTo>
                  <a:lnTo>
                    <a:pt x="60" y="258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96" y="294"/>
                  </a:lnTo>
                  <a:lnTo>
                    <a:pt x="102" y="306"/>
                  </a:lnTo>
                  <a:lnTo>
                    <a:pt x="108" y="318"/>
                  </a:lnTo>
                  <a:lnTo>
                    <a:pt x="120" y="324"/>
                  </a:lnTo>
                  <a:lnTo>
                    <a:pt x="126" y="336"/>
                  </a:lnTo>
                  <a:lnTo>
                    <a:pt x="132" y="354"/>
                  </a:lnTo>
                  <a:lnTo>
                    <a:pt x="144" y="366"/>
                  </a:lnTo>
                  <a:lnTo>
                    <a:pt x="150" y="378"/>
                  </a:lnTo>
                  <a:lnTo>
                    <a:pt x="156" y="384"/>
                  </a:lnTo>
                  <a:lnTo>
                    <a:pt x="168" y="396"/>
                  </a:lnTo>
                  <a:lnTo>
                    <a:pt x="174" y="408"/>
                  </a:lnTo>
                  <a:lnTo>
                    <a:pt x="180" y="426"/>
                  </a:lnTo>
                  <a:lnTo>
                    <a:pt x="192" y="444"/>
                  </a:lnTo>
                  <a:lnTo>
                    <a:pt x="198" y="462"/>
                  </a:lnTo>
                  <a:lnTo>
                    <a:pt x="204" y="474"/>
                  </a:lnTo>
                  <a:lnTo>
                    <a:pt x="216" y="492"/>
                  </a:lnTo>
                  <a:lnTo>
                    <a:pt x="222" y="504"/>
                  </a:lnTo>
                  <a:lnTo>
                    <a:pt x="228" y="510"/>
                  </a:lnTo>
                  <a:lnTo>
                    <a:pt x="234" y="528"/>
                  </a:lnTo>
                  <a:lnTo>
                    <a:pt x="246" y="546"/>
                  </a:lnTo>
                  <a:lnTo>
                    <a:pt x="252" y="558"/>
                  </a:lnTo>
                  <a:lnTo>
                    <a:pt x="258" y="576"/>
                  </a:lnTo>
                  <a:lnTo>
                    <a:pt x="270" y="582"/>
                  </a:lnTo>
                  <a:lnTo>
                    <a:pt x="276" y="588"/>
                  </a:lnTo>
                  <a:lnTo>
                    <a:pt x="282" y="600"/>
                  </a:lnTo>
                  <a:lnTo>
                    <a:pt x="294" y="606"/>
                  </a:lnTo>
                  <a:lnTo>
                    <a:pt x="300" y="612"/>
                  </a:lnTo>
                  <a:lnTo>
                    <a:pt x="306" y="624"/>
                  </a:lnTo>
                  <a:lnTo>
                    <a:pt x="318" y="636"/>
                  </a:lnTo>
                  <a:lnTo>
                    <a:pt x="324" y="648"/>
                  </a:lnTo>
                  <a:lnTo>
                    <a:pt x="330" y="660"/>
                  </a:lnTo>
                  <a:lnTo>
                    <a:pt x="342" y="672"/>
                  </a:lnTo>
                  <a:lnTo>
                    <a:pt x="348" y="690"/>
                  </a:lnTo>
                  <a:lnTo>
                    <a:pt x="354" y="702"/>
                  </a:lnTo>
                  <a:lnTo>
                    <a:pt x="366" y="714"/>
                  </a:lnTo>
                  <a:lnTo>
                    <a:pt x="372" y="720"/>
                  </a:lnTo>
                  <a:lnTo>
                    <a:pt x="378" y="726"/>
                  </a:lnTo>
                  <a:lnTo>
                    <a:pt x="390" y="732"/>
                  </a:lnTo>
                  <a:lnTo>
                    <a:pt x="396" y="738"/>
                  </a:lnTo>
                  <a:lnTo>
                    <a:pt x="402" y="738"/>
                  </a:lnTo>
                  <a:lnTo>
                    <a:pt x="414" y="744"/>
                  </a:lnTo>
                  <a:lnTo>
                    <a:pt x="420" y="750"/>
                  </a:lnTo>
                  <a:lnTo>
                    <a:pt x="426" y="756"/>
                  </a:lnTo>
                  <a:lnTo>
                    <a:pt x="438" y="762"/>
                  </a:lnTo>
                  <a:lnTo>
                    <a:pt x="444" y="768"/>
                  </a:lnTo>
                  <a:lnTo>
                    <a:pt x="450" y="774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74" y="816"/>
                  </a:lnTo>
                  <a:lnTo>
                    <a:pt x="480" y="834"/>
                  </a:lnTo>
                  <a:lnTo>
                    <a:pt x="492" y="852"/>
                  </a:lnTo>
                  <a:lnTo>
                    <a:pt x="498" y="870"/>
                  </a:lnTo>
                  <a:lnTo>
                    <a:pt x="504" y="882"/>
                  </a:lnTo>
                  <a:lnTo>
                    <a:pt x="516" y="888"/>
                  </a:lnTo>
                  <a:lnTo>
                    <a:pt x="522" y="900"/>
                  </a:lnTo>
                  <a:lnTo>
                    <a:pt x="528" y="912"/>
                  </a:lnTo>
                  <a:lnTo>
                    <a:pt x="540" y="924"/>
                  </a:lnTo>
                  <a:lnTo>
                    <a:pt x="546" y="936"/>
                  </a:lnTo>
                  <a:lnTo>
                    <a:pt x="552" y="942"/>
                  </a:lnTo>
                  <a:lnTo>
                    <a:pt x="564" y="948"/>
                  </a:lnTo>
                  <a:lnTo>
                    <a:pt x="570" y="954"/>
                  </a:lnTo>
                  <a:lnTo>
                    <a:pt x="576" y="954"/>
                  </a:lnTo>
                  <a:lnTo>
                    <a:pt x="588" y="960"/>
                  </a:lnTo>
                  <a:lnTo>
                    <a:pt x="594" y="960"/>
                  </a:lnTo>
                  <a:lnTo>
                    <a:pt x="600" y="966"/>
                  </a:lnTo>
                  <a:lnTo>
                    <a:pt x="612" y="978"/>
                  </a:lnTo>
                  <a:lnTo>
                    <a:pt x="618" y="978"/>
                  </a:lnTo>
                  <a:lnTo>
                    <a:pt x="624" y="984"/>
                  </a:lnTo>
                  <a:lnTo>
                    <a:pt x="636" y="990"/>
                  </a:lnTo>
                  <a:lnTo>
                    <a:pt x="642" y="996"/>
                  </a:lnTo>
                  <a:lnTo>
                    <a:pt x="648" y="1002"/>
                  </a:lnTo>
                  <a:lnTo>
                    <a:pt x="660" y="1002"/>
                  </a:lnTo>
                  <a:lnTo>
                    <a:pt x="666" y="1008"/>
                  </a:lnTo>
                  <a:lnTo>
                    <a:pt x="672" y="1014"/>
                  </a:lnTo>
                  <a:lnTo>
                    <a:pt x="678" y="1020"/>
                  </a:lnTo>
                  <a:lnTo>
                    <a:pt x="690" y="1026"/>
                  </a:lnTo>
                  <a:lnTo>
                    <a:pt x="696" y="1032"/>
                  </a:lnTo>
                  <a:lnTo>
                    <a:pt x="702" y="1044"/>
                  </a:lnTo>
                  <a:lnTo>
                    <a:pt x="714" y="1050"/>
                  </a:lnTo>
                  <a:lnTo>
                    <a:pt x="720" y="1062"/>
                  </a:lnTo>
                  <a:lnTo>
                    <a:pt x="726" y="1068"/>
                  </a:lnTo>
                  <a:lnTo>
                    <a:pt x="738" y="1080"/>
                  </a:lnTo>
                  <a:lnTo>
                    <a:pt x="744" y="1086"/>
                  </a:lnTo>
                  <a:lnTo>
                    <a:pt x="750" y="1092"/>
                  </a:lnTo>
                  <a:lnTo>
                    <a:pt x="762" y="1104"/>
                  </a:lnTo>
                  <a:lnTo>
                    <a:pt x="768" y="1110"/>
                  </a:lnTo>
                  <a:lnTo>
                    <a:pt x="774" y="1122"/>
                  </a:lnTo>
                  <a:lnTo>
                    <a:pt x="786" y="1128"/>
                  </a:lnTo>
                  <a:lnTo>
                    <a:pt x="792" y="1140"/>
                  </a:lnTo>
                  <a:lnTo>
                    <a:pt x="798" y="1146"/>
                  </a:lnTo>
                  <a:lnTo>
                    <a:pt x="810" y="1152"/>
                  </a:lnTo>
                  <a:lnTo>
                    <a:pt x="816" y="1164"/>
                  </a:lnTo>
                  <a:lnTo>
                    <a:pt x="822" y="1170"/>
                  </a:lnTo>
                  <a:lnTo>
                    <a:pt x="834" y="1176"/>
                  </a:lnTo>
                  <a:lnTo>
                    <a:pt x="840" y="1188"/>
                  </a:lnTo>
                  <a:lnTo>
                    <a:pt x="846" y="1194"/>
                  </a:lnTo>
                  <a:lnTo>
                    <a:pt x="858" y="1200"/>
                  </a:lnTo>
                  <a:lnTo>
                    <a:pt x="864" y="1206"/>
                  </a:lnTo>
                  <a:lnTo>
                    <a:pt x="870" y="1212"/>
                  </a:lnTo>
                  <a:lnTo>
                    <a:pt x="882" y="1218"/>
                  </a:lnTo>
                  <a:lnTo>
                    <a:pt x="888" y="1224"/>
                  </a:lnTo>
                  <a:lnTo>
                    <a:pt x="894" y="1230"/>
                  </a:lnTo>
                  <a:lnTo>
                    <a:pt x="900" y="1236"/>
                  </a:lnTo>
                  <a:lnTo>
                    <a:pt x="912" y="1242"/>
                  </a:lnTo>
                  <a:lnTo>
                    <a:pt x="918" y="1248"/>
                  </a:lnTo>
                  <a:lnTo>
                    <a:pt x="924" y="1254"/>
                  </a:lnTo>
                  <a:lnTo>
                    <a:pt x="936" y="1260"/>
                  </a:lnTo>
                  <a:lnTo>
                    <a:pt x="942" y="1266"/>
                  </a:lnTo>
                  <a:lnTo>
                    <a:pt x="948" y="1272"/>
                  </a:lnTo>
                  <a:lnTo>
                    <a:pt x="960" y="1278"/>
                  </a:lnTo>
                  <a:lnTo>
                    <a:pt x="966" y="1284"/>
                  </a:lnTo>
                  <a:lnTo>
                    <a:pt x="972" y="1290"/>
                  </a:lnTo>
                  <a:lnTo>
                    <a:pt x="984" y="1290"/>
                  </a:lnTo>
                  <a:lnTo>
                    <a:pt x="990" y="1296"/>
                  </a:lnTo>
                  <a:lnTo>
                    <a:pt x="996" y="1296"/>
                  </a:lnTo>
                  <a:lnTo>
                    <a:pt x="1008" y="130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8" name="Freeform 191"/>
            <p:cNvSpPr>
              <a:spLocks/>
            </p:cNvSpPr>
            <p:nvPr/>
          </p:nvSpPr>
          <p:spPr bwMode="auto">
            <a:xfrm>
              <a:off x="2445259" y="4442002"/>
              <a:ext cx="1293665" cy="526978"/>
            </a:xfrm>
            <a:custGeom>
              <a:avLst/>
              <a:gdLst>
                <a:gd name="T0" fmla="*/ 12 w 1002"/>
                <a:gd name="T1" fmla="*/ 6 h 372"/>
                <a:gd name="T2" fmla="*/ 36 w 1002"/>
                <a:gd name="T3" fmla="*/ 18 h 372"/>
                <a:gd name="T4" fmla="*/ 60 w 1002"/>
                <a:gd name="T5" fmla="*/ 30 h 372"/>
                <a:gd name="T6" fmla="*/ 84 w 1002"/>
                <a:gd name="T7" fmla="*/ 48 h 372"/>
                <a:gd name="T8" fmla="*/ 108 w 1002"/>
                <a:gd name="T9" fmla="*/ 66 h 372"/>
                <a:gd name="T10" fmla="*/ 132 w 1002"/>
                <a:gd name="T11" fmla="*/ 90 h 372"/>
                <a:gd name="T12" fmla="*/ 156 w 1002"/>
                <a:gd name="T13" fmla="*/ 102 h 372"/>
                <a:gd name="T14" fmla="*/ 180 w 1002"/>
                <a:gd name="T15" fmla="*/ 114 h 372"/>
                <a:gd name="T16" fmla="*/ 204 w 1002"/>
                <a:gd name="T17" fmla="*/ 120 h 372"/>
                <a:gd name="T18" fmla="*/ 228 w 1002"/>
                <a:gd name="T19" fmla="*/ 132 h 372"/>
                <a:gd name="T20" fmla="*/ 252 w 1002"/>
                <a:gd name="T21" fmla="*/ 150 h 372"/>
                <a:gd name="T22" fmla="*/ 276 w 1002"/>
                <a:gd name="T23" fmla="*/ 162 h 372"/>
                <a:gd name="T24" fmla="*/ 300 w 1002"/>
                <a:gd name="T25" fmla="*/ 174 h 372"/>
                <a:gd name="T26" fmla="*/ 324 w 1002"/>
                <a:gd name="T27" fmla="*/ 192 h 372"/>
                <a:gd name="T28" fmla="*/ 348 w 1002"/>
                <a:gd name="T29" fmla="*/ 204 h 372"/>
                <a:gd name="T30" fmla="*/ 372 w 1002"/>
                <a:gd name="T31" fmla="*/ 216 h 372"/>
                <a:gd name="T32" fmla="*/ 396 w 1002"/>
                <a:gd name="T33" fmla="*/ 222 h 372"/>
                <a:gd name="T34" fmla="*/ 420 w 1002"/>
                <a:gd name="T35" fmla="*/ 240 h 372"/>
                <a:gd name="T36" fmla="*/ 444 w 1002"/>
                <a:gd name="T37" fmla="*/ 252 h 372"/>
                <a:gd name="T38" fmla="*/ 468 w 1002"/>
                <a:gd name="T39" fmla="*/ 264 h 372"/>
                <a:gd name="T40" fmla="*/ 492 w 1002"/>
                <a:gd name="T41" fmla="*/ 270 h 372"/>
                <a:gd name="T42" fmla="*/ 516 w 1002"/>
                <a:gd name="T43" fmla="*/ 282 h 372"/>
                <a:gd name="T44" fmla="*/ 540 w 1002"/>
                <a:gd name="T45" fmla="*/ 288 h 372"/>
                <a:gd name="T46" fmla="*/ 558 w 1002"/>
                <a:gd name="T47" fmla="*/ 300 h 372"/>
                <a:gd name="T48" fmla="*/ 582 w 1002"/>
                <a:gd name="T49" fmla="*/ 312 h 372"/>
                <a:gd name="T50" fmla="*/ 606 w 1002"/>
                <a:gd name="T51" fmla="*/ 318 h 372"/>
                <a:gd name="T52" fmla="*/ 630 w 1002"/>
                <a:gd name="T53" fmla="*/ 324 h 372"/>
                <a:gd name="T54" fmla="*/ 654 w 1002"/>
                <a:gd name="T55" fmla="*/ 330 h 372"/>
                <a:gd name="T56" fmla="*/ 678 w 1002"/>
                <a:gd name="T57" fmla="*/ 342 h 372"/>
                <a:gd name="T58" fmla="*/ 702 w 1002"/>
                <a:gd name="T59" fmla="*/ 348 h 372"/>
                <a:gd name="T60" fmla="*/ 726 w 1002"/>
                <a:gd name="T61" fmla="*/ 342 h 372"/>
                <a:gd name="T62" fmla="*/ 750 w 1002"/>
                <a:gd name="T63" fmla="*/ 330 h 372"/>
                <a:gd name="T64" fmla="*/ 774 w 1002"/>
                <a:gd name="T65" fmla="*/ 324 h 372"/>
                <a:gd name="T66" fmla="*/ 798 w 1002"/>
                <a:gd name="T67" fmla="*/ 324 h 372"/>
                <a:gd name="T68" fmla="*/ 822 w 1002"/>
                <a:gd name="T69" fmla="*/ 336 h 372"/>
                <a:gd name="T70" fmla="*/ 846 w 1002"/>
                <a:gd name="T71" fmla="*/ 342 h 372"/>
                <a:gd name="T72" fmla="*/ 870 w 1002"/>
                <a:gd name="T73" fmla="*/ 348 h 372"/>
                <a:gd name="T74" fmla="*/ 894 w 1002"/>
                <a:gd name="T75" fmla="*/ 354 h 372"/>
                <a:gd name="T76" fmla="*/ 918 w 1002"/>
                <a:gd name="T77" fmla="*/ 354 h 372"/>
                <a:gd name="T78" fmla="*/ 942 w 1002"/>
                <a:gd name="T79" fmla="*/ 360 h 372"/>
                <a:gd name="T80" fmla="*/ 966 w 1002"/>
                <a:gd name="T81" fmla="*/ 366 h 372"/>
                <a:gd name="T82" fmla="*/ 990 w 1002"/>
                <a:gd name="T8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7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8" y="66"/>
                  </a:lnTo>
                  <a:lnTo>
                    <a:pt x="114" y="78"/>
                  </a:lnTo>
                  <a:lnTo>
                    <a:pt x="126" y="84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50" y="96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74" y="108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22" y="126"/>
                  </a:lnTo>
                  <a:lnTo>
                    <a:pt x="228" y="132"/>
                  </a:lnTo>
                  <a:lnTo>
                    <a:pt x="234" y="138"/>
                  </a:lnTo>
                  <a:lnTo>
                    <a:pt x="246" y="144"/>
                  </a:lnTo>
                  <a:lnTo>
                    <a:pt x="252" y="150"/>
                  </a:lnTo>
                  <a:lnTo>
                    <a:pt x="258" y="156"/>
                  </a:lnTo>
                  <a:lnTo>
                    <a:pt x="270" y="156"/>
                  </a:lnTo>
                  <a:lnTo>
                    <a:pt x="276" y="162"/>
                  </a:lnTo>
                  <a:lnTo>
                    <a:pt x="282" y="168"/>
                  </a:lnTo>
                  <a:lnTo>
                    <a:pt x="294" y="168"/>
                  </a:lnTo>
                  <a:lnTo>
                    <a:pt x="300" y="174"/>
                  </a:lnTo>
                  <a:lnTo>
                    <a:pt x="306" y="180"/>
                  </a:lnTo>
                  <a:lnTo>
                    <a:pt x="318" y="186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6" y="198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10"/>
                  </a:lnTo>
                  <a:lnTo>
                    <a:pt x="372" y="216"/>
                  </a:lnTo>
                  <a:lnTo>
                    <a:pt x="378" y="216"/>
                  </a:lnTo>
                  <a:lnTo>
                    <a:pt x="384" y="222"/>
                  </a:lnTo>
                  <a:lnTo>
                    <a:pt x="396" y="222"/>
                  </a:lnTo>
                  <a:lnTo>
                    <a:pt x="402" y="228"/>
                  </a:lnTo>
                  <a:lnTo>
                    <a:pt x="408" y="234"/>
                  </a:lnTo>
                  <a:lnTo>
                    <a:pt x="420" y="240"/>
                  </a:lnTo>
                  <a:lnTo>
                    <a:pt x="426" y="240"/>
                  </a:lnTo>
                  <a:lnTo>
                    <a:pt x="432" y="246"/>
                  </a:lnTo>
                  <a:lnTo>
                    <a:pt x="444" y="252"/>
                  </a:lnTo>
                  <a:lnTo>
                    <a:pt x="450" y="258"/>
                  </a:lnTo>
                  <a:lnTo>
                    <a:pt x="456" y="258"/>
                  </a:lnTo>
                  <a:lnTo>
                    <a:pt x="468" y="264"/>
                  </a:lnTo>
                  <a:lnTo>
                    <a:pt x="474" y="264"/>
                  </a:lnTo>
                  <a:lnTo>
                    <a:pt x="480" y="270"/>
                  </a:lnTo>
                  <a:lnTo>
                    <a:pt x="492" y="270"/>
                  </a:lnTo>
                  <a:lnTo>
                    <a:pt x="498" y="276"/>
                  </a:lnTo>
                  <a:lnTo>
                    <a:pt x="504" y="276"/>
                  </a:lnTo>
                  <a:lnTo>
                    <a:pt x="516" y="282"/>
                  </a:lnTo>
                  <a:lnTo>
                    <a:pt x="522" y="282"/>
                  </a:lnTo>
                  <a:lnTo>
                    <a:pt x="528" y="288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52" y="300"/>
                  </a:lnTo>
                  <a:lnTo>
                    <a:pt x="558" y="300"/>
                  </a:lnTo>
                  <a:lnTo>
                    <a:pt x="570" y="306"/>
                  </a:lnTo>
                  <a:lnTo>
                    <a:pt x="576" y="306"/>
                  </a:lnTo>
                  <a:lnTo>
                    <a:pt x="582" y="312"/>
                  </a:lnTo>
                  <a:lnTo>
                    <a:pt x="594" y="312"/>
                  </a:lnTo>
                  <a:lnTo>
                    <a:pt x="600" y="312"/>
                  </a:lnTo>
                  <a:lnTo>
                    <a:pt x="606" y="318"/>
                  </a:lnTo>
                  <a:lnTo>
                    <a:pt x="618" y="318"/>
                  </a:lnTo>
                  <a:lnTo>
                    <a:pt x="624" y="318"/>
                  </a:lnTo>
                  <a:lnTo>
                    <a:pt x="630" y="324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66" y="336"/>
                  </a:lnTo>
                  <a:lnTo>
                    <a:pt x="672" y="336"/>
                  </a:lnTo>
                  <a:lnTo>
                    <a:pt x="678" y="342"/>
                  </a:lnTo>
                  <a:lnTo>
                    <a:pt x="690" y="342"/>
                  </a:lnTo>
                  <a:lnTo>
                    <a:pt x="696" y="348"/>
                  </a:lnTo>
                  <a:lnTo>
                    <a:pt x="702" y="348"/>
                  </a:lnTo>
                  <a:lnTo>
                    <a:pt x="714" y="348"/>
                  </a:lnTo>
                  <a:lnTo>
                    <a:pt x="720" y="348"/>
                  </a:lnTo>
                  <a:lnTo>
                    <a:pt x="726" y="342"/>
                  </a:lnTo>
                  <a:lnTo>
                    <a:pt x="738" y="336"/>
                  </a:lnTo>
                  <a:lnTo>
                    <a:pt x="744" y="336"/>
                  </a:lnTo>
                  <a:lnTo>
                    <a:pt x="750" y="330"/>
                  </a:lnTo>
                  <a:lnTo>
                    <a:pt x="762" y="330"/>
                  </a:lnTo>
                  <a:lnTo>
                    <a:pt x="768" y="324"/>
                  </a:lnTo>
                  <a:lnTo>
                    <a:pt x="774" y="324"/>
                  </a:lnTo>
                  <a:lnTo>
                    <a:pt x="780" y="324"/>
                  </a:lnTo>
                  <a:lnTo>
                    <a:pt x="792" y="318"/>
                  </a:lnTo>
                  <a:lnTo>
                    <a:pt x="798" y="324"/>
                  </a:lnTo>
                  <a:lnTo>
                    <a:pt x="804" y="324"/>
                  </a:lnTo>
                  <a:lnTo>
                    <a:pt x="816" y="330"/>
                  </a:lnTo>
                  <a:lnTo>
                    <a:pt x="822" y="336"/>
                  </a:lnTo>
                  <a:lnTo>
                    <a:pt x="828" y="336"/>
                  </a:lnTo>
                  <a:lnTo>
                    <a:pt x="840" y="342"/>
                  </a:lnTo>
                  <a:lnTo>
                    <a:pt x="846" y="342"/>
                  </a:lnTo>
                  <a:lnTo>
                    <a:pt x="852" y="342"/>
                  </a:lnTo>
                  <a:lnTo>
                    <a:pt x="864" y="348"/>
                  </a:lnTo>
                  <a:lnTo>
                    <a:pt x="870" y="348"/>
                  </a:lnTo>
                  <a:lnTo>
                    <a:pt x="876" y="348"/>
                  </a:lnTo>
                  <a:lnTo>
                    <a:pt x="888" y="348"/>
                  </a:lnTo>
                  <a:lnTo>
                    <a:pt x="894" y="354"/>
                  </a:lnTo>
                  <a:lnTo>
                    <a:pt x="900" y="354"/>
                  </a:lnTo>
                  <a:lnTo>
                    <a:pt x="912" y="354"/>
                  </a:lnTo>
                  <a:lnTo>
                    <a:pt x="918" y="354"/>
                  </a:lnTo>
                  <a:lnTo>
                    <a:pt x="924" y="354"/>
                  </a:lnTo>
                  <a:lnTo>
                    <a:pt x="936" y="354"/>
                  </a:lnTo>
                  <a:lnTo>
                    <a:pt x="942" y="360"/>
                  </a:lnTo>
                  <a:lnTo>
                    <a:pt x="948" y="360"/>
                  </a:lnTo>
                  <a:lnTo>
                    <a:pt x="960" y="366"/>
                  </a:lnTo>
                  <a:lnTo>
                    <a:pt x="966" y="366"/>
                  </a:lnTo>
                  <a:lnTo>
                    <a:pt x="972" y="366"/>
                  </a:lnTo>
                  <a:lnTo>
                    <a:pt x="984" y="372"/>
                  </a:lnTo>
                  <a:lnTo>
                    <a:pt x="990" y="372"/>
                  </a:lnTo>
                  <a:lnTo>
                    <a:pt x="996" y="372"/>
                  </a:lnTo>
                  <a:lnTo>
                    <a:pt x="1002" y="37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09" name="Freeform 192"/>
            <p:cNvSpPr>
              <a:spLocks/>
            </p:cNvSpPr>
            <p:nvPr/>
          </p:nvSpPr>
          <p:spPr bwMode="auto">
            <a:xfrm>
              <a:off x="3738925" y="4968980"/>
              <a:ext cx="1301412" cy="144494"/>
            </a:xfrm>
            <a:custGeom>
              <a:avLst/>
              <a:gdLst>
                <a:gd name="T0" fmla="*/ 18 w 1008"/>
                <a:gd name="T1" fmla="*/ 6 h 102"/>
                <a:gd name="T2" fmla="*/ 42 w 1008"/>
                <a:gd name="T3" fmla="*/ 0 h 102"/>
                <a:gd name="T4" fmla="*/ 66 w 1008"/>
                <a:gd name="T5" fmla="*/ 0 h 102"/>
                <a:gd name="T6" fmla="*/ 90 w 1008"/>
                <a:gd name="T7" fmla="*/ 6 h 102"/>
                <a:gd name="T8" fmla="*/ 114 w 1008"/>
                <a:gd name="T9" fmla="*/ 6 h 102"/>
                <a:gd name="T10" fmla="*/ 138 w 1008"/>
                <a:gd name="T11" fmla="*/ 12 h 102"/>
                <a:gd name="T12" fmla="*/ 162 w 1008"/>
                <a:gd name="T13" fmla="*/ 12 h 102"/>
                <a:gd name="T14" fmla="*/ 186 w 1008"/>
                <a:gd name="T15" fmla="*/ 18 h 102"/>
                <a:gd name="T16" fmla="*/ 210 w 1008"/>
                <a:gd name="T17" fmla="*/ 18 h 102"/>
                <a:gd name="T18" fmla="*/ 234 w 1008"/>
                <a:gd name="T19" fmla="*/ 24 h 102"/>
                <a:gd name="T20" fmla="*/ 258 w 1008"/>
                <a:gd name="T21" fmla="*/ 30 h 102"/>
                <a:gd name="T22" fmla="*/ 282 w 1008"/>
                <a:gd name="T23" fmla="*/ 30 h 102"/>
                <a:gd name="T24" fmla="*/ 306 w 1008"/>
                <a:gd name="T25" fmla="*/ 30 h 102"/>
                <a:gd name="T26" fmla="*/ 330 w 1008"/>
                <a:gd name="T27" fmla="*/ 36 h 102"/>
                <a:gd name="T28" fmla="*/ 354 w 1008"/>
                <a:gd name="T29" fmla="*/ 36 h 102"/>
                <a:gd name="T30" fmla="*/ 378 w 1008"/>
                <a:gd name="T31" fmla="*/ 36 h 102"/>
                <a:gd name="T32" fmla="*/ 402 w 1008"/>
                <a:gd name="T33" fmla="*/ 42 h 102"/>
                <a:gd name="T34" fmla="*/ 426 w 1008"/>
                <a:gd name="T35" fmla="*/ 42 h 102"/>
                <a:gd name="T36" fmla="*/ 444 w 1008"/>
                <a:gd name="T37" fmla="*/ 42 h 102"/>
                <a:gd name="T38" fmla="*/ 468 w 1008"/>
                <a:gd name="T39" fmla="*/ 48 h 102"/>
                <a:gd name="T40" fmla="*/ 492 w 1008"/>
                <a:gd name="T41" fmla="*/ 54 h 102"/>
                <a:gd name="T42" fmla="*/ 516 w 1008"/>
                <a:gd name="T43" fmla="*/ 54 h 102"/>
                <a:gd name="T44" fmla="*/ 540 w 1008"/>
                <a:gd name="T45" fmla="*/ 60 h 102"/>
                <a:gd name="T46" fmla="*/ 564 w 1008"/>
                <a:gd name="T47" fmla="*/ 60 h 102"/>
                <a:gd name="T48" fmla="*/ 588 w 1008"/>
                <a:gd name="T49" fmla="*/ 66 h 102"/>
                <a:gd name="T50" fmla="*/ 612 w 1008"/>
                <a:gd name="T51" fmla="*/ 66 h 102"/>
                <a:gd name="T52" fmla="*/ 636 w 1008"/>
                <a:gd name="T53" fmla="*/ 72 h 102"/>
                <a:gd name="T54" fmla="*/ 660 w 1008"/>
                <a:gd name="T55" fmla="*/ 72 h 102"/>
                <a:gd name="T56" fmla="*/ 684 w 1008"/>
                <a:gd name="T57" fmla="*/ 72 h 102"/>
                <a:gd name="T58" fmla="*/ 708 w 1008"/>
                <a:gd name="T59" fmla="*/ 78 h 102"/>
                <a:gd name="T60" fmla="*/ 732 w 1008"/>
                <a:gd name="T61" fmla="*/ 78 h 102"/>
                <a:gd name="T62" fmla="*/ 756 w 1008"/>
                <a:gd name="T63" fmla="*/ 78 h 102"/>
                <a:gd name="T64" fmla="*/ 780 w 1008"/>
                <a:gd name="T65" fmla="*/ 84 h 102"/>
                <a:gd name="T66" fmla="*/ 804 w 1008"/>
                <a:gd name="T67" fmla="*/ 84 h 102"/>
                <a:gd name="T68" fmla="*/ 828 w 1008"/>
                <a:gd name="T69" fmla="*/ 84 h 102"/>
                <a:gd name="T70" fmla="*/ 852 w 1008"/>
                <a:gd name="T71" fmla="*/ 84 h 102"/>
                <a:gd name="T72" fmla="*/ 876 w 1008"/>
                <a:gd name="T73" fmla="*/ 90 h 102"/>
                <a:gd name="T74" fmla="*/ 900 w 1008"/>
                <a:gd name="T75" fmla="*/ 90 h 102"/>
                <a:gd name="T76" fmla="*/ 924 w 1008"/>
                <a:gd name="T77" fmla="*/ 96 h 102"/>
                <a:gd name="T78" fmla="*/ 948 w 1008"/>
                <a:gd name="T79" fmla="*/ 96 h 102"/>
                <a:gd name="T80" fmla="*/ 972 w 1008"/>
                <a:gd name="T81" fmla="*/ 102 h 102"/>
                <a:gd name="T82" fmla="*/ 996 w 1008"/>
                <a:gd name="T8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2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4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42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80" y="48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24" y="72"/>
                  </a:lnTo>
                  <a:lnTo>
                    <a:pt x="630" y="72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54" y="72"/>
                  </a:lnTo>
                  <a:lnTo>
                    <a:pt x="660" y="72"/>
                  </a:lnTo>
                  <a:lnTo>
                    <a:pt x="666" y="72"/>
                  </a:lnTo>
                  <a:lnTo>
                    <a:pt x="678" y="72"/>
                  </a:lnTo>
                  <a:lnTo>
                    <a:pt x="684" y="72"/>
                  </a:lnTo>
                  <a:lnTo>
                    <a:pt x="690" y="72"/>
                  </a:lnTo>
                  <a:lnTo>
                    <a:pt x="702" y="78"/>
                  </a:lnTo>
                  <a:lnTo>
                    <a:pt x="708" y="78"/>
                  </a:lnTo>
                  <a:lnTo>
                    <a:pt x="714" y="78"/>
                  </a:lnTo>
                  <a:lnTo>
                    <a:pt x="726" y="78"/>
                  </a:lnTo>
                  <a:lnTo>
                    <a:pt x="732" y="78"/>
                  </a:lnTo>
                  <a:lnTo>
                    <a:pt x="738" y="78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62" y="78"/>
                  </a:lnTo>
                  <a:lnTo>
                    <a:pt x="774" y="78"/>
                  </a:lnTo>
                  <a:lnTo>
                    <a:pt x="780" y="84"/>
                  </a:lnTo>
                  <a:lnTo>
                    <a:pt x="786" y="84"/>
                  </a:lnTo>
                  <a:lnTo>
                    <a:pt x="798" y="84"/>
                  </a:lnTo>
                  <a:lnTo>
                    <a:pt x="804" y="84"/>
                  </a:lnTo>
                  <a:lnTo>
                    <a:pt x="810" y="84"/>
                  </a:lnTo>
                  <a:lnTo>
                    <a:pt x="822" y="84"/>
                  </a:lnTo>
                  <a:lnTo>
                    <a:pt x="828" y="84"/>
                  </a:lnTo>
                  <a:lnTo>
                    <a:pt x="834" y="84"/>
                  </a:lnTo>
                  <a:lnTo>
                    <a:pt x="846" y="84"/>
                  </a:lnTo>
                  <a:lnTo>
                    <a:pt x="852" y="84"/>
                  </a:lnTo>
                  <a:lnTo>
                    <a:pt x="858" y="90"/>
                  </a:lnTo>
                  <a:lnTo>
                    <a:pt x="870" y="90"/>
                  </a:lnTo>
                  <a:lnTo>
                    <a:pt x="876" y="90"/>
                  </a:lnTo>
                  <a:lnTo>
                    <a:pt x="882" y="90"/>
                  </a:lnTo>
                  <a:lnTo>
                    <a:pt x="888" y="90"/>
                  </a:lnTo>
                  <a:lnTo>
                    <a:pt x="900" y="90"/>
                  </a:lnTo>
                  <a:lnTo>
                    <a:pt x="906" y="96"/>
                  </a:lnTo>
                  <a:lnTo>
                    <a:pt x="912" y="96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36" y="96"/>
                  </a:lnTo>
                  <a:lnTo>
                    <a:pt x="948" y="96"/>
                  </a:lnTo>
                  <a:lnTo>
                    <a:pt x="954" y="96"/>
                  </a:lnTo>
                  <a:lnTo>
                    <a:pt x="960" y="96"/>
                  </a:lnTo>
                  <a:lnTo>
                    <a:pt x="972" y="102"/>
                  </a:lnTo>
                  <a:lnTo>
                    <a:pt x="978" y="102"/>
                  </a:lnTo>
                  <a:lnTo>
                    <a:pt x="984" y="102"/>
                  </a:lnTo>
                  <a:lnTo>
                    <a:pt x="996" y="102"/>
                  </a:lnTo>
                  <a:lnTo>
                    <a:pt x="1002" y="102"/>
                  </a:lnTo>
                  <a:lnTo>
                    <a:pt x="1008" y="10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0" name="Freeform 193"/>
            <p:cNvSpPr>
              <a:spLocks/>
            </p:cNvSpPr>
            <p:nvPr/>
          </p:nvSpPr>
          <p:spPr bwMode="auto">
            <a:xfrm>
              <a:off x="5040337" y="5113474"/>
              <a:ext cx="1301412" cy="76497"/>
            </a:xfrm>
            <a:custGeom>
              <a:avLst/>
              <a:gdLst>
                <a:gd name="T0" fmla="*/ 18 w 1008"/>
                <a:gd name="T1" fmla="*/ 0 h 54"/>
                <a:gd name="T2" fmla="*/ 42 w 1008"/>
                <a:gd name="T3" fmla="*/ 6 h 54"/>
                <a:gd name="T4" fmla="*/ 66 w 1008"/>
                <a:gd name="T5" fmla="*/ 6 h 54"/>
                <a:gd name="T6" fmla="*/ 90 w 1008"/>
                <a:gd name="T7" fmla="*/ 6 h 54"/>
                <a:gd name="T8" fmla="*/ 114 w 1008"/>
                <a:gd name="T9" fmla="*/ 6 h 54"/>
                <a:gd name="T10" fmla="*/ 138 w 1008"/>
                <a:gd name="T11" fmla="*/ 6 h 54"/>
                <a:gd name="T12" fmla="*/ 162 w 1008"/>
                <a:gd name="T13" fmla="*/ 12 h 54"/>
                <a:gd name="T14" fmla="*/ 186 w 1008"/>
                <a:gd name="T15" fmla="*/ 12 h 54"/>
                <a:gd name="T16" fmla="*/ 210 w 1008"/>
                <a:gd name="T17" fmla="*/ 18 h 54"/>
                <a:gd name="T18" fmla="*/ 234 w 1008"/>
                <a:gd name="T19" fmla="*/ 18 h 54"/>
                <a:gd name="T20" fmla="*/ 258 w 1008"/>
                <a:gd name="T21" fmla="*/ 18 h 54"/>
                <a:gd name="T22" fmla="*/ 282 w 1008"/>
                <a:gd name="T23" fmla="*/ 18 h 54"/>
                <a:gd name="T24" fmla="*/ 306 w 1008"/>
                <a:gd name="T25" fmla="*/ 24 h 54"/>
                <a:gd name="T26" fmla="*/ 324 w 1008"/>
                <a:gd name="T27" fmla="*/ 24 h 54"/>
                <a:gd name="T28" fmla="*/ 348 w 1008"/>
                <a:gd name="T29" fmla="*/ 24 h 54"/>
                <a:gd name="T30" fmla="*/ 372 w 1008"/>
                <a:gd name="T31" fmla="*/ 24 h 54"/>
                <a:gd name="T32" fmla="*/ 396 w 1008"/>
                <a:gd name="T33" fmla="*/ 30 h 54"/>
                <a:gd name="T34" fmla="*/ 420 w 1008"/>
                <a:gd name="T35" fmla="*/ 30 h 54"/>
                <a:gd name="T36" fmla="*/ 444 w 1008"/>
                <a:gd name="T37" fmla="*/ 30 h 54"/>
                <a:gd name="T38" fmla="*/ 468 w 1008"/>
                <a:gd name="T39" fmla="*/ 30 h 54"/>
                <a:gd name="T40" fmla="*/ 492 w 1008"/>
                <a:gd name="T41" fmla="*/ 36 h 54"/>
                <a:gd name="T42" fmla="*/ 516 w 1008"/>
                <a:gd name="T43" fmla="*/ 36 h 54"/>
                <a:gd name="T44" fmla="*/ 540 w 1008"/>
                <a:gd name="T45" fmla="*/ 36 h 54"/>
                <a:gd name="T46" fmla="*/ 564 w 1008"/>
                <a:gd name="T47" fmla="*/ 36 h 54"/>
                <a:gd name="T48" fmla="*/ 588 w 1008"/>
                <a:gd name="T49" fmla="*/ 42 h 54"/>
                <a:gd name="T50" fmla="*/ 612 w 1008"/>
                <a:gd name="T51" fmla="*/ 42 h 54"/>
                <a:gd name="T52" fmla="*/ 636 w 1008"/>
                <a:gd name="T53" fmla="*/ 42 h 54"/>
                <a:gd name="T54" fmla="*/ 660 w 1008"/>
                <a:gd name="T55" fmla="*/ 42 h 54"/>
                <a:gd name="T56" fmla="*/ 684 w 1008"/>
                <a:gd name="T57" fmla="*/ 48 h 54"/>
                <a:gd name="T58" fmla="*/ 708 w 1008"/>
                <a:gd name="T59" fmla="*/ 48 h 54"/>
                <a:gd name="T60" fmla="*/ 732 w 1008"/>
                <a:gd name="T61" fmla="*/ 48 h 54"/>
                <a:gd name="T62" fmla="*/ 756 w 1008"/>
                <a:gd name="T63" fmla="*/ 48 h 54"/>
                <a:gd name="T64" fmla="*/ 780 w 1008"/>
                <a:gd name="T65" fmla="*/ 48 h 54"/>
                <a:gd name="T66" fmla="*/ 804 w 1008"/>
                <a:gd name="T67" fmla="*/ 48 h 54"/>
                <a:gd name="T68" fmla="*/ 828 w 1008"/>
                <a:gd name="T69" fmla="*/ 48 h 54"/>
                <a:gd name="T70" fmla="*/ 852 w 1008"/>
                <a:gd name="T71" fmla="*/ 48 h 54"/>
                <a:gd name="T72" fmla="*/ 876 w 1008"/>
                <a:gd name="T73" fmla="*/ 48 h 54"/>
                <a:gd name="T74" fmla="*/ 900 w 1008"/>
                <a:gd name="T75" fmla="*/ 54 h 54"/>
                <a:gd name="T76" fmla="*/ 924 w 1008"/>
                <a:gd name="T77" fmla="*/ 54 h 54"/>
                <a:gd name="T78" fmla="*/ 948 w 1008"/>
                <a:gd name="T79" fmla="*/ 54 h 54"/>
                <a:gd name="T80" fmla="*/ 972 w 1008"/>
                <a:gd name="T81" fmla="*/ 54 h 54"/>
                <a:gd name="T82" fmla="*/ 990 w 1008"/>
                <a:gd name="T8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5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36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42"/>
                  </a:lnTo>
                  <a:lnTo>
                    <a:pt x="588" y="42"/>
                  </a:lnTo>
                  <a:lnTo>
                    <a:pt x="594" y="42"/>
                  </a:lnTo>
                  <a:lnTo>
                    <a:pt x="606" y="42"/>
                  </a:lnTo>
                  <a:lnTo>
                    <a:pt x="612" y="42"/>
                  </a:lnTo>
                  <a:lnTo>
                    <a:pt x="618" y="42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8"/>
                  </a:lnTo>
                  <a:lnTo>
                    <a:pt x="678" y="48"/>
                  </a:lnTo>
                  <a:lnTo>
                    <a:pt x="684" y="48"/>
                  </a:lnTo>
                  <a:lnTo>
                    <a:pt x="690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50" y="48"/>
                  </a:lnTo>
                  <a:lnTo>
                    <a:pt x="756" y="48"/>
                  </a:lnTo>
                  <a:lnTo>
                    <a:pt x="762" y="48"/>
                  </a:lnTo>
                  <a:lnTo>
                    <a:pt x="768" y="48"/>
                  </a:lnTo>
                  <a:lnTo>
                    <a:pt x="780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64" y="48"/>
                  </a:lnTo>
                  <a:lnTo>
                    <a:pt x="876" y="48"/>
                  </a:lnTo>
                  <a:lnTo>
                    <a:pt x="882" y="54"/>
                  </a:lnTo>
                  <a:lnTo>
                    <a:pt x="888" y="54"/>
                  </a:lnTo>
                  <a:lnTo>
                    <a:pt x="900" y="54"/>
                  </a:lnTo>
                  <a:lnTo>
                    <a:pt x="906" y="54"/>
                  </a:lnTo>
                  <a:lnTo>
                    <a:pt x="912" y="54"/>
                  </a:lnTo>
                  <a:lnTo>
                    <a:pt x="924" y="54"/>
                  </a:lnTo>
                  <a:lnTo>
                    <a:pt x="930" y="54"/>
                  </a:lnTo>
                  <a:lnTo>
                    <a:pt x="936" y="54"/>
                  </a:lnTo>
                  <a:lnTo>
                    <a:pt x="948" y="54"/>
                  </a:lnTo>
                  <a:lnTo>
                    <a:pt x="954" y="54"/>
                  </a:lnTo>
                  <a:lnTo>
                    <a:pt x="960" y="54"/>
                  </a:lnTo>
                  <a:lnTo>
                    <a:pt x="972" y="54"/>
                  </a:lnTo>
                  <a:lnTo>
                    <a:pt x="978" y="54"/>
                  </a:lnTo>
                  <a:lnTo>
                    <a:pt x="984" y="54"/>
                  </a:lnTo>
                  <a:lnTo>
                    <a:pt x="990" y="54"/>
                  </a:lnTo>
                  <a:lnTo>
                    <a:pt x="1002" y="54"/>
                  </a:lnTo>
                  <a:lnTo>
                    <a:pt x="1008" y="5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1" name="Freeform 194"/>
            <p:cNvSpPr>
              <a:spLocks/>
            </p:cNvSpPr>
            <p:nvPr/>
          </p:nvSpPr>
          <p:spPr bwMode="auto">
            <a:xfrm>
              <a:off x="6341749" y="5189971"/>
              <a:ext cx="534508" cy="16999"/>
            </a:xfrm>
            <a:custGeom>
              <a:avLst/>
              <a:gdLst>
                <a:gd name="T0" fmla="*/ 0 w 414"/>
                <a:gd name="T1" fmla="*/ 0 h 12"/>
                <a:gd name="T2" fmla="*/ 6 w 414"/>
                <a:gd name="T3" fmla="*/ 0 h 12"/>
                <a:gd name="T4" fmla="*/ 18 w 414"/>
                <a:gd name="T5" fmla="*/ 6 h 12"/>
                <a:gd name="T6" fmla="*/ 24 w 414"/>
                <a:gd name="T7" fmla="*/ 6 h 12"/>
                <a:gd name="T8" fmla="*/ 30 w 414"/>
                <a:gd name="T9" fmla="*/ 6 h 12"/>
                <a:gd name="T10" fmla="*/ 42 w 414"/>
                <a:gd name="T11" fmla="*/ 6 h 12"/>
                <a:gd name="T12" fmla="*/ 48 w 414"/>
                <a:gd name="T13" fmla="*/ 6 h 12"/>
                <a:gd name="T14" fmla="*/ 54 w 414"/>
                <a:gd name="T15" fmla="*/ 6 h 12"/>
                <a:gd name="T16" fmla="*/ 66 w 414"/>
                <a:gd name="T17" fmla="*/ 6 h 12"/>
                <a:gd name="T18" fmla="*/ 72 w 414"/>
                <a:gd name="T19" fmla="*/ 6 h 12"/>
                <a:gd name="T20" fmla="*/ 78 w 414"/>
                <a:gd name="T21" fmla="*/ 6 h 12"/>
                <a:gd name="T22" fmla="*/ 90 w 414"/>
                <a:gd name="T23" fmla="*/ 6 h 12"/>
                <a:gd name="T24" fmla="*/ 96 w 414"/>
                <a:gd name="T25" fmla="*/ 6 h 12"/>
                <a:gd name="T26" fmla="*/ 102 w 414"/>
                <a:gd name="T27" fmla="*/ 6 h 12"/>
                <a:gd name="T28" fmla="*/ 114 w 414"/>
                <a:gd name="T29" fmla="*/ 6 h 12"/>
                <a:gd name="T30" fmla="*/ 120 w 414"/>
                <a:gd name="T31" fmla="*/ 6 h 12"/>
                <a:gd name="T32" fmla="*/ 126 w 414"/>
                <a:gd name="T33" fmla="*/ 6 h 12"/>
                <a:gd name="T34" fmla="*/ 138 w 414"/>
                <a:gd name="T35" fmla="*/ 6 h 12"/>
                <a:gd name="T36" fmla="*/ 144 w 414"/>
                <a:gd name="T37" fmla="*/ 6 h 12"/>
                <a:gd name="T38" fmla="*/ 150 w 414"/>
                <a:gd name="T39" fmla="*/ 6 h 12"/>
                <a:gd name="T40" fmla="*/ 162 w 414"/>
                <a:gd name="T41" fmla="*/ 6 h 12"/>
                <a:gd name="T42" fmla="*/ 168 w 414"/>
                <a:gd name="T43" fmla="*/ 6 h 12"/>
                <a:gd name="T44" fmla="*/ 174 w 414"/>
                <a:gd name="T45" fmla="*/ 6 h 12"/>
                <a:gd name="T46" fmla="*/ 186 w 414"/>
                <a:gd name="T47" fmla="*/ 6 h 12"/>
                <a:gd name="T48" fmla="*/ 192 w 414"/>
                <a:gd name="T49" fmla="*/ 6 h 12"/>
                <a:gd name="T50" fmla="*/ 198 w 414"/>
                <a:gd name="T51" fmla="*/ 6 h 12"/>
                <a:gd name="T52" fmla="*/ 204 w 414"/>
                <a:gd name="T53" fmla="*/ 6 h 12"/>
                <a:gd name="T54" fmla="*/ 216 w 414"/>
                <a:gd name="T55" fmla="*/ 6 h 12"/>
                <a:gd name="T56" fmla="*/ 222 w 414"/>
                <a:gd name="T57" fmla="*/ 6 h 12"/>
                <a:gd name="T58" fmla="*/ 228 w 414"/>
                <a:gd name="T59" fmla="*/ 6 h 12"/>
                <a:gd name="T60" fmla="*/ 240 w 414"/>
                <a:gd name="T61" fmla="*/ 6 h 12"/>
                <a:gd name="T62" fmla="*/ 246 w 414"/>
                <a:gd name="T63" fmla="*/ 6 h 12"/>
                <a:gd name="T64" fmla="*/ 252 w 414"/>
                <a:gd name="T65" fmla="*/ 6 h 12"/>
                <a:gd name="T66" fmla="*/ 264 w 414"/>
                <a:gd name="T67" fmla="*/ 6 h 12"/>
                <a:gd name="T68" fmla="*/ 270 w 414"/>
                <a:gd name="T69" fmla="*/ 6 h 12"/>
                <a:gd name="T70" fmla="*/ 276 w 414"/>
                <a:gd name="T71" fmla="*/ 12 h 12"/>
                <a:gd name="T72" fmla="*/ 288 w 414"/>
                <a:gd name="T73" fmla="*/ 12 h 12"/>
                <a:gd name="T74" fmla="*/ 294 w 414"/>
                <a:gd name="T75" fmla="*/ 12 h 12"/>
                <a:gd name="T76" fmla="*/ 300 w 414"/>
                <a:gd name="T77" fmla="*/ 12 h 12"/>
                <a:gd name="T78" fmla="*/ 312 w 414"/>
                <a:gd name="T79" fmla="*/ 12 h 12"/>
                <a:gd name="T80" fmla="*/ 318 w 414"/>
                <a:gd name="T81" fmla="*/ 12 h 12"/>
                <a:gd name="T82" fmla="*/ 324 w 414"/>
                <a:gd name="T83" fmla="*/ 12 h 12"/>
                <a:gd name="T84" fmla="*/ 336 w 414"/>
                <a:gd name="T85" fmla="*/ 12 h 12"/>
                <a:gd name="T86" fmla="*/ 342 w 414"/>
                <a:gd name="T87" fmla="*/ 12 h 12"/>
                <a:gd name="T88" fmla="*/ 348 w 414"/>
                <a:gd name="T89" fmla="*/ 12 h 12"/>
                <a:gd name="T90" fmla="*/ 360 w 414"/>
                <a:gd name="T91" fmla="*/ 12 h 12"/>
                <a:gd name="T92" fmla="*/ 366 w 414"/>
                <a:gd name="T93" fmla="*/ 12 h 12"/>
                <a:gd name="T94" fmla="*/ 372 w 414"/>
                <a:gd name="T95" fmla="*/ 12 h 12"/>
                <a:gd name="T96" fmla="*/ 384 w 414"/>
                <a:gd name="T97" fmla="*/ 12 h 12"/>
                <a:gd name="T98" fmla="*/ 390 w 414"/>
                <a:gd name="T99" fmla="*/ 12 h 12"/>
                <a:gd name="T100" fmla="*/ 396 w 414"/>
                <a:gd name="T101" fmla="*/ 12 h 12"/>
                <a:gd name="T102" fmla="*/ 408 w 414"/>
                <a:gd name="T103" fmla="*/ 12 h 12"/>
                <a:gd name="T104" fmla="*/ 414 w 414"/>
                <a:gd name="T10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12">
                  <a:moveTo>
                    <a:pt x="0" y="0"/>
                  </a:moveTo>
                  <a:lnTo>
                    <a:pt x="6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8" y="12"/>
                  </a:lnTo>
                  <a:lnTo>
                    <a:pt x="414" y="1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2" name="Freeform 195"/>
            <p:cNvSpPr>
              <a:spLocks/>
            </p:cNvSpPr>
            <p:nvPr/>
          </p:nvSpPr>
          <p:spPr bwMode="auto">
            <a:xfrm>
              <a:off x="1143847" y="2674074"/>
              <a:ext cx="1301412" cy="1810426"/>
            </a:xfrm>
            <a:custGeom>
              <a:avLst/>
              <a:gdLst>
                <a:gd name="T0" fmla="*/ 12 w 1008"/>
                <a:gd name="T1" fmla="*/ 120 h 1278"/>
                <a:gd name="T2" fmla="*/ 36 w 1008"/>
                <a:gd name="T3" fmla="*/ 198 h 1278"/>
                <a:gd name="T4" fmla="*/ 60 w 1008"/>
                <a:gd name="T5" fmla="*/ 258 h 1278"/>
                <a:gd name="T6" fmla="*/ 84 w 1008"/>
                <a:gd name="T7" fmla="*/ 288 h 1278"/>
                <a:gd name="T8" fmla="*/ 108 w 1008"/>
                <a:gd name="T9" fmla="*/ 324 h 1278"/>
                <a:gd name="T10" fmla="*/ 132 w 1008"/>
                <a:gd name="T11" fmla="*/ 342 h 1278"/>
                <a:gd name="T12" fmla="*/ 156 w 1008"/>
                <a:gd name="T13" fmla="*/ 366 h 1278"/>
                <a:gd name="T14" fmla="*/ 180 w 1008"/>
                <a:gd name="T15" fmla="*/ 420 h 1278"/>
                <a:gd name="T16" fmla="*/ 204 w 1008"/>
                <a:gd name="T17" fmla="*/ 474 h 1278"/>
                <a:gd name="T18" fmla="*/ 228 w 1008"/>
                <a:gd name="T19" fmla="*/ 528 h 1278"/>
                <a:gd name="T20" fmla="*/ 252 w 1008"/>
                <a:gd name="T21" fmla="*/ 570 h 1278"/>
                <a:gd name="T22" fmla="*/ 276 w 1008"/>
                <a:gd name="T23" fmla="*/ 600 h 1278"/>
                <a:gd name="T24" fmla="*/ 300 w 1008"/>
                <a:gd name="T25" fmla="*/ 618 h 1278"/>
                <a:gd name="T26" fmla="*/ 324 w 1008"/>
                <a:gd name="T27" fmla="*/ 642 h 1278"/>
                <a:gd name="T28" fmla="*/ 348 w 1008"/>
                <a:gd name="T29" fmla="*/ 678 h 1278"/>
                <a:gd name="T30" fmla="*/ 372 w 1008"/>
                <a:gd name="T31" fmla="*/ 708 h 1278"/>
                <a:gd name="T32" fmla="*/ 396 w 1008"/>
                <a:gd name="T33" fmla="*/ 732 h 1278"/>
                <a:gd name="T34" fmla="*/ 420 w 1008"/>
                <a:gd name="T35" fmla="*/ 744 h 1278"/>
                <a:gd name="T36" fmla="*/ 444 w 1008"/>
                <a:gd name="T37" fmla="*/ 768 h 1278"/>
                <a:gd name="T38" fmla="*/ 468 w 1008"/>
                <a:gd name="T39" fmla="*/ 804 h 1278"/>
                <a:gd name="T40" fmla="*/ 492 w 1008"/>
                <a:gd name="T41" fmla="*/ 852 h 1278"/>
                <a:gd name="T42" fmla="*/ 516 w 1008"/>
                <a:gd name="T43" fmla="*/ 888 h 1278"/>
                <a:gd name="T44" fmla="*/ 540 w 1008"/>
                <a:gd name="T45" fmla="*/ 918 h 1278"/>
                <a:gd name="T46" fmla="*/ 564 w 1008"/>
                <a:gd name="T47" fmla="*/ 930 h 1278"/>
                <a:gd name="T48" fmla="*/ 588 w 1008"/>
                <a:gd name="T49" fmla="*/ 936 h 1278"/>
                <a:gd name="T50" fmla="*/ 612 w 1008"/>
                <a:gd name="T51" fmla="*/ 954 h 1278"/>
                <a:gd name="T52" fmla="*/ 636 w 1008"/>
                <a:gd name="T53" fmla="*/ 978 h 1278"/>
                <a:gd name="T54" fmla="*/ 660 w 1008"/>
                <a:gd name="T55" fmla="*/ 990 h 1278"/>
                <a:gd name="T56" fmla="*/ 678 w 1008"/>
                <a:gd name="T57" fmla="*/ 1008 h 1278"/>
                <a:gd name="T58" fmla="*/ 702 w 1008"/>
                <a:gd name="T59" fmla="*/ 1026 h 1278"/>
                <a:gd name="T60" fmla="*/ 726 w 1008"/>
                <a:gd name="T61" fmla="*/ 1050 h 1278"/>
                <a:gd name="T62" fmla="*/ 750 w 1008"/>
                <a:gd name="T63" fmla="*/ 1074 h 1278"/>
                <a:gd name="T64" fmla="*/ 774 w 1008"/>
                <a:gd name="T65" fmla="*/ 1104 h 1278"/>
                <a:gd name="T66" fmla="*/ 798 w 1008"/>
                <a:gd name="T67" fmla="*/ 1122 h 1278"/>
                <a:gd name="T68" fmla="*/ 822 w 1008"/>
                <a:gd name="T69" fmla="*/ 1152 h 1278"/>
                <a:gd name="T70" fmla="*/ 846 w 1008"/>
                <a:gd name="T71" fmla="*/ 1182 h 1278"/>
                <a:gd name="T72" fmla="*/ 870 w 1008"/>
                <a:gd name="T73" fmla="*/ 1194 h 1278"/>
                <a:gd name="T74" fmla="*/ 894 w 1008"/>
                <a:gd name="T75" fmla="*/ 1212 h 1278"/>
                <a:gd name="T76" fmla="*/ 918 w 1008"/>
                <a:gd name="T77" fmla="*/ 1230 h 1278"/>
                <a:gd name="T78" fmla="*/ 942 w 1008"/>
                <a:gd name="T79" fmla="*/ 1242 h 1278"/>
                <a:gd name="T80" fmla="*/ 966 w 1008"/>
                <a:gd name="T81" fmla="*/ 1254 h 1278"/>
                <a:gd name="T82" fmla="*/ 990 w 1008"/>
                <a:gd name="T83" fmla="*/ 126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278">
                  <a:moveTo>
                    <a:pt x="0" y="0"/>
                  </a:moveTo>
                  <a:lnTo>
                    <a:pt x="6" y="84"/>
                  </a:lnTo>
                  <a:lnTo>
                    <a:pt x="12" y="120"/>
                  </a:lnTo>
                  <a:lnTo>
                    <a:pt x="24" y="144"/>
                  </a:lnTo>
                  <a:lnTo>
                    <a:pt x="30" y="174"/>
                  </a:lnTo>
                  <a:lnTo>
                    <a:pt x="36" y="198"/>
                  </a:lnTo>
                  <a:lnTo>
                    <a:pt x="48" y="222"/>
                  </a:lnTo>
                  <a:lnTo>
                    <a:pt x="54" y="240"/>
                  </a:lnTo>
                  <a:lnTo>
                    <a:pt x="60" y="258"/>
                  </a:lnTo>
                  <a:lnTo>
                    <a:pt x="72" y="264"/>
                  </a:lnTo>
                  <a:lnTo>
                    <a:pt x="78" y="276"/>
                  </a:lnTo>
                  <a:lnTo>
                    <a:pt x="84" y="288"/>
                  </a:lnTo>
                  <a:lnTo>
                    <a:pt x="96" y="300"/>
                  </a:lnTo>
                  <a:lnTo>
                    <a:pt x="102" y="312"/>
                  </a:lnTo>
                  <a:lnTo>
                    <a:pt x="108" y="324"/>
                  </a:lnTo>
                  <a:lnTo>
                    <a:pt x="120" y="330"/>
                  </a:lnTo>
                  <a:lnTo>
                    <a:pt x="126" y="336"/>
                  </a:lnTo>
                  <a:lnTo>
                    <a:pt x="132" y="342"/>
                  </a:lnTo>
                  <a:lnTo>
                    <a:pt x="144" y="348"/>
                  </a:lnTo>
                  <a:lnTo>
                    <a:pt x="150" y="360"/>
                  </a:lnTo>
                  <a:lnTo>
                    <a:pt x="156" y="366"/>
                  </a:lnTo>
                  <a:lnTo>
                    <a:pt x="168" y="384"/>
                  </a:lnTo>
                  <a:lnTo>
                    <a:pt x="174" y="402"/>
                  </a:lnTo>
                  <a:lnTo>
                    <a:pt x="180" y="420"/>
                  </a:lnTo>
                  <a:lnTo>
                    <a:pt x="192" y="438"/>
                  </a:lnTo>
                  <a:lnTo>
                    <a:pt x="198" y="456"/>
                  </a:lnTo>
                  <a:lnTo>
                    <a:pt x="204" y="474"/>
                  </a:lnTo>
                  <a:lnTo>
                    <a:pt x="216" y="492"/>
                  </a:lnTo>
                  <a:lnTo>
                    <a:pt x="222" y="504"/>
                  </a:lnTo>
                  <a:lnTo>
                    <a:pt x="228" y="528"/>
                  </a:lnTo>
                  <a:lnTo>
                    <a:pt x="234" y="546"/>
                  </a:lnTo>
                  <a:lnTo>
                    <a:pt x="246" y="558"/>
                  </a:lnTo>
                  <a:lnTo>
                    <a:pt x="252" y="570"/>
                  </a:lnTo>
                  <a:lnTo>
                    <a:pt x="258" y="588"/>
                  </a:lnTo>
                  <a:lnTo>
                    <a:pt x="270" y="594"/>
                  </a:lnTo>
                  <a:lnTo>
                    <a:pt x="276" y="600"/>
                  </a:lnTo>
                  <a:lnTo>
                    <a:pt x="282" y="606"/>
                  </a:lnTo>
                  <a:lnTo>
                    <a:pt x="294" y="612"/>
                  </a:lnTo>
                  <a:lnTo>
                    <a:pt x="300" y="618"/>
                  </a:lnTo>
                  <a:lnTo>
                    <a:pt x="306" y="624"/>
                  </a:lnTo>
                  <a:lnTo>
                    <a:pt x="318" y="636"/>
                  </a:lnTo>
                  <a:lnTo>
                    <a:pt x="324" y="642"/>
                  </a:lnTo>
                  <a:lnTo>
                    <a:pt x="330" y="660"/>
                  </a:lnTo>
                  <a:lnTo>
                    <a:pt x="342" y="666"/>
                  </a:lnTo>
                  <a:lnTo>
                    <a:pt x="348" y="678"/>
                  </a:lnTo>
                  <a:lnTo>
                    <a:pt x="354" y="690"/>
                  </a:lnTo>
                  <a:lnTo>
                    <a:pt x="366" y="702"/>
                  </a:lnTo>
                  <a:lnTo>
                    <a:pt x="372" y="708"/>
                  </a:lnTo>
                  <a:lnTo>
                    <a:pt x="378" y="714"/>
                  </a:lnTo>
                  <a:lnTo>
                    <a:pt x="390" y="720"/>
                  </a:lnTo>
                  <a:lnTo>
                    <a:pt x="396" y="732"/>
                  </a:lnTo>
                  <a:lnTo>
                    <a:pt x="402" y="732"/>
                  </a:lnTo>
                  <a:lnTo>
                    <a:pt x="414" y="738"/>
                  </a:lnTo>
                  <a:lnTo>
                    <a:pt x="420" y="744"/>
                  </a:lnTo>
                  <a:lnTo>
                    <a:pt x="426" y="750"/>
                  </a:lnTo>
                  <a:lnTo>
                    <a:pt x="438" y="756"/>
                  </a:lnTo>
                  <a:lnTo>
                    <a:pt x="444" y="768"/>
                  </a:lnTo>
                  <a:lnTo>
                    <a:pt x="450" y="774"/>
                  </a:lnTo>
                  <a:lnTo>
                    <a:pt x="456" y="786"/>
                  </a:lnTo>
                  <a:lnTo>
                    <a:pt x="468" y="804"/>
                  </a:lnTo>
                  <a:lnTo>
                    <a:pt x="474" y="816"/>
                  </a:lnTo>
                  <a:lnTo>
                    <a:pt x="480" y="834"/>
                  </a:lnTo>
                  <a:lnTo>
                    <a:pt x="492" y="852"/>
                  </a:lnTo>
                  <a:lnTo>
                    <a:pt x="498" y="864"/>
                  </a:lnTo>
                  <a:lnTo>
                    <a:pt x="504" y="876"/>
                  </a:lnTo>
                  <a:lnTo>
                    <a:pt x="516" y="888"/>
                  </a:lnTo>
                  <a:lnTo>
                    <a:pt x="522" y="894"/>
                  </a:lnTo>
                  <a:lnTo>
                    <a:pt x="528" y="906"/>
                  </a:lnTo>
                  <a:lnTo>
                    <a:pt x="540" y="918"/>
                  </a:lnTo>
                  <a:lnTo>
                    <a:pt x="546" y="924"/>
                  </a:lnTo>
                  <a:lnTo>
                    <a:pt x="552" y="930"/>
                  </a:lnTo>
                  <a:lnTo>
                    <a:pt x="564" y="930"/>
                  </a:lnTo>
                  <a:lnTo>
                    <a:pt x="570" y="936"/>
                  </a:lnTo>
                  <a:lnTo>
                    <a:pt x="576" y="936"/>
                  </a:lnTo>
                  <a:lnTo>
                    <a:pt x="588" y="936"/>
                  </a:lnTo>
                  <a:lnTo>
                    <a:pt x="594" y="942"/>
                  </a:lnTo>
                  <a:lnTo>
                    <a:pt x="600" y="948"/>
                  </a:lnTo>
                  <a:lnTo>
                    <a:pt x="612" y="954"/>
                  </a:lnTo>
                  <a:lnTo>
                    <a:pt x="618" y="966"/>
                  </a:lnTo>
                  <a:lnTo>
                    <a:pt x="624" y="972"/>
                  </a:lnTo>
                  <a:lnTo>
                    <a:pt x="636" y="978"/>
                  </a:lnTo>
                  <a:lnTo>
                    <a:pt x="642" y="984"/>
                  </a:lnTo>
                  <a:lnTo>
                    <a:pt x="648" y="990"/>
                  </a:lnTo>
                  <a:lnTo>
                    <a:pt x="660" y="990"/>
                  </a:lnTo>
                  <a:lnTo>
                    <a:pt x="666" y="996"/>
                  </a:lnTo>
                  <a:lnTo>
                    <a:pt x="672" y="1002"/>
                  </a:lnTo>
                  <a:lnTo>
                    <a:pt x="678" y="1008"/>
                  </a:lnTo>
                  <a:lnTo>
                    <a:pt x="690" y="1020"/>
                  </a:lnTo>
                  <a:lnTo>
                    <a:pt x="696" y="1020"/>
                  </a:lnTo>
                  <a:lnTo>
                    <a:pt x="702" y="1026"/>
                  </a:lnTo>
                  <a:lnTo>
                    <a:pt x="714" y="1038"/>
                  </a:lnTo>
                  <a:lnTo>
                    <a:pt x="720" y="1044"/>
                  </a:lnTo>
                  <a:lnTo>
                    <a:pt x="726" y="1050"/>
                  </a:lnTo>
                  <a:lnTo>
                    <a:pt x="738" y="1056"/>
                  </a:lnTo>
                  <a:lnTo>
                    <a:pt x="744" y="1068"/>
                  </a:lnTo>
                  <a:lnTo>
                    <a:pt x="750" y="1074"/>
                  </a:lnTo>
                  <a:lnTo>
                    <a:pt x="762" y="1086"/>
                  </a:lnTo>
                  <a:lnTo>
                    <a:pt x="768" y="1098"/>
                  </a:lnTo>
                  <a:lnTo>
                    <a:pt x="774" y="1104"/>
                  </a:lnTo>
                  <a:lnTo>
                    <a:pt x="786" y="1110"/>
                  </a:lnTo>
                  <a:lnTo>
                    <a:pt x="792" y="1116"/>
                  </a:lnTo>
                  <a:lnTo>
                    <a:pt x="798" y="1122"/>
                  </a:lnTo>
                  <a:lnTo>
                    <a:pt x="810" y="1134"/>
                  </a:lnTo>
                  <a:lnTo>
                    <a:pt x="816" y="1146"/>
                  </a:lnTo>
                  <a:lnTo>
                    <a:pt x="822" y="1152"/>
                  </a:lnTo>
                  <a:lnTo>
                    <a:pt x="834" y="1164"/>
                  </a:lnTo>
                  <a:lnTo>
                    <a:pt x="840" y="1170"/>
                  </a:lnTo>
                  <a:lnTo>
                    <a:pt x="846" y="1182"/>
                  </a:lnTo>
                  <a:lnTo>
                    <a:pt x="858" y="1182"/>
                  </a:lnTo>
                  <a:lnTo>
                    <a:pt x="864" y="1188"/>
                  </a:lnTo>
                  <a:lnTo>
                    <a:pt x="870" y="1194"/>
                  </a:lnTo>
                  <a:lnTo>
                    <a:pt x="882" y="1200"/>
                  </a:lnTo>
                  <a:lnTo>
                    <a:pt x="888" y="1206"/>
                  </a:lnTo>
                  <a:lnTo>
                    <a:pt x="894" y="1212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18" y="1230"/>
                  </a:lnTo>
                  <a:lnTo>
                    <a:pt x="924" y="1230"/>
                  </a:lnTo>
                  <a:lnTo>
                    <a:pt x="936" y="1236"/>
                  </a:lnTo>
                  <a:lnTo>
                    <a:pt x="942" y="1242"/>
                  </a:lnTo>
                  <a:lnTo>
                    <a:pt x="948" y="1248"/>
                  </a:lnTo>
                  <a:lnTo>
                    <a:pt x="960" y="1248"/>
                  </a:lnTo>
                  <a:lnTo>
                    <a:pt x="966" y="1254"/>
                  </a:lnTo>
                  <a:lnTo>
                    <a:pt x="972" y="1260"/>
                  </a:lnTo>
                  <a:lnTo>
                    <a:pt x="984" y="1260"/>
                  </a:lnTo>
                  <a:lnTo>
                    <a:pt x="990" y="1266"/>
                  </a:lnTo>
                  <a:lnTo>
                    <a:pt x="996" y="1272"/>
                  </a:lnTo>
                  <a:lnTo>
                    <a:pt x="1008" y="127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3" name="Freeform 196"/>
            <p:cNvSpPr>
              <a:spLocks/>
            </p:cNvSpPr>
            <p:nvPr/>
          </p:nvSpPr>
          <p:spPr bwMode="auto">
            <a:xfrm>
              <a:off x="2445259" y="4484500"/>
              <a:ext cx="1293665" cy="501480"/>
            </a:xfrm>
            <a:custGeom>
              <a:avLst/>
              <a:gdLst>
                <a:gd name="T0" fmla="*/ 12 w 1002"/>
                <a:gd name="T1" fmla="*/ 6 h 354"/>
                <a:gd name="T2" fmla="*/ 36 w 1002"/>
                <a:gd name="T3" fmla="*/ 18 h 354"/>
                <a:gd name="T4" fmla="*/ 60 w 1002"/>
                <a:gd name="T5" fmla="*/ 30 h 354"/>
                <a:gd name="T6" fmla="*/ 84 w 1002"/>
                <a:gd name="T7" fmla="*/ 48 h 354"/>
                <a:gd name="T8" fmla="*/ 108 w 1002"/>
                <a:gd name="T9" fmla="*/ 66 h 354"/>
                <a:gd name="T10" fmla="*/ 132 w 1002"/>
                <a:gd name="T11" fmla="*/ 90 h 354"/>
                <a:gd name="T12" fmla="*/ 156 w 1002"/>
                <a:gd name="T13" fmla="*/ 102 h 354"/>
                <a:gd name="T14" fmla="*/ 180 w 1002"/>
                <a:gd name="T15" fmla="*/ 114 h 354"/>
                <a:gd name="T16" fmla="*/ 204 w 1002"/>
                <a:gd name="T17" fmla="*/ 120 h 354"/>
                <a:gd name="T18" fmla="*/ 228 w 1002"/>
                <a:gd name="T19" fmla="*/ 132 h 354"/>
                <a:gd name="T20" fmla="*/ 252 w 1002"/>
                <a:gd name="T21" fmla="*/ 150 h 354"/>
                <a:gd name="T22" fmla="*/ 276 w 1002"/>
                <a:gd name="T23" fmla="*/ 162 h 354"/>
                <a:gd name="T24" fmla="*/ 300 w 1002"/>
                <a:gd name="T25" fmla="*/ 180 h 354"/>
                <a:gd name="T26" fmla="*/ 324 w 1002"/>
                <a:gd name="T27" fmla="*/ 192 h 354"/>
                <a:gd name="T28" fmla="*/ 348 w 1002"/>
                <a:gd name="T29" fmla="*/ 198 h 354"/>
                <a:gd name="T30" fmla="*/ 372 w 1002"/>
                <a:gd name="T31" fmla="*/ 204 h 354"/>
                <a:gd name="T32" fmla="*/ 396 w 1002"/>
                <a:gd name="T33" fmla="*/ 216 h 354"/>
                <a:gd name="T34" fmla="*/ 420 w 1002"/>
                <a:gd name="T35" fmla="*/ 228 h 354"/>
                <a:gd name="T36" fmla="*/ 444 w 1002"/>
                <a:gd name="T37" fmla="*/ 234 h 354"/>
                <a:gd name="T38" fmla="*/ 468 w 1002"/>
                <a:gd name="T39" fmla="*/ 252 h 354"/>
                <a:gd name="T40" fmla="*/ 492 w 1002"/>
                <a:gd name="T41" fmla="*/ 258 h 354"/>
                <a:gd name="T42" fmla="*/ 516 w 1002"/>
                <a:gd name="T43" fmla="*/ 270 h 354"/>
                <a:gd name="T44" fmla="*/ 540 w 1002"/>
                <a:gd name="T45" fmla="*/ 282 h 354"/>
                <a:gd name="T46" fmla="*/ 558 w 1002"/>
                <a:gd name="T47" fmla="*/ 288 h 354"/>
                <a:gd name="T48" fmla="*/ 582 w 1002"/>
                <a:gd name="T49" fmla="*/ 294 h 354"/>
                <a:gd name="T50" fmla="*/ 606 w 1002"/>
                <a:gd name="T51" fmla="*/ 300 h 354"/>
                <a:gd name="T52" fmla="*/ 630 w 1002"/>
                <a:gd name="T53" fmla="*/ 306 h 354"/>
                <a:gd name="T54" fmla="*/ 654 w 1002"/>
                <a:gd name="T55" fmla="*/ 312 h 354"/>
                <a:gd name="T56" fmla="*/ 678 w 1002"/>
                <a:gd name="T57" fmla="*/ 324 h 354"/>
                <a:gd name="T58" fmla="*/ 702 w 1002"/>
                <a:gd name="T59" fmla="*/ 330 h 354"/>
                <a:gd name="T60" fmla="*/ 726 w 1002"/>
                <a:gd name="T61" fmla="*/ 324 h 354"/>
                <a:gd name="T62" fmla="*/ 750 w 1002"/>
                <a:gd name="T63" fmla="*/ 312 h 354"/>
                <a:gd name="T64" fmla="*/ 774 w 1002"/>
                <a:gd name="T65" fmla="*/ 306 h 354"/>
                <a:gd name="T66" fmla="*/ 798 w 1002"/>
                <a:gd name="T67" fmla="*/ 306 h 354"/>
                <a:gd name="T68" fmla="*/ 822 w 1002"/>
                <a:gd name="T69" fmla="*/ 318 h 354"/>
                <a:gd name="T70" fmla="*/ 846 w 1002"/>
                <a:gd name="T71" fmla="*/ 324 h 354"/>
                <a:gd name="T72" fmla="*/ 870 w 1002"/>
                <a:gd name="T73" fmla="*/ 330 h 354"/>
                <a:gd name="T74" fmla="*/ 894 w 1002"/>
                <a:gd name="T75" fmla="*/ 336 h 354"/>
                <a:gd name="T76" fmla="*/ 918 w 1002"/>
                <a:gd name="T77" fmla="*/ 336 h 354"/>
                <a:gd name="T78" fmla="*/ 942 w 1002"/>
                <a:gd name="T79" fmla="*/ 342 h 354"/>
                <a:gd name="T80" fmla="*/ 966 w 1002"/>
                <a:gd name="T81" fmla="*/ 348 h 354"/>
                <a:gd name="T82" fmla="*/ 990 w 1002"/>
                <a:gd name="T8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5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8" y="66"/>
                  </a:lnTo>
                  <a:lnTo>
                    <a:pt x="114" y="78"/>
                  </a:lnTo>
                  <a:lnTo>
                    <a:pt x="126" y="84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50" y="96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74" y="108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22" y="126"/>
                  </a:lnTo>
                  <a:lnTo>
                    <a:pt x="228" y="132"/>
                  </a:lnTo>
                  <a:lnTo>
                    <a:pt x="234" y="138"/>
                  </a:lnTo>
                  <a:lnTo>
                    <a:pt x="246" y="144"/>
                  </a:lnTo>
                  <a:lnTo>
                    <a:pt x="252" y="150"/>
                  </a:lnTo>
                  <a:lnTo>
                    <a:pt x="258" y="156"/>
                  </a:lnTo>
                  <a:lnTo>
                    <a:pt x="270" y="162"/>
                  </a:lnTo>
                  <a:lnTo>
                    <a:pt x="276" y="162"/>
                  </a:lnTo>
                  <a:lnTo>
                    <a:pt x="282" y="168"/>
                  </a:lnTo>
                  <a:lnTo>
                    <a:pt x="294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8" y="186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6" y="198"/>
                  </a:lnTo>
                  <a:lnTo>
                    <a:pt x="348" y="198"/>
                  </a:lnTo>
                  <a:lnTo>
                    <a:pt x="354" y="198"/>
                  </a:lnTo>
                  <a:lnTo>
                    <a:pt x="360" y="204"/>
                  </a:lnTo>
                  <a:lnTo>
                    <a:pt x="372" y="204"/>
                  </a:lnTo>
                  <a:lnTo>
                    <a:pt x="378" y="210"/>
                  </a:lnTo>
                  <a:lnTo>
                    <a:pt x="384" y="210"/>
                  </a:lnTo>
                  <a:lnTo>
                    <a:pt x="396" y="216"/>
                  </a:lnTo>
                  <a:lnTo>
                    <a:pt x="402" y="216"/>
                  </a:lnTo>
                  <a:lnTo>
                    <a:pt x="408" y="222"/>
                  </a:lnTo>
                  <a:lnTo>
                    <a:pt x="420" y="228"/>
                  </a:lnTo>
                  <a:lnTo>
                    <a:pt x="426" y="228"/>
                  </a:lnTo>
                  <a:lnTo>
                    <a:pt x="432" y="234"/>
                  </a:lnTo>
                  <a:lnTo>
                    <a:pt x="444" y="234"/>
                  </a:lnTo>
                  <a:lnTo>
                    <a:pt x="450" y="240"/>
                  </a:lnTo>
                  <a:lnTo>
                    <a:pt x="456" y="246"/>
                  </a:lnTo>
                  <a:lnTo>
                    <a:pt x="468" y="252"/>
                  </a:lnTo>
                  <a:lnTo>
                    <a:pt x="474" y="252"/>
                  </a:lnTo>
                  <a:lnTo>
                    <a:pt x="480" y="258"/>
                  </a:lnTo>
                  <a:lnTo>
                    <a:pt x="492" y="258"/>
                  </a:lnTo>
                  <a:lnTo>
                    <a:pt x="498" y="264"/>
                  </a:lnTo>
                  <a:lnTo>
                    <a:pt x="504" y="264"/>
                  </a:lnTo>
                  <a:lnTo>
                    <a:pt x="516" y="270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52" y="288"/>
                  </a:lnTo>
                  <a:lnTo>
                    <a:pt x="558" y="288"/>
                  </a:lnTo>
                  <a:lnTo>
                    <a:pt x="570" y="288"/>
                  </a:lnTo>
                  <a:lnTo>
                    <a:pt x="576" y="294"/>
                  </a:lnTo>
                  <a:lnTo>
                    <a:pt x="582" y="294"/>
                  </a:lnTo>
                  <a:lnTo>
                    <a:pt x="594" y="294"/>
                  </a:lnTo>
                  <a:lnTo>
                    <a:pt x="600" y="300"/>
                  </a:lnTo>
                  <a:lnTo>
                    <a:pt x="606" y="300"/>
                  </a:lnTo>
                  <a:lnTo>
                    <a:pt x="618" y="300"/>
                  </a:lnTo>
                  <a:lnTo>
                    <a:pt x="624" y="306"/>
                  </a:lnTo>
                  <a:lnTo>
                    <a:pt x="630" y="306"/>
                  </a:lnTo>
                  <a:lnTo>
                    <a:pt x="642" y="306"/>
                  </a:lnTo>
                  <a:lnTo>
                    <a:pt x="648" y="312"/>
                  </a:lnTo>
                  <a:lnTo>
                    <a:pt x="654" y="312"/>
                  </a:lnTo>
                  <a:lnTo>
                    <a:pt x="666" y="318"/>
                  </a:lnTo>
                  <a:lnTo>
                    <a:pt x="672" y="318"/>
                  </a:lnTo>
                  <a:lnTo>
                    <a:pt x="678" y="324"/>
                  </a:lnTo>
                  <a:lnTo>
                    <a:pt x="690" y="324"/>
                  </a:lnTo>
                  <a:lnTo>
                    <a:pt x="696" y="324"/>
                  </a:lnTo>
                  <a:lnTo>
                    <a:pt x="702" y="330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6" y="324"/>
                  </a:lnTo>
                  <a:lnTo>
                    <a:pt x="738" y="318"/>
                  </a:lnTo>
                  <a:lnTo>
                    <a:pt x="744" y="318"/>
                  </a:lnTo>
                  <a:lnTo>
                    <a:pt x="750" y="312"/>
                  </a:lnTo>
                  <a:lnTo>
                    <a:pt x="762" y="312"/>
                  </a:lnTo>
                  <a:lnTo>
                    <a:pt x="768" y="306"/>
                  </a:lnTo>
                  <a:lnTo>
                    <a:pt x="774" y="306"/>
                  </a:lnTo>
                  <a:lnTo>
                    <a:pt x="780" y="306"/>
                  </a:lnTo>
                  <a:lnTo>
                    <a:pt x="792" y="306"/>
                  </a:lnTo>
                  <a:lnTo>
                    <a:pt x="798" y="306"/>
                  </a:lnTo>
                  <a:lnTo>
                    <a:pt x="804" y="312"/>
                  </a:lnTo>
                  <a:lnTo>
                    <a:pt x="816" y="312"/>
                  </a:lnTo>
                  <a:lnTo>
                    <a:pt x="822" y="318"/>
                  </a:lnTo>
                  <a:lnTo>
                    <a:pt x="828" y="324"/>
                  </a:lnTo>
                  <a:lnTo>
                    <a:pt x="840" y="324"/>
                  </a:lnTo>
                  <a:lnTo>
                    <a:pt x="846" y="324"/>
                  </a:lnTo>
                  <a:lnTo>
                    <a:pt x="852" y="330"/>
                  </a:lnTo>
                  <a:lnTo>
                    <a:pt x="864" y="330"/>
                  </a:lnTo>
                  <a:lnTo>
                    <a:pt x="870" y="330"/>
                  </a:lnTo>
                  <a:lnTo>
                    <a:pt x="876" y="330"/>
                  </a:lnTo>
                  <a:lnTo>
                    <a:pt x="888" y="330"/>
                  </a:lnTo>
                  <a:lnTo>
                    <a:pt x="894" y="336"/>
                  </a:lnTo>
                  <a:lnTo>
                    <a:pt x="900" y="336"/>
                  </a:lnTo>
                  <a:lnTo>
                    <a:pt x="912" y="336"/>
                  </a:lnTo>
                  <a:lnTo>
                    <a:pt x="918" y="336"/>
                  </a:lnTo>
                  <a:lnTo>
                    <a:pt x="924" y="336"/>
                  </a:lnTo>
                  <a:lnTo>
                    <a:pt x="936" y="342"/>
                  </a:lnTo>
                  <a:lnTo>
                    <a:pt x="942" y="342"/>
                  </a:lnTo>
                  <a:lnTo>
                    <a:pt x="948" y="342"/>
                  </a:lnTo>
                  <a:lnTo>
                    <a:pt x="960" y="348"/>
                  </a:lnTo>
                  <a:lnTo>
                    <a:pt x="966" y="348"/>
                  </a:lnTo>
                  <a:lnTo>
                    <a:pt x="972" y="348"/>
                  </a:lnTo>
                  <a:lnTo>
                    <a:pt x="984" y="354"/>
                  </a:lnTo>
                  <a:lnTo>
                    <a:pt x="990" y="354"/>
                  </a:lnTo>
                  <a:lnTo>
                    <a:pt x="996" y="354"/>
                  </a:lnTo>
                  <a:lnTo>
                    <a:pt x="1002" y="35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4" name="Freeform 197"/>
            <p:cNvSpPr>
              <a:spLocks/>
            </p:cNvSpPr>
            <p:nvPr/>
          </p:nvSpPr>
          <p:spPr bwMode="auto">
            <a:xfrm>
              <a:off x="3738925" y="4985979"/>
              <a:ext cx="1301412" cy="135994"/>
            </a:xfrm>
            <a:custGeom>
              <a:avLst/>
              <a:gdLst>
                <a:gd name="T0" fmla="*/ 18 w 1008"/>
                <a:gd name="T1" fmla="*/ 6 h 96"/>
                <a:gd name="T2" fmla="*/ 42 w 1008"/>
                <a:gd name="T3" fmla="*/ 6 h 96"/>
                <a:gd name="T4" fmla="*/ 66 w 1008"/>
                <a:gd name="T5" fmla="*/ 6 h 96"/>
                <a:gd name="T6" fmla="*/ 90 w 1008"/>
                <a:gd name="T7" fmla="*/ 6 h 96"/>
                <a:gd name="T8" fmla="*/ 114 w 1008"/>
                <a:gd name="T9" fmla="*/ 12 h 96"/>
                <a:gd name="T10" fmla="*/ 138 w 1008"/>
                <a:gd name="T11" fmla="*/ 12 h 96"/>
                <a:gd name="T12" fmla="*/ 162 w 1008"/>
                <a:gd name="T13" fmla="*/ 12 h 96"/>
                <a:gd name="T14" fmla="*/ 186 w 1008"/>
                <a:gd name="T15" fmla="*/ 12 h 96"/>
                <a:gd name="T16" fmla="*/ 210 w 1008"/>
                <a:gd name="T17" fmla="*/ 12 h 96"/>
                <a:gd name="T18" fmla="*/ 234 w 1008"/>
                <a:gd name="T19" fmla="*/ 18 h 96"/>
                <a:gd name="T20" fmla="*/ 258 w 1008"/>
                <a:gd name="T21" fmla="*/ 24 h 96"/>
                <a:gd name="T22" fmla="*/ 282 w 1008"/>
                <a:gd name="T23" fmla="*/ 24 h 96"/>
                <a:gd name="T24" fmla="*/ 306 w 1008"/>
                <a:gd name="T25" fmla="*/ 30 h 96"/>
                <a:gd name="T26" fmla="*/ 330 w 1008"/>
                <a:gd name="T27" fmla="*/ 30 h 96"/>
                <a:gd name="T28" fmla="*/ 354 w 1008"/>
                <a:gd name="T29" fmla="*/ 30 h 96"/>
                <a:gd name="T30" fmla="*/ 378 w 1008"/>
                <a:gd name="T31" fmla="*/ 36 h 96"/>
                <a:gd name="T32" fmla="*/ 402 w 1008"/>
                <a:gd name="T33" fmla="*/ 36 h 96"/>
                <a:gd name="T34" fmla="*/ 426 w 1008"/>
                <a:gd name="T35" fmla="*/ 36 h 96"/>
                <a:gd name="T36" fmla="*/ 444 w 1008"/>
                <a:gd name="T37" fmla="*/ 42 h 96"/>
                <a:gd name="T38" fmla="*/ 468 w 1008"/>
                <a:gd name="T39" fmla="*/ 42 h 96"/>
                <a:gd name="T40" fmla="*/ 492 w 1008"/>
                <a:gd name="T41" fmla="*/ 48 h 96"/>
                <a:gd name="T42" fmla="*/ 516 w 1008"/>
                <a:gd name="T43" fmla="*/ 48 h 96"/>
                <a:gd name="T44" fmla="*/ 540 w 1008"/>
                <a:gd name="T45" fmla="*/ 48 h 96"/>
                <a:gd name="T46" fmla="*/ 564 w 1008"/>
                <a:gd name="T47" fmla="*/ 54 h 96"/>
                <a:gd name="T48" fmla="*/ 588 w 1008"/>
                <a:gd name="T49" fmla="*/ 60 h 96"/>
                <a:gd name="T50" fmla="*/ 612 w 1008"/>
                <a:gd name="T51" fmla="*/ 60 h 96"/>
                <a:gd name="T52" fmla="*/ 636 w 1008"/>
                <a:gd name="T53" fmla="*/ 66 h 96"/>
                <a:gd name="T54" fmla="*/ 660 w 1008"/>
                <a:gd name="T55" fmla="*/ 66 h 96"/>
                <a:gd name="T56" fmla="*/ 684 w 1008"/>
                <a:gd name="T57" fmla="*/ 66 h 96"/>
                <a:gd name="T58" fmla="*/ 708 w 1008"/>
                <a:gd name="T59" fmla="*/ 66 h 96"/>
                <a:gd name="T60" fmla="*/ 732 w 1008"/>
                <a:gd name="T61" fmla="*/ 66 h 96"/>
                <a:gd name="T62" fmla="*/ 756 w 1008"/>
                <a:gd name="T63" fmla="*/ 72 h 96"/>
                <a:gd name="T64" fmla="*/ 780 w 1008"/>
                <a:gd name="T65" fmla="*/ 78 h 96"/>
                <a:gd name="T66" fmla="*/ 804 w 1008"/>
                <a:gd name="T67" fmla="*/ 78 h 96"/>
                <a:gd name="T68" fmla="*/ 828 w 1008"/>
                <a:gd name="T69" fmla="*/ 78 h 96"/>
                <a:gd name="T70" fmla="*/ 852 w 1008"/>
                <a:gd name="T71" fmla="*/ 84 h 96"/>
                <a:gd name="T72" fmla="*/ 876 w 1008"/>
                <a:gd name="T73" fmla="*/ 84 h 96"/>
                <a:gd name="T74" fmla="*/ 900 w 1008"/>
                <a:gd name="T75" fmla="*/ 84 h 96"/>
                <a:gd name="T76" fmla="*/ 924 w 1008"/>
                <a:gd name="T77" fmla="*/ 90 h 96"/>
                <a:gd name="T78" fmla="*/ 948 w 1008"/>
                <a:gd name="T79" fmla="*/ 90 h 96"/>
                <a:gd name="T80" fmla="*/ 972 w 1008"/>
                <a:gd name="T81" fmla="*/ 90 h 96"/>
                <a:gd name="T82" fmla="*/ 996 w 1008"/>
                <a:gd name="T83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96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8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30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54" y="30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6" y="36"/>
                  </a:lnTo>
                  <a:lnTo>
                    <a:pt x="432" y="42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92" y="48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54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588" y="60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12" y="60"/>
                  </a:lnTo>
                  <a:lnTo>
                    <a:pt x="624" y="60"/>
                  </a:lnTo>
                  <a:lnTo>
                    <a:pt x="630" y="66"/>
                  </a:lnTo>
                  <a:lnTo>
                    <a:pt x="636" y="66"/>
                  </a:lnTo>
                  <a:lnTo>
                    <a:pt x="642" y="66"/>
                  </a:lnTo>
                  <a:lnTo>
                    <a:pt x="654" y="66"/>
                  </a:lnTo>
                  <a:lnTo>
                    <a:pt x="660" y="66"/>
                  </a:lnTo>
                  <a:lnTo>
                    <a:pt x="666" y="66"/>
                  </a:lnTo>
                  <a:lnTo>
                    <a:pt x="678" y="66"/>
                  </a:lnTo>
                  <a:lnTo>
                    <a:pt x="684" y="66"/>
                  </a:lnTo>
                  <a:lnTo>
                    <a:pt x="690" y="66"/>
                  </a:lnTo>
                  <a:lnTo>
                    <a:pt x="702" y="66"/>
                  </a:lnTo>
                  <a:lnTo>
                    <a:pt x="708" y="66"/>
                  </a:lnTo>
                  <a:lnTo>
                    <a:pt x="714" y="66"/>
                  </a:lnTo>
                  <a:lnTo>
                    <a:pt x="726" y="66"/>
                  </a:lnTo>
                  <a:lnTo>
                    <a:pt x="732" y="66"/>
                  </a:lnTo>
                  <a:lnTo>
                    <a:pt x="738" y="72"/>
                  </a:lnTo>
                  <a:lnTo>
                    <a:pt x="750" y="72"/>
                  </a:lnTo>
                  <a:lnTo>
                    <a:pt x="756" y="72"/>
                  </a:lnTo>
                  <a:lnTo>
                    <a:pt x="762" y="72"/>
                  </a:lnTo>
                  <a:lnTo>
                    <a:pt x="774" y="72"/>
                  </a:lnTo>
                  <a:lnTo>
                    <a:pt x="780" y="78"/>
                  </a:lnTo>
                  <a:lnTo>
                    <a:pt x="786" y="78"/>
                  </a:lnTo>
                  <a:lnTo>
                    <a:pt x="798" y="78"/>
                  </a:lnTo>
                  <a:lnTo>
                    <a:pt x="804" y="78"/>
                  </a:lnTo>
                  <a:lnTo>
                    <a:pt x="810" y="78"/>
                  </a:lnTo>
                  <a:lnTo>
                    <a:pt x="822" y="78"/>
                  </a:lnTo>
                  <a:lnTo>
                    <a:pt x="828" y="78"/>
                  </a:lnTo>
                  <a:lnTo>
                    <a:pt x="834" y="84"/>
                  </a:lnTo>
                  <a:lnTo>
                    <a:pt x="846" y="84"/>
                  </a:lnTo>
                  <a:lnTo>
                    <a:pt x="852" y="84"/>
                  </a:lnTo>
                  <a:lnTo>
                    <a:pt x="858" y="84"/>
                  </a:lnTo>
                  <a:lnTo>
                    <a:pt x="870" y="84"/>
                  </a:lnTo>
                  <a:lnTo>
                    <a:pt x="876" y="84"/>
                  </a:lnTo>
                  <a:lnTo>
                    <a:pt x="882" y="84"/>
                  </a:lnTo>
                  <a:lnTo>
                    <a:pt x="888" y="84"/>
                  </a:lnTo>
                  <a:lnTo>
                    <a:pt x="900" y="84"/>
                  </a:lnTo>
                  <a:lnTo>
                    <a:pt x="906" y="90"/>
                  </a:lnTo>
                  <a:lnTo>
                    <a:pt x="912" y="90"/>
                  </a:lnTo>
                  <a:lnTo>
                    <a:pt x="924" y="90"/>
                  </a:lnTo>
                  <a:lnTo>
                    <a:pt x="930" y="90"/>
                  </a:lnTo>
                  <a:lnTo>
                    <a:pt x="936" y="90"/>
                  </a:lnTo>
                  <a:lnTo>
                    <a:pt x="948" y="90"/>
                  </a:lnTo>
                  <a:lnTo>
                    <a:pt x="954" y="90"/>
                  </a:lnTo>
                  <a:lnTo>
                    <a:pt x="960" y="90"/>
                  </a:lnTo>
                  <a:lnTo>
                    <a:pt x="972" y="90"/>
                  </a:lnTo>
                  <a:lnTo>
                    <a:pt x="978" y="90"/>
                  </a:lnTo>
                  <a:lnTo>
                    <a:pt x="984" y="90"/>
                  </a:lnTo>
                  <a:lnTo>
                    <a:pt x="996" y="90"/>
                  </a:lnTo>
                  <a:lnTo>
                    <a:pt x="1002" y="90"/>
                  </a:lnTo>
                  <a:lnTo>
                    <a:pt x="1008" y="9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5" name="Freeform 198"/>
            <p:cNvSpPr>
              <a:spLocks/>
            </p:cNvSpPr>
            <p:nvPr/>
          </p:nvSpPr>
          <p:spPr bwMode="auto">
            <a:xfrm>
              <a:off x="5040337" y="5121974"/>
              <a:ext cx="1301412" cy="67997"/>
            </a:xfrm>
            <a:custGeom>
              <a:avLst/>
              <a:gdLst>
                <a:gd name="T0" fmla="*/ 18 w 1008"/>
                <a:gd name="T1" fmla="*/ 0 h 48"/>
                <a:gd name="T2" fmla="*/ 42 w 1008"/>
                <a:gd name="T3" fmla="*/ 0 h 48"/>
                <a:gd name="T4" fmla="*/ 66 w 1008"/>
                <a:gd name="T5" fmla="*/ 0 h 48"/>
                <a:gd name="T6" fmla="*/ 90 w 1008"/>
                <a:gd name="T7" fmla="*/ 6 h 48"/>
                <a:gd name="T8" fmla="*/ 114 w 1008"/>
                <a:gd name="T9" fmla="*/ 6 h 48"/>
                <a:gd name="T10" fmla="*/ 138 w 1008"/>
                <a:gd name="T11" fmla="*/ 6 h 48"/>
                <a:gd name="T12" fmla="*/ 162 w 1008"/>
                <a:gd name="T13" fmla="*/ 12 h 48"/>
                <a:gd name="T14" fmla="*/ 186 w 1008"/>
                <a:gd name="T15" fmla="*/ 12 h 48"/>
                <a:gd name="T16" fmla="*/ 210 w 1008"/>
                <a:gd name="T17" fmla="*/ 12 h 48"/>
                <a:gd name="T18" fmla="*/ 234 w 1008"/>
                <a:gd name="T19" fmla="*/ 18 h 48"/>
                <a:gd name="T20" fmla="*/ 258 w 1008"/>
                <a:gd name="T21" fmla="*/ 18 h 48"/>
                <a:gd name="T22" fmla="*/ 282 w 1008"/>
                <a:gd name="T23" fmla="*/ 18 h 48"/>
                <a:gd name="T24" fmla="*/ 306 w 1008"/>
                <a:gd name="T25" fmla="*/ 18 h 48"/>
                <a:gd name="T26" fmla="*/ 324 w 1008"/>
                <a:gd name="T27" fmla="*/ 18 h 48"/>
                <a:gd name="T28" fmla="*/ 348 w 1008"/>
                <a:gd name="T29" fmla="*/ 24 h 48"/>
                <a:gd name="T30" fmla="*/ 372 w 1008"/>
                <a:gd name="T31" fmla="*/ 24 h 48"/>
                <a:gd name="T32" fmla="*/ 396 w 1008"/>
                <a:gd name="T33" fmla="*/ 24 h 48"/>
                <a:gd name="T34" fmla="*/ 420 w 1008"/>
                <a:gd name="T35" fmla="*/ 24 h 48"/>
                <a:gd name="T36" fmla="*/ 444 w 1008"/>
                <a:gd name="T37" fmla="*/ 30 h 48"/>
                <a:gd name="T38" fmla="*/ 468 w 1008"/>
                <a:gd name="T39" fmla="*/ 30 h 48"/>
                <a:gd name="T40" fmla="*/ 492 w 1008"/>
                <a:gd name="T41" fmla="*/ 30 h 48"/>
                <a:gd name="T42" fmla="*/ 516 w 1008"/>
                <a:gd name="T43" fmla="*/ 30 h 48"/>
                <a:gd name="T44" fmla="*/ 540 w 1008"/>
                <a:gd name="T45" fmla="*/ 36 h 48"/>
                <a:gd name="T46" fmla="*/ 564 w 1008"/>
                <a:gd name="T47" fmla="*/ 36 h 48"/>
                <a:gd name="T48" fmla="*/ 588 w 1008"/>
                <a:gd name="T49" fmla="*/ 36 h 48"/>
                <a:gd name="T50" fmla="*/ 612 w 1008"/>
                <a:gd name="T51" fmla="*/ 36 h 48"/>
                <a:gd name="T52" fmla="*/ 636 w 1008"/>
                <a:gd name="T53" fmla="*/ 36 h 48"/>
                <a:gd name="T54" fmla="*/ 660 w 1008"/>
                <a:gd name="T55" fmla="*/ 42 h 48"/>
                <a:gd name="T56" fmla="*/ 684 w 1008"/>
                <a:gd name="T57" fmla="*/ 42 h 48"/>
                <a:gd name="T58" fmla="*/ 708 w 1008"/>
                <a:gd name="T59" fmla="*/ 42 h 48"/>
                <a:gd name="T60" fmla="*/ 732 w 1008"/>
                <a:gd name="T61" fmla="*/ 42 h 48"/>
                <a:gd name="T62" fmla="*/ 756 w 1008"/>
                <a:gd name="T63" fmla="*/ 42 h 48"/>
                <a:gd name="T64" fmla="*/ 780 w 1008"/>
                <a:gd name="T65" fmla="*/ 42 h 48"/>
                <a:gd name="T66" fmla="*/ 804 w 1008"/>
                <a:gd name="T67" fmla="*/ 42 h 48"/>
                <a:gd name="T68" fmla="*/ 828 w 1008"/>
                <a:gd name="T69" fmla="*/ 48 h 48"/>
                <a:gd name="T70" fmla="*/ 852 w 1008"/>
                <a:gd name="T71" fmla="*/ 48 h 48"/>
                <a:gd name="T72" fmla="*/ 876 w 1008"/>
                <a:gd name="T73" fmla="*/ 48 h 48"/>
                <a:gd name="T74" fmla="*/ 900 w 1008"/>
                <a:gd name="T75" fmla="*/ 48 h 48"/>
                <a:gd name="T76" fmla="*/ 924 w 1008"/>
                <a:gd name="T77" fmla="*/ 48 h 48"/>
                <a:gd name="T78" fmla="*/ 948 w 1008"/>
                <a:gd name="T79" fmla="*/ 48 h 48"/>
                <a:gd name="T80" fmla="*/ 972 w 1008"/>
                <a:gd name="T81" fmla="*/ 48 h 48"/>
                <a:gd name="T82" fmla="*/ 990 w 1008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50" y="42"/>
                  </a:lnTo>
                  <a:lnTo>
                    <a:pt x="756" y="42"/>
                  </a:lnTo>
                  <a:lnTo>
                    <a:pt x="762" y="42"/>
                  </a:lnTo>
                  <a:lnTo>
                    <a:pt x="768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92" y="42"/>
                  </a:lnTo>
                  <a:lnTo>
                    <a:pt x="804" y="42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64" y="48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60" y="48"/>
                  </a:lnTo>
                  <a:lnTo>
                    <a:pt x="972" y="48"/>
                  </a:lnTo>
                  <a:lnTo>
                    <a:pt x="978" y="48"/>
                  </a:lnTo>
                  <a:lnTo>
                    <a:pt x="984" y="48"/>
                  </a:lnTo>
                  <a:lnTo>
                    <a:pt x="990" y="48"/>
                  </a:lnTo>
                  <a:lnTo>
                    <a:pt x="1002" y="48"/>
                  </a:lnTo>
                  <a:lnTo>
                    <a:pt x="1008" y="4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6" name="Freeform 199"/>
            <p:cNvSpPr>
              <a:spLocks/>
            </p:cNvSpPr>
            <p:nvPr/>
          </p:nvSpPr>
          <p:spPr bwMode="auto">
            <a:xfrm>
              <a:off x="6341749" y="5189971"/>
              <a:ext cx="534508" cy="16999"/>
            </a:xfrm>
            <a:custGeom>
              <a:avLst/>
              <a:gdLst>
                <a:gd name="T0" fmla="*/ 0 w 414"/>
                <a:gd name="T1" fmla="*/ 0 h 12"/>
                <a:gd name="T2" fmla="*/ 6 w 414"/>
                <a:gd name="T3" fmla="*/ 0 h 12"/>
                <a:gd name="T4" fmla="*/ 18 w 414"/>
                <a:gd name="T5" fmla="*/ 0 h 12"/>
                <a:gd name="T6" fmla="*/ 24 w 414"/>
                <a:gd name="T7" fmla="*/ 0 h 12"/>
                <a:gd name="T8" fmla="*/ 30 w 414"/>
                <a:gd name="T9" fmla="*/ 6 h 12"/>
                <a:gd name="T10" fmla="*/ 42 w 414"/>
                <a:gd name="T11" fmla="*/ 6 h 12"/>
                <a:gd name="T12" fmla="*/ 48 w 414"/>
                <a:gd name="T13" fmla="*/ 6 h 12"/>
                <a:gd name="T14" fmla="*/ 54 w 414"/>
                <a:gd name="T15" fmla="*/ 6 h 12"/>
                <a:gd name="T16" fmla="*/ 66 w 414"/>
                <a:gd name="T17" fmla="*/ 6 h 12"/>
                <a:gd name="T18" fmla="*/ 72 w 414"/>
                <a:gd name="T19" fmla="*/ 6 h 12"/>
                <a:gd name="T20" fmla="*/ 78 w 414"/>
                <a:gd name="T21" fmla="*/ 6 h 12"/>
                <a:gd name="T22" fmla="*/ 90 w 414"/>
                <a:gd name="T23" fmla="*/ 6 h 12"/>
                <a:gd name="T24" fmla="*/ 96 w 414"/>
                <a:gd name="T25" fmla="*/ 6 h 12"/>
                <a:gd name="T26" fmla="*/ 102 w 414"/>
                <a:gd name="T27" fmla="*/ 6 h 12"/>
                <a:gd name="T28" fmla="*/ 114 w 414"/>
                <a:gd name="T29" fmla="*/ 6 h 12"/>
                <a:gd name="T30" fmla="*/ 120 w 414"/>
                <a:gd name="T31" fmla="*/ 6 h 12"/>
                <a:gd name="T32" fmla="*/ 126 w 414"/>
                <a:gd name="T33" fmla="*/ 6 h 12"/>
                <a:gd name="T34" fmla="*/ 138 w 414"/>
                <a:gd name="T35" fmla="*/ 6 h 12"/>
                <a:gd name="T36" fmla="*/ 144 w 414"/>
                <a:gd name="T37" fmla="*/ 6 h 12"/>
                <a:gd name="T38" fmla="*/ 150 w 414"/>
                <a:gd name="T39" fmla="*/ 6 h 12"/>
                <a:gd name="T40" fmla="*/ 162 w 414"/>
                <a:gd name="T41" fmla="*/ 6 h 12"/>
                <a:gd name="T42" fmla="*/ 168 w 414"/>
                <a:gd name="T43" fmla="*/ 6 h 12"/>
                <a:gd name="T44" fmla="*/ 174 w 414"/>
                <a:gd name="T45" fmla="*/ 6 h 12"/>
                <a:gd name="T46" fmla="*/ 186 w 414"/>
                <a:gd name="T47" fmla="*/ 6 h 12"/>
                <a:gd name="T48" fmla="*/ 192 w 414"/>
                <a:gd name="T49" fmla="*/ 6 h 12"/>
                <a:gd name="T50" fmla="*/ 198 w 414"/>
                <a:gd name="T51" fmla="*/ 6 h 12"/>
                <a:gd name="T52" fmla="*/ 204 w 414"/>
                <a:gd name="T53" fmla="*/ 6 h 12"/>
                <a:gd name="T54" fmla="*/ 216 w 414"/>
                <a:gd name="T55" fmla="*/ 6 h 12"/>
                <a:gd name="T56" fmla="*/ 222 w 414"/>
                <a:gd name="T57" fmla="*/ 6 h 12"/>
                <a:gd name="T58" fmla="*/ 228 w 414"/>
                <a:gd name="T59" fmla="*/ 6 h 12"/>
                <a:gd name="T60" fmla="*/ 240 w 414"/>
                <a:gd name="T61" fmla="*/ 6 h 12"/>
                <a:gd name="T62" fmla="*/ 246 w 414"/>
                <a:gd name="T63" fmla="*/ 6 h 12"/>
                <a:gd name="T64" fmla="*/ 252 w 414"/>
                <a:gd name="T65" fmla="*/ 6 h 12"/>
                <a:gd name="T66" fmla="*/ 264 w 414"/>
                <a:gd name="T67" fmla="*/ 12 h 12"/>
                <a:gd name="T68" fmla="*/ 270 w 414"/>
                <a:gd name="T69" fmla="*/ 12 h 12"/>
                <a:gd name="T70" fmla="*/ 276 w 414"/>
                <a:gd name="T71" fmla="*/ 12 h 12"/>
                <a:gd name="T72" fmla="*/ 288 w 414"/>
                <a:gd name="T73" fmla="*/ 12 h 12"/>
                <a:gd name="T74" fmla="*/ 294 w 414"/>
                <a:gd name="T75" fmla="*/ 12 h 12"/>
                <a:gd name="T76" fmla="*/ 300 w 414"/>
                <a:gd name="T77" fmla="*/ 12 h 12"/>
                <a:gd name="T78" fmla="*/ 312 w 414"/>
                <a:gd name="T79" fmla="*/ 12 h 12"/>
                <a:gd name="T80" fmla="*/ 318 w 414"/>
                <a:gd name="T81" fmla="*/ 12 h 12"/>
                <a:gd name="T82" fmla="*/ 324 w 414"/>
                <a:gd name="T83" fmla="*/ 12 h 12"/>
                <a:gd name="T84" fmla="*/ 336 w 414"/>
                <a:gd name="T85" fmla="*/ 12 h 12"/>
                <a:gd name="T86" fmla="*/ 342 w 414"/>
                <a:gd name="T87" fmla="*/ 12 h 12"/>
                <a:gd name="T88" fmla="*/ 348 w 414"/>
                <a:gd name="T89" fmla="*/ 12 h 12"/>
                <a:gd name="T90" fmla="*/ 360 w 414"/>
                <a:gd name="T91" fmla="*/ 12 h 12"/>
                <a:gd name="T92" fmla="*/ 366 w 414"/>
                <a:gd name="T93" fmla="*/ 12 h 12"/>
                <a:gd name="T94" fmla="*/ 372 w 414"/>
                <a:gd name="T95" fmla="*/ 12 h 12"/>
                <a:gd name="T96" fmla="*/ 384 w 414"/>
                <a:gd name="T97" fmla="*/ 12 h 12"/>
                <a:gd name="T98" fmla="*/ 390 w 414"/>
                <a:gd name="T99" fmla="*/ 12 h 12"/>
                <a:gd name="T100" fmla="*/ 396 w 414"/>
                <a:gd name="T101" fmla="*/ 12 h 12"/>
                <a:gd name="T102" fmla="*/ 408 w 414"/>
                <a:gd name="T103" fmla="*/ 12 h 12"/>
                <a:gd name="T104" fmla="*/ 414 w 414"/>
                <a:gd name="T10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8" y="12"/>
                  </a:lnTo>
                  <a:lnTo>
                    <a:pt x="414" y="1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7" name="Freeform 200"/>
            <p:cNvSpPr>
              <a:spLocks/>
            </p:cNvSpPr>
            <p:nvPr/>
          </p:nvSpPr>
          <p:spPr bwMode="auto">
            <a:xfrm>
              <a:off x="1143847" y="2725072"/>
              <a:ext cx="1301412" cy="1784927"/>
            </a:xfrm>
            <a:custGeom>
              <a:avLst/>
              <a:gdLst>
                <a:gd name="T0" fmla="*/ 12 w 1008"/>
                <a:gd name="T1" fmla="*/ 108 h 1260"/>
                <a:gd name="T2" fmla="*/ 36 w 1008"/>
                <a:gd name="T3" fmla="*/ 198 h 1260"/>
                <a:gd name="T4" fmla="*/ 60 w 1008"/>
                <a:gd name="T5" fmla="*/ 276 h 1260"/>
                <a:gd name="T6" fmla="*/ 84 w 1008"/>
                <a:gd name="T7" fmla="*/ 312 h 1260"/>
                <a:gd name="T8" fmla="*/ 108 w 1008"/>
                <a:gd name="T9" fmla="*/ 354 h 1260"/>
                <a:gd name="T10" fmla="*/ 132 w 1008"/>
                <a:gd name="T11" fmla="*/ 372 h 1260"/>
                <a:gd name="T12" fmla="*/ 156 w 1008"/>
                <a:gd name="T13" fmla="*/ 402 h 1260"/>
                <a:gd name="T14" fmla="*/ 180 w 1008"/>
                <a:gd name="T15" fmla="*/ 450 h 1260"/>
                <a:gd name="T16" fmla="*/ 204 w 1008"/>
                <a:gd name="T17" fmla="*/ 498 h 1260"/>
                <a:gd name="T18" fmla="*/ 228 w 1008"/>
                <a:gd name="T19" fmla="*/ 546 h 1260"/>
                <a:gd name="T20" fmla="*/ 252 w 1008"/>
                <a:gd name="T21" fmla="*/ 582 h 1260"/>
                <a:gd name="T22" fmla="*/ 276 w 1008"/>
                <a:gd name="T23" fmla="*/ 612 h 1260"/>
                <a:gd name="T24" fmla="*/ 300 w 1008"/>
                <a:gd name="T25" fmla="*/ 624 h 1260"/>
                <a:gd name="T26" fmla="*/ 324 w 1008"/>
                <a:gd name="T27" fmla="*/ 648 h 1260"/>
                <a:gd name="T28" fmla="*/ 348 w 1008"/>
                <a:gd name="T29" fmla="*/ 678 h 1260"/>
                <a:gd name="T30" fmla="*/ 372 w 1008"/>
                <a:gd name="T31" fmla="*/ 696 h 1260"/>
                <a:gd name="T32" fmla="*/ 396 w 1008"/>
                <a:gd name="T33" fmla="*/ 726 h 1260"/>
                <a:gd name="T34" fmla="*/ 420 w 1008"/>
                <a:gd name="T35" fmla="*/ 744 h 1260"/>
                <a:gd name="T36" fmla="*/ 444 w 1008"/>
                <a:gd name="T37" fmla="*/ 786 h 1260"/>
                <a:gd name="T38" fmla="*/ 468 w 1008"/>
                <a:gd name="T39" fmla="*/ 828 h 1260"/>
                <a:gd name="T40" fmla="*/ 492 w 1008"/>
                <a:gd name="T41" fmla="*/ 858 h 1260"/>
                <a:gd name="T42" fmla="*/ 516 w 1008"/>
                <a:gd name="T43" fmla="*/ 882 h 1260"/>
                <a:gd name="T44" fmla="*/ 540 w 1008"/>
                <a:gd name="T45" fmla="*/ 900 h 1260"/>
                <a:gd name="T46" fmla="*/ 564 w 1008"/>
                <a:gd name="T47" fmla="*/ 918 h 1260"/>
                <a:gd name="T48" fmla="*/ 588 w 1008"/>
                <a:gd name="T49" fmla="*/ 924 h 1260"/>
                <a:gd name="T50" fmla="*/ 612 w 1008"/>
                <a:gd name="T51" fmla="*/ 948 h 1260"/>
                <a:gd name="T52" fmla="*/ 636 w 1008"/>
                <a:gd name="T53" fmla="*/ 978 h 1260"/>
                <a:gd name="T54" fmla="*/ 660 w 1008"/>
                <a:gd name="T55" fmla="*/ 1002 h 1260"/>
                <a:gd name="T56" fmla="*/ 678 w 1008"/>
                <a:gd name="T57" fmla="*/ 1020 h 1260"/>
                <a:gd name="T58" fmla="*/ 702 w 1008"/>
                <a:gd name="T59" fmla="*/ 1044 h 1260"/>
                <a:gd name="T60" fmla="*/ 726 w 1008"/>
                <a:gd name="T61" fmla="*/ 1056 h 1260"/>
                <a:gd name="T62" fmla="*/ 750 w 1008"/>
                <a:gd name="T63" fmla="*/ 1074 h 1260"/>
                <a:gd name="T64" fmla="*/ 774 w 1008"/>
                <a:gd name="T65" fmla="*/ 1104 h 1260"/>
                <a:gd name="T66" fmla="*/ 798 w 1008"/>
                <a:gd name="T67" fmla="*/ 1116 h 1260"/>
                <a:gd name="T68" fmla="*/ 822 w 1008"/>
                <a:gd name="T69" fmla="*/ 1140 h 1260"/>
                <a:gd name="T70" fmla="*/ 846 w 1008"/>
                <a:gd name="T71" fmla="*/ 1158 h 1260"/>
                <a:gd name="T72" fmla="*/ 870 w 1008"/>
                <a:gd name="T73" fmla="*/ 1170 h 1260"/>
                <a:gd name="T74" fmla="*/ 894 w 1008"/>
                <a:gd name="T75" fmla="*/ 1194 h 1260"/>
                <a:gd name="T76" fmla="*/ 918 w 1008"/>
                <a:gd name="T77" fmla="*/ 1206 h 1260"/>
                <a:gd name="T78" fmla="*/ 942 w 1008"/>
                <a:gd name="T79" fmla="*/ 1224 h 1260"/>
                <a:gd name="T80" fmla="*/ 966 w 1008"/>
                <a:gd name="T81" fmla="*/ 1236 h 1260"/>
                <a:gd name="T82" fmla="*/ 990 w 1008"/>
                <a:gd name="T83" fmla="*/ 1254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260">
                  <a:moveTo>
                    <a:pt x="0" y="0"/>
                  </a:moveTo>
                  <a:lnTo>
                    <a:pt x="6" y="72"/>
                  </a:lnTo>
                  <a:lnTo>
                    <a:pt x="12" y="108"/>
                  </a:lnTo>
                  <a:lnTo>
                    <a:pt x="24" y="138"/>
                  </a:lnTo>
                  <a:lnTo>
                    <a:pt x="30" y="168"/>
                  </a:lnTo>
                  <a:lnTo>
                    <a:pt x="36" y="198"/>
                  </a:lnTo>
                  <a:lnTo>
                    <a:pt x="48" y="228"/>
                  </a:lnTo>
                  <a:lnTo>
                    <a:pt x="54" y="252"/>
                  </a:lnTo>
                  <a:lnTo>
                    <a:pt x="60" y="276"/>
                  </a:lnTo>
                  <a:lnTo>
                    <a:pt x="72" y="288"/>
                  </a:lnTo>
                  <a:lnTo>
                    <a:pt x="78" y="300"/>
                  </a:lnTo>
                  <a:lnTo>
                    <a:pt x="84" y="312"/>
                  </a:lnTo>
                  <a:lnTo>
                    <a:pt x="96" y="330"/>
                  </a:lnTo>
                  <a:lnTo>
                    <a:pt x="102" y="348"/>
                  </a:lnTo>
                  <a:lnTo>
                    <a:pt x="108" y="354"/>
                  </a:lnTo>
                  <a:lnTo>
                    <a:pt x="120" y="360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44" y="384"/>
                  </a:lnTo>
                  <a:lnTo>
                    <a:pt x="150" y="390"/>
                  </a:lnTo>
                  <a:lnTo>
                    <a:pt x="156" y="402"/>
                  </a:lnTo>
                  <a:lnTo>
                    <a:pt x="168" y="420"/>
                  </a:lnTo>
                  <a:lnTo>
                    <a:pt x="174" y="438"/>
                  </a:lnTo>
                  <a:lnTo>
                    <a:pt x="180" y="450"/>
                  </a:lnTo>
                  <a:lnTo>
                    <a:pt x="192" y="468"/>
                  </a:lnTo>
                  <a:lnTo>
                    <a:pt x="198" y="486"/>
                  </a:lnTo>
                  <a:lnTo>
                    <a:pt x="204" y="498"/>
                  </a:lnTo>
                  <a:lnTo>
                    <a:pt x="216" y="516"/>
                  </a:lnTo>
                  <a:lnTo>
                    <a:pt x="222" y="528"/>
                  </a:lnTo>
                  <a:lnTo>
                    <a:pt x="228" y="546"/>
                  </a:lnTo>
                  <a:lnTo>
                    <a:pt x="234" y="564"/>
                  </a:lnTo>
                  <a:lnTo>
                    <a:pt x="246" y="576"/>
                  </a:lnTo>
                  <a:lnTo>
                    <a:pt x="252" y="582"/>
                  </a:lnTo>
                  <a:lnTo>
                    <a:pt x="258" y="594"/>
                  </a:lnTo>
                  <a:lnTo>
                    <a:pt x="270" y="606"/>
                  </a:lnTo>
                  <a:lnTo>
                    <a:pt x="276" y="612"/>
                  </a:lnTo>
                  <a:lnTo>
                    <a:pt x="282" y="618"/>
                  </a:lnTo>
                  <a:lnTo>
                    <a:pt x="294" y="618"/>
                  </a:lnTo>
                  <a:lnTo>
                    <a:pt x="300" y="624"/>
                  </a:lnTo>
                  <a:lnTo>
                    <a:pt x="306" y="630"/>
                  </a:lnTo>
                  <a:lnTo>
                    <a:pt x="318" y="642"/>
                  </a:lnTo>
                  <a:lnTo>
                    <a:pt x="324" y="648"/>
                  </a:lnTo>
                  <a:lnTo>
                    <a:pt x="330" y="660"/>
                  </a:lnTo>
                  <a:lnTo>
                    <a:pt x="342" y="672"/>
                  </a:lnTo>
                  <a:lnTo>
                    <a:pt x="348" y="678"/>
                  </a:lnTo>
                  <a:lnTo>
                    <a:pt x="354" y="684"/>
                  </a:lnTo>
                  <a:lnTo>
                    <a:pt x="366" y="690"/>
                  </a:lnTo>
                  <a:lnTo>
                    <a:pt x="372" y="696"/>
                  </a:lnTo>
                  <a:lnTo>
                    <a:pt x="378" y="702"/>
                  </a:lnTo>
                  <a:lnTo>
                    <a:pt x="390" y="714"/>
                  </a:lnTo>
                  <a:lnTo>
                    <a:pt x="396" y="726"/>
                  </a:lnTo>
                  <a:lnTo>
                    <a:pt x="402" y="732"/>
                  </a:lnTo>
                  <a:lnTo>
                    <a:pt x="414" y="738"/>
                  </a:lnTo>
                  <a:lnTo>
                    <a:pt x="420" y="744"/>
                  </a:lnTo>
                  <a:lnTo>
                    <a:pt x="426" y="756"/>
                  </a:lnTo>
                  <a:lnTo>
                    <a:pt x="438" y="768"/>
                  </a:lnTo>
                  <a:lnTo>
                    <a:pt x="444" y="786"/>
                  </a:lnTo>
                  <a:lnTo>
                    <a:pt x="450" y="798"/>
                  </a:lnTo>
                  <a:lnTo>
                    <a:pt x="456" y="816"/>
                  </a:lnTo>
                  <a:lnTo>
                    <a:pt x="468" y="828"/>
                  </a:lnTo>
                  <a:lnTo>
                    <a:pt x="474" y="840"/>
                  </a:lnTo>
                  <a:lnTo>
                    <a:pt x="480" y="852"/>
                  </a:lnTo>
                  <a:lnTo>
                    <a:pt x="492" y="858"/>
                  </a:lnTo>
                  <a:lnTo>
                    <a:pt x="498" y="870"/>
                  </a:lnTo>
                  <a:lnTo>
                    <a:pt x="504" y="876"/>
                  </a:lnTo>
                  <a:lnTo>
                    <a:pt x="516" y="882"/>
                  </a:lnTo>
                  <a:lnTo>
                    <a:pt x="522" y="888"/>
                  </a:lnTo>
                  <a:lnTo>
                    <a:pt x="528" y="894"/>
                  </a:lnTo>
                  <a:lnTo>
                    <a:pt x="540" y="900"/>
                  </a:lnTo>
                  <a:lnTo>
                    <a:pt x="546" y="906"/>
                  </a:lnTo>
                  <a:lnTo>
                    <a:pt x="552" y="912"/>
                  </a:lnTo>
                  <a:lnTo>
                    <a:pt x="564" y="918"/>
                  </a:lnTo>
                  <a:lnTo>
                    <a:pt x="570" y="918"/>
                  </a:lnTo>
                  <a:lnTo>
                    <a:pt x="576" y="924"/>
                  </a:lnTo>
                  <a:lnTo>
                    <a:pt x="588" y="924"/>
                  </a:lnTo>
                  <a:lnTo>
                    <a:pt x="594" y="930"/>
                  </a:lnTo>
                  <a:lnTo>
                    <a:pt x="600" y="942"/>
                  </a:lnTo>
                  <a:lnTo>
                    <a:pt x="612" y="948"/>
                  </a:lnTo>
                  <a:lnTo>
                    <a:pt x="618" y="960"/>
                  </a:lnTo>
                  <a:lnTo>
                    <a:pt x="624" y="966"/>
                  </a:lnTo>
                  <a:lnTo>
                    <a:pt x="636" y="978"/>
                  </a:lnTo>
                  <a:lnTo>
                    <a:pt x="642" y="984"/>
                  </a:lnTo>
                  <a:lnTo>
                    <a:pt x="648" y="996"/>
                  </a:lnTo>
                  <a:lnTo>
                    <a:pt x="660" y="1002"/>
                  </a:lnTo>
                  <a:lnTo>
                    <a:pt x="666" y="1008"/>
                  </a:lnTo>
                  <a:lnTo>
                    <a:pt x="672" y="1014"/>
                  </a:lnTo>
                  <a:lnTo>
                    <a:pt x="678" y="1020"/>
                  </a:lnTo>
                  <a:lnTo>
                    <a:pt x="690" y="1032"/>
                  </a:lnTo>
                  <a:lnTo>
                    <a:pt x="696" y="1038"/>
                  </a:lnTo>
                  <a:lnTo>
                    <a:pt x="702" y="1044"/>
                  </a:lnTo>
                  <a:lnTo>
                    <a:pt x="714" y="1050"/>
                  </a:lnTo>
                  <a:lnTo>
                    <a:pt x="720" y="1056"/>
                  </a:lnTo>
                  <a:lnTo>
                    <a:pt x="726" y="1056"/>
                  </a:lnTo>
                  <a:lnTo>
                    <a:pt x="738" y="1062"/>
                  </a:lnTo>
                  <a:lnTo>
                    <a:pt x="744" y="1062"/>
                  </a:lnTo>
                  <a:lnTo>
                    <a:pt x="750" y="1074"/>
                  </a:lnTo>
                  <a:lnTo>
                    <a:pt x="762" y="1086"/>
                  </a:lnTo>
                  <a:lnTo>
                    <a:pt x="768" y="1092"/>
                  </a:lnTo>
                  <a:lnTo>
                    <a:pt x="774" y="1104"/>
                  </a:lnTo>
                  <a:lnTo>
                    <a:pt x="786" y="1110"/>
                  </a:lnTo>
                  <a:lnTo>
                    <a:pt x="792" y="1110"/>
                  </a:lnTo>
                  <a:lnTo>
                    <a:pt x="798" y="1116"/>
                  </a:lnTo>
                  <a:lnTo>
                    <a:pt x="810" y="1122"/>
                  </a:lnTo>
                  <a:lnTo>
                    <a:pt x="816" y="1134"/>
                  </a:lnTo>
                  <a:lnTo>
                    <a:pt x="822" y="1140"/>
                  </a:lnTo>
                  <a:lnTo>
                    <a:pt x="834" y="1152"/>
                  </a:lnTo>
                  <a:lnTo>
                    <a:pt x="840" y="1158"/>
                  </a:lnTo>
                  <a:lnTo>
                    <a:pt x="846" y="1158"/>
                  </a:lnTo>
                  <a:lnTo>
                    <a:pt x="858" y="1164"/>
                  </a:lnTo>
                  <a:lnTo>
                    <a:pt x="864" y="1164"/>
                  </a:lnTo>
                  <a:lnTo>
                    <a:pt x="870" y="1170"/>
                  </a:lnTo>
                  <a:lnTo>
                    <a:pt x="882" y="1176"/>
                  </a:lnTo>
                  <a:lnTo>
                    <a:pt x="888" y="1182"/>
                  </a:lnTo>
                  <a:lnTo>
                    <a:pt x="894" y="1194"/>
                  </a:lnTo>
                  <a:lnTo>
                    <a:pt x="900" y="1194"/>
                  </a:lnTo>
                  <a:lnTo>
                    <a:pt x="912" y="1200"/>
                  </a:lnTo>
                  <a:lnTo>
                    <a:pt x="918" y="1206"/>
                  </a:lnTo>
                  <a:lnTo>
                    <a:pt x="924" y="1212"/>
                  </a:lnTo>
                  <a:lnTo>
                    <a:pt x="936" y="1218"/>
                  </a:lnTo>
                  <a:lnTo>
                    <a:pt x="942" y="1224"/>
                  </a:lnTo>
                  <a:lnTo>
                    <a:pt x="948" y="1230"/>
                  </a:lnTo>
                  <a:lnTo>
                    <a:pt x="960" y="1230"/>
                  </a:lnTo>
                  <a:lnTo>
                    <a:pt x="966" y="1236"/>
                  </a:lnTo>
                  <a:lnTo>
                    <a:pt x="972" y="1242"/>
                  </a:lnTo>
                  <a:lnTo>
                    <a:pt x="984" y="1248"/>
                  </a:lnTo>
                  <a:lnTo>
                    <a:pt x="990" y="1254"/>
                  </a:lnTo>
                  <a:lnTo>
                    <a:pt x="996" y="1260"/>
                  </a:lnTo>
                  <a:lnTo>
                    <a:pt x="1008" y="126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8" name="Freeform 201"/>
            <p:cNvSpPr>
              <a:spLocks/>
            </p:cNvSpPr>
            <p:nvPr/>
          </p:nvSpPr>
          <p:spPr bwMode="auto">
            <a:xfrm>
              <a:off x="2445259" y="4509999"/>
              <a:ext cx="1293665" cy="492980"/>
            </a:xfrm>
            <a:custGeom>
              <a:avLst/>
              <a:gdLst>
                <a:gd name="T0" fmla="*/ 12 w 1002"/>
                <a:gd name="T1" fmla="*/ 6 h 348"/>
                <a:gd name="T2" fmla="*/ 36 w 1002"/>
                <a:gd name="T3" fmla="*/ 24 h 348"/>
                <a:gd name="T4" fmla="*/ 60 w 1002"/>
                <a:gd name="T5" fmla="*/ 30 h 348"/>
                <a:gd name="T6" fmla="*/ 84 w 1002"/>
                <a:gd name="T7" fmla="*/ 48 h 348"/>
                <a:gd name="T8" fmla="*/ 108 w 1002"/>
                <a:gd name="T9" fmla="*/ 66 h 348"/>
                <a:gd name="T10" fmla="*/ 132 w 1002"/>
                <a:gd name="T11" fmla="*/ 90 h 348"/>
                <a:gd name="T12" fmla="*/ 156 w 1002"/>
                <a:gd name="T13" fmla="*/ 102 h 348"/>
                <a:gd name="T14" fmla="*/ 180 w 1002"/>
                <a:gd name="T15" fmla="*/ 114 h 348"/>
                <a:gd name="T16" fmla="*/ 204 w 1002"/>
                <a:gd name="T17" fmla="*/ 120 h 348"/>
                <a:gd name="T18" fmla="*/ 228 w 1002"/>
                <a:gd name="T19" fmla="*/ 138 h 348"/>
                <a:gd name="T20" fmla="*/ 252 w 1002"/>
                <a:gd name="T21" fmla="*/ 150 h 348"/>
                <a:gd name="T22" fmla="*/ 276 w 1002"/>
                <a:gd name="T23" fmla="*/ 162 h 348"/>
                <a:gd name="T24" fmla="*/ 300 w 1002"/>
                <a:gd name="T25" fmla="*/ 180 h 348"/>
                <a:gd name="T26" fmla="*/ 324 w 1002"/>
                <a:gd name="T27" fmla="*/ 192 h 348"/>
                <a:gd name="T28" fmla="*/ 348 w 1002"/>
                <a:gd name="T29" fmla="*/ 198 h 348"/>
                <a:gd name="T30" fmla="*/ 372 w 1002"/>
                <a:gd name="T31" fmla="*/ 204 h 348"/>
                <a:gd name="T32" fmla="*/ 396 w 1002"/>
                <a:gd name="T33" fmla="*/ 216 h 348"/>
                <a:gd name="T34" fmla="*/ 420 w 1002"/>
                <a:gd name="T35" fmla="*/ 228 h 348"/>
                <a:gd name="T36" fmla="*/ 444 w 1002"/>
                <a:gd name="T37" fmla="*/ 234 h 348"/>
                <a:gd name="T38" fmla="*/ 468 w 1002"/>
                <a:gd name="T39" fmla="*/ 246 h 348"/>
                <a:gd name="T40" fmla="*/ 492 w 1002"/>
                <a:gd name="T41" fmla="*/ 252 h 348"/>
                <a:gd name="T42" fmla="*/ 516 w 1002"/>
                <a:gd name="T43" fmla="*/ 264 h 348"/>
                <a:gd name="T44" fmla="*/ 540 w 1002"/>
                <a:gd name="T45" fmla="*/ 270 h 348"/>
                <a:gd name="T46" fmla="*/ 558 w 1002"/>
                <a:gd name="T47" fmla="*/ 276 h 348"/>
                <a:gd name="T48" fmla="*/ 582 w 1002"/>
                <a:gd name="T49" fmla="*/ 282 h 348"/>
                <a:gd name="T50" fmla="*/ 606 w 1002"/>
                <a:gd name="T51" fmla="*/ 288 h 348"/>
                <a:gd name="T52" fmla="*/ 630 w 1002"/>
                <a:gd name="T53" fmla="*/ 300 h 348"/>
                <a:gd name="T54" fmla="*/ 654 w 1002"/>
                <a:gd name="T55" fmla="*/ 306 h 348"/>
                <a:gd name="T56" fmla="*/ 678 w 1002"/>
                <a:gd name="T57" fmla="*/ 318 h 348"/>
                <a:gd name="T58" fmla="*/ 702 w 1002"/>
                <a:gd name="T59" fmla="*/ 324 h 348"/>
                <a:gd name="T60" fmla="*/ 726 w 1002"/>
                <a:gd name="T61" fmla="*/ 318 h 348"/>
                <a:gd name="T62" fmla="*/ 750 w 1002"/>
                <a:gd name="T63" fmla="*/ 306 h 348"/>
                <a:gd name="T64" fmla="*/ 774 w 1002"/>
                <a:gd name="T65" fmla="*/ 300 h 348"/>
                <a:gd name="T66" fmla="*/ 798 w 1002"/>
                <a:gd name="T67" fmla="*/ 300 h 348"/>
                <a:gd name="T68" fmla="*/ 822 w 1002"/>
                <a:gd name="T69" fmla="*/ 312 h 348"/>
                <a:gd name="T70" fmla="*/ 846 w 1002"/>
                <a:gd name="T71" fmla="*/ 318 h 348"/>
                <a:gd name="T72" fmla="*/ 870 w 1002"/>
                <a:gd name="T73" fmla="*/ 324 h 348"/>
                <a:gd name="T74" fmla="*/ 894 w 1002"/>
                <a:gd name="T75" fmla="*/ 330 h 348"/>
                <a:gd name="T76" fmla="*/ 918 w 1002"/>
                <a:gd name="T77" fmla="*/ 330 h 348"/>
                <a:gd name="T78" fmla="*/ 942 w 1002"/>
                <a:gd name="T79" fmla="*/ 336 h 348"/>
                <a:gd name="T80" fmla="*/ 966 w 1002"/>
                <a:gd name="T81" fmla="*/ 342 h 348"/>
                <a:gd name="T82" fmla="*/ 990 w 1002"/>
                <a:gd name="T8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48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8" y="66"/>
                  </a:lnTo>
                  <a:lnTo>
                    <a:pt x="114" y="78"/>
                  </a:lnTo>
                  <a:lnTo>
                    <a:pt x="126" y="84"/>
                  </a:lnTo>
                  <a:lnTo>
                    <a:pt x="132" y="90"/>
                  </a:lnTo>
                  <a:lnTo>
                    <a:pt x="138" y="96"/>
                  </a:lnTo>
                  <a:lnTo>
                    <a:pt x="150" y="96"/>
                  </a:lnTo>
                  <a:lnTo>
                    <a:pt x="156" y="102"/>
                  </a:lnTo>
                  <a:lnTo>
                    <a:pt x="162" y="108"/>
                  </a:lnTo>
                  <a:lnTo>
                    <a:pt x="174" y="108"/>
                  </a:lnTo>
                  <a:lnTo>
                    <a:pt x="180" y="114"/>
                  </a:lnTo>
                  <a:lnTo>
                    <a:pt x="186" y="120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22" y="132"/>
                  </a:lnTo>
                  <a:lnTo>
                    <a:pt x="228" y="138"/>
                  </a:lnTo>
                  <a:lnTo>
                    <a:pt x="234" y="138"/>
                  </a:lnTo>
                  <a:lnTo>
                    <a:pt x="246" y="144"/>
                  </a:lnTo>
                  <a:lnTo>
                    <a:pt x="252" y="150"/>
                  </a:lnTo>
                  <a:lnTo>
                    <a:pt x="258" y="150"/>
                  </a:lnTo>
                  <a:lnTo>
                    <a:pt x="270" y="156"/>
                  </a:lnTo>
                  <a:lnTo>
                    <a:pt x="276" y="162"/>
                  </a:lnTo>
                  <a:lnTo>
                    <a:pt x="282" y="168"/>
                  </a:lnTo>
                  <a:lnTo>
                    <a:pt x="294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8" y="186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36" y="198"/>
                  </a:lnTo>
                  <a:lnTo>
                    <a:pt x="348" y="198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72" y="204"/>
                  </a:lnTo>
                  <a:lnTo>
                    <a:pt x="378" y="210"/>
                  </a:lnTo>
                  <a:lnTo>
                    <a:pt x="384" y="210"/>
                  </a:lnTo>
                  <a:lnTo>
                    <a:pt x="396" y="216"/>
                  </a:lnTo>
                  <a:lnTo>
                    <a:pt x="402" y="216"/>
                  </a:lnTo>
                  <a:lnTo>
                    <a:pt x="408" y="222"/>
                  </a:lnTo>
                  <a:lnTo>
                    <a:pt x="420" y="228"/>
                  </a:lnTo>
                  <a:lnTo>
                    <a:pt x="426" y="228"/>
                  </a:lnTo>
                  <a:lnTo>
                    <a:pt x="432" y="228"/>
                  </a:lnTo>
                  <a:lnTo>
                    <a:pt x="444" y="234"/>
                  </a:lnTo>
                  <a:lnTo>
                    <a:pt x="450" y="234"/>
                  </a:lnTo>
                  <a:lnTo>
                    <a:pt x="456" y="240"/>
                  </a:lnTo>
                  <a:lnTo>
                    <a:pt x="468" y="246"/>
                  </a:lnTo>
                  <a:lnTo>
                    <a:pt x="474" y="246"/>
                  </a:lnTo>
                  <a:lnTo>
                    <a:pt x="480" y="252"/>
                  </a:lnTo>
                  <a:lnTo>
                    <a:pt x="492" y="252"/>
                  </a:lnTo>
                  <a:lnTo>
                    <a:pt x="498" y="258"/>
                  </a:lnTo>
                  <a:lnTo>
                    <a:pt x="504" y="258"/>
                  </a:lnTo>
                  <a:lnTo>
                    <a:pt x="516" y="264"/>
                  </a:lnTo>
                  <a:lnTo>
                    <a:pt x="522" y="264"/>
                  </a:lnTo>
                  <a:lnTo>
                    <a:pt x="528" y="270"/>
                  </a:lnTo>
                  <a:lnTo>
                    <a:pt x="540" y="270"/>
                  </a:lnTo>
                  <a:lnTo>
                    <a:pt x="546" y="276"/>
                  </a:lnTo>
                  <a:lnTo>
                    <a:pt x="552" y="276"/>
                  </a:lnTo>
                  <a:lnTo>
                    <a:pt x="558" y="276"/>
                  </a:lnTo>
                  <a:lnTo>
                    <a:pt x="570" y="276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94" y="282"/>
                  </a:lnTo>
                  <a:lnTo>
                    <a:pt x="600" y="288"/>
                  </a:lnTo>
                  <a:lnTo>
                    <a:pt x="606" y="288"/>
                  </a:lnTo>
                  <a:lnTo>
                    <a:pt x="618" y="294"/>
                  </a:lnTo>
                  <a:lnTo>
                    <a:pt x="624" y="294"/>
                  </a:lnTo>
                  <a:lnTo>
                    <a:pt x="630" y="300"/>
                  </a:lnTo>
                  <a:lnTo>
                    <a:pt x="642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12"/>
                  </a:lnTo>
                  <a:lnTo>
                    <a:pt x="672" y="312"/>
                  </a:lnTo>
                  <a:lnTo>
                    <a:pt x="678" y="318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714" y="324"/>
                  </a:lnTo>
                  <a:lnTo>
                    <a:pt x="720" y="324"/>
                  </a:lnTo>
                  <a:lnTo>
                    <a:pt x="726" y="318"/>
                  </a:lnTo>
                  <a:lnTo>
                    <a:pt x="738" y="312"/>
                  </a:lnTo>
                  <a:lnTo>
                    <a:pt x="744" y="312"/>
                  </a:lnTo>
                  <a:lnTo>
                    <a:pt x="750" y="306"/>
                  </a:lnTo>
                  <a:lnTo>
                    <a:pt x="762" y="306"/>
                  </a:lnTo>
                  <a:lnTo>
                    <a:pt x="768" y="300"/>
                  </a:lnTo>
                  <a:lnTo>
                    <a:pt x="774" y="300"/>
                  </a:lnTo>
                  <a:lnTo>
                    <a:pt x="780" y="300"/>
                  </a:lnTo>
                  <a:lnTo>
                    <a:pt x="792" y="300"/>
                  </a:lnTo>
                  <a:lnTo>
                    <a:pt x="798" y="300"/>
                  </a:lnTo>
                  <a:lnTo>
                    <a:pt x="804" y="300"/>
                  </a:lnTo>
                  <a:lnTo>
                    <a:pt x="816" y="306"/>
                  </a:lnTo>
                  <a:lnTo>
                    <a:pt x="822" y="312"/>
                  </a:lnTo>
                  <a:lnTo>
                    <a:pt x="828" y="312"/>
                  </a:lnTo>
                  <a:lnTo>
                    <a:pt x="840" y="318"/>
                  </a:lnTo>
                  <a:lnTo>
                    <a:pt x="846" y="318"/>
                  </a:lnTo>
                  <a:lnTo>
                    <a:pt x="852" y="318"/>
                  </a:lnTo>
                  <a:lnTo>
                    <a:pt x="864" y="324"/>
                  </a:lnTo>
                  <a:lnTo>
                    <a:pt x="870" y="324"/>
                  </a:lnTo>
                  <a:lnTo>
                    <a:pt x="876" y="324"/>
                  </a:lnTo>
                  <a:lnTo>
                    <a:pt x="888" y="324"/>
                  </a:lnTo>
                  <a:lnTo>
                    <a:pt x="894" y="330"/>
                  </a:lnTo>
                  <a:lnTo>
                    <a:pt x="900" y="330"/>
                  </a:lnTo>
                  <a:lnTo>
                    <a:pt x="912" y="330"/>
                  </a:lnTo>
                  <a:lnTo>
                    <a:pt x="918" y="330"/>
                  </a:lnTo>
                  <a:lnTo>
                    <a:pt x="924" y="336"/>
                  </a:lnTo>
                  <a:lnTo>
                    <a:pt x="936" y="336"/>
                  </a:lnTo>
                  <a:lnTo>
                    <a:pt x="942" y="336"/>
                  </a:lnTo>
                  <a:lnTo>
                    <a:pt x="948" y="336"/>
                  </a:lnTo>
                  <a:lnTo>
                    <a:pt x="960" y="342"/>
                  </a:lnTo>
                  <a:lnTo>
                    <a:pt x="966" y="342"/>
                  </a:lnTo>
                  <a:lnTo>
                    <a:pt x="972" y="342"/>
                  </a:lnTo>
                  <a:lnTo>
                    <a:pt x="984" y="348"/>
                  </a:lnTo>
                  <a:lnTo>
                    <a:pt x="990" y="348"/>
                  </a:lnTo>
                  <a:lnTo>
                    <a:pt x="996" y="348"/>
                  </a:lnTo>
                  <a:lnTo>
                    <a:pt x="1002" y="34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19" name="Freeform 202"/>
            <p:cNvSpPr>
              <a:spLocks/>
            </p:cNvSpPr>
            <p:nvPr/>
          </p:nvSpPr>
          <p:spPr bwMode="auto">
            <a:xfrm>
              <a:off x="3738925" y="5002979"/>
              <a:ext cx="1301412" cy="118995"/>
            </a:xfrm>
            <a:custGeom>
              <a:avLst/>
              <a:gdLst>
                <a:gd name="T0" fmla="*/ 18 w 1008"/>
                <a:gd name="T1" fmla="*/ 0 h 84"/>
                <a:gd name="T2" fmla="*/ 42 w 1008"/>
                <a:gd name="T3" fmla="*/ 0 h 84"/>
                <a:gd name="T4" fmla="*/ 66 w 1008"/>
                <a:gd name="T5" fmla="*/ 0 h 84"/>
                <a:gd name="T6" fmla="*/ 90 w 1008"/>
                <a:gd name="T7" fmla="*/ 0 h 84"/>
                <a:gd name="T8" fmla="*/ 114 w 1008"/>
                <a:gd name="T9" fmla="*/ 6 h 84"/>
                <a:gd name="T10" fmla="*/ 138 w 1008"/>
                <a:gd name="T11" fmla="*/ 6 h 84"/>
                <a:gd name="T12" fmla="*/ 162 w 1008"/>
                <a:gd name="T13" fmla="*/ 6 h 84"/>
                <a:gd name="T14" fmla="*/ 186 w 1008"/>
                <a:gd name="T15" fmla="*/ 6 h 84"/>
                <a:gd name="T16" fmla="*/ 210 w 1008"/>
                <a:gd name="T17" fmla="*/ 6 h 84"/>
                <a:gd name="T18" fmla="*/ 234 w 1008"/>
                <a:gd name="T19" fmla="*/ 12 h 84"/>
                <a:gd name="T20" fmla="*/ 258 w 1008"/>
                <a:gd name="T21" fmla="*/ 12 h 84"/>
                <a:gd name="T22" fmla="*/ 282 w 1008"/>
                <a:gd name="T23" fmla="*/ 18 h 84"/>
                <a:gd name="T24" fmla="*/ 306 w 1008"/>
                <a:gd name="T25" fmla="*/ 18 h 84"/>
                <a:gd name="T26" fmla="*/ 330 w 1008"/>
                <a:gd name="T27" fmla="*/ 18 h 84"/>
                <a:gd name="T28" fmla="*/ 354 w 1008"/>
                <a:gd name="T29" fmla="*/ 24 h 84"/>
                <a:gd name="T30" fmla="*/ 378 w 1008"/>
                <a:gd name="T31" fmla="*/ 30 h 84"/>
                <a:gd name="T32" fmla="*/ 402 w 1008"/>
                <a:gd name="T33" fmla="*/ 30 h 84"/>
                <a:gd name="T34" fmla="*/ 426 w 1008"/>
                <a:gd name="T35" fmla="*/ 30 h 84"/>
                <a:gd name="T36" fmla="*/ 444 w 1008"/>
                <a:gd name="T37" fmla="*/ 36 h 84"/>
                <a:gd name="T38" fmla="*/ 468 w 1008"/>
                <a:gd name="T39" fmla="*/ 36 h 84"/>
                <a:gd name="T40" fmla="*/ 492 w 1008"/>
                <a:gd name="T41" fmla="*/ 36 h 84"/>
                <a:gd name="T42" fmla="*/ 516 w 1008"/>
                <a:gd name="T43" fmla="*/ 42 h 84"/>
                <a:gd name="T44" fmla="*/ 540 w 1008"/>
                <a:gd name="T45" fmla="*/ 42 h 84"/>
                <a:gd name="T46" fmla="*/ 564 w 1008"/>
                <a:gd name="T47" fmla="*/ 42 h 84"/>
                <a:gd name="T48" fmla="*/ 588 w 1008"/>
                <a:gd name="T49" fmla="*/ 48 h 84"/>
                <a:gd name="T50" fmla="*/ 612 w 1008"/>
                <a:gd name="T51" fmla="*/ 48 h 84"/>
                <a:gd name="T52" fmla="*/ 636 w 1008"/>
                <a:gd name="T53" fmla="*/ 54 h 84"/>
                <a:gd name="T54" fmla="*/ 660 w 1008"/>
                <a:gd name="T55" fmla="*/ 54 h 84"/>
                <a:gd name="T56" fmla="*/ 684 w 1008"/>
                <a:gd name="T57" fmla="*/ 60 h 84"/>
                <a:gd name="T58" fmla="*/ 708 w 1008"/>
                <a:gd name="T59" fmla="*/ 60 h 84"/>
                <a:gd name="T60" fmla="*/ 732 w 1008"/>
                <a:gd name="T61" fmla="*/ 60 h 84"/>
                <a:gd name="T62" fmla="*/ 756 w 1008"/>
                <a:gd name="T63" fmla="*/ 66 h 84"/>
                <a:gd name="T64" fmla="*/ 780 w 1008"/>
                <a:gd name="T65" fmla="*/ 66 h 84"/>
                <a:gd name="T66" fmla="*/ 804 w 1008"/>
                <a:gd name="T67" fmla="*/ 66 h 84"/>
                <a:gd name="T68" fmla="*/ 828 w 1008"/>
                <a:gd name="T69" fmla="*/ 72 h 84"/>
                <a:gd name="T70" fmla="*/ 852 w 1008"/>
                <a:gd name="T71" fmla="*/ 72 h 84"/>
                <a:gd name="T72" fmla="*/ 876 w 1008"/>
                <a:gd name="T73" fmla="*/ 72 h 84"/>
                <a:gd name="T74" fmla="*/ 900 w 1008"/>
                <a:gd name="T75" fmla="*/ 78 h 84"/>
                <a:gd name="T76" fmla="*/ 924 w 1008"/>
                <a:gd name="T77" fmla="*/ 78 h 84"/>
                <a:gd name="T78" fmla="*/ 948 w 1008"/>
                <a:gd name="T79" fmla="*/ 78 h 84"/>
                <a:gd name="T80" fmla="*/ 972 w 1008"/>
                <a:gd name="T81" fmla="*/ 78 h 84"/>
                <a:gd name="T82" fmla="*/ 996 w 1008"/>
                <a:gd name="T8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8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30" y="18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6" y="30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0" y="48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54" y="54"/>
                  </a:lnTo>
                  <a:lnTo>
                    <a:pt x="660" y="54"/>
                  </a:lnTo>
                  <a:lnTo>
                    <a:pt x="666" y="54"/>
                  </a:lnTo>
                  <a:lnTo>
                    <a:pt x="678" y="54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702" y="60"/>
                  </a:lnTo>
                  <a:lnTo>
                    <a:pt x="708" y="60"/>
                  </a:lnTo>
                  <a:lnTo>
                    <a:pt x="714" y="60"/>
                  </a:lnTo>
                  <a:lnTo>
                    <a:pt x="726" y="60"/>
                  </a:lnTo>
                  <a:lnTo>
                    <a:pt x="732" y="60"/>
                  </a:lnTo>
                  <a:lnTo>
                    <a:pt x="738" y="66"/>
                  </a:lnTo>
                  <a:lnTo>
                    <a:pt x="750" y="66"/>
                  </a:lnTo>
                  <a:lnTo>
                    <a:pt x="756" y="66"/>
                  </a:lnTo>
                  <a:lnTo>
                    <a:pt x="762" y="66"/>
                  </a:lnTo>
                  <a:lnTo>
                    <a:pt x="774" y="66"/>
                  </a:lnTo>
                  <a:lnTo>
                    <a:pt x="780" y="66"/>
                  </a:lnTo>
                  <a:lnTo>
                    <a:pt x="786" y="66"/>
                  </a:lnTo>
                  <a:lnTo>
                    <a:pt x="798" y="66"/>
                  </a:lnTo>
                  <a:lnTo>
                    <a:pt x="804" y="66"/>
                  </a:lnTo>
                  <a:lnTo>
                    <a:pt x="810" y="66"/>
                  </a:lnTo>
                  <a:lnTo>
                    <a:pt x="822" y="66"/>
                  </a:lnTo>
                  <a:lnTo>
                    <a:pt x="828" y="72"/>
                  </a:lnTo>
                  <a:lnTo>
                    <a:pt x="834" y="72"/>
                  </a:lnTo>
                  <a:lnTo>
                    <a:pt x="846" y="72"/>
                  </a:lnTo>
                  <a:lnTo>
                    <a:pt x="852" y="72"/>
                  </a:lnTo>
                  <a:lnTo>
                    <a:pt x="858" y="72"/>
                  </a:lnTo>
                  <a:lnTo>
                    <a:pt x="870" y="72"/>
                  </a:lnTo>
                  <a:lnTo>
                    <a:pt x="876" y="72"/>
                  </a:lnTo>
                  <a:lnTo>
                    <a:pt x="882" y="72"/>
                  </a:lnTo>
                  <a:lnTo>
                    <a:pt x="888" y="78"/>
                  </a:lnTo>
                  <a:lnTo>
                    <a:pt x="900" y="78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24" y="78"/>
                  </a:lnTo>
                  <a:lnTo>
                    <a:pt x="930" y="78"/>
                  </a:lnTo>
                  <a:lnTo>
                    <a:pt x="936" y="78"/>
                  </a:lnTo>
                  <a:lnTo>
                    <a:pt x="948" y="78"/>
                  </a:lnTo>
                  <a:lnTo>
                    <a:pt x="954" y="78"/>
                  </a:lnTo>
                  <a:lnTo>
                    <a:pt x="960" y="78"/>
                  </a:lnTo>
                  <a:lnTo>
                    <a:pt x="972" y="78"/>
                  </a:lnTo>
                  <a:lnTo>
                    <a:pt x="978" y="84"/>
                  </a:lnTo>
                  <a:lnTo>
                    <a:pt x="984" y="84"/>
                  </a:lnTo>
                  <a:lnTo>
                    <a:pt x="996" y="84"/>
                  </a:lnTo>
                  <a:lnTo>
                    <a:pt x="1002" y="84"/>
                  </a:lnTo>
                  <a:lnTo>
                    <a:pt x="1008" y="8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0" name="Freeform 203"/>
            <p:cNvSpPr>
              <a:spLocks/>
            </p:cNvSpPr>
            <p:nvPr/>
          </p:nvSpPr>
          <p:spPr bwMode="auto">
            <a:xfrm>
              <a:off x="5040337" y="5121974"/>
              <a:ext cx="1301412" cy="76497"/>
            </a:xfrm>
            <a:custGeom>
              <a:avLst/>
              <a:gdLst>
                <a:gd name="T0" fmla="*/ 18 w 1008"/>
                <a:gd name="T1" fmla="*/ 0 h 54"/>
                <a:gd name="T2" fmla="*/ 42 w 1008"/>
                <a:gd name="T3" fmla="*/ 6 h 54"/>
                <a:gd name="T4" fmla="*/ 66 w 1008"/>
                <a:gd name="T5" fmla="*/ 6 h 54"/>
                <a:gd name="T6" fmla="*/ 90 w 1008"/>
                <a:gd name="T7" fmla="*/ 6 h 54"/>
                <a:gd name="T8" fmla="*/ 114 w 1008"/>
                <a:gd name="T9" fmla="*/ 12 h 54"/>
                <a:gd name="T10" fmla="*/ 138 w 1008"/>
                <a:gd name="T11" fmla="*/ 12 h 54"/>
                <a:gd name="T12" fmla="*/ 162 w 1008"/>
                <a:gd name="T13" fmla="*/ 12 h 54"/>
                <a:gd name="T14" fmla="*/ 186 w 1008"/>
                <a:gd name="T15" fmla="*/ 12 h 54"/>
                <a:gd name="T16" fmla="*/ 210 w 1008"/>
                <a:gd name="T17" fmla="*/ 12 h 54"/>
                <a:gd name="T18" fmla="*/ 234 w 1008"/>
                <a:gd name="T19" fmla="*/ 18 h 54"/>
                <a:gd name="T20" fmla="*/ 258 w 1008"/>
                <a:gd name="T21" fmla="*/ 18 h 54"/>
                <a:gd name="T22" fmla="*/ 282 w 1008"/>
                <a:gd name="T23" fmla="*/ 18 h 54"/>
                <a:gd name="T24" fmla="*/ 306 w 1008"/>
                <a:gd name="T25" fmla="*/ 24 h 54"/>
                <a:gd name="T26" fmla="*/ 324 w 1008"/>
                <a:gd name="T27" fmla="*/ 24 h 54"/>
                <a:gd name="T28" fmla="*/ 348 w 1008"/>
                <a:gd name="T29" fmla="*/ 24 h 54"/>
                <a:gd name="T30" fmla="*/ 372 w 1008"/>
                <a:gd name="T31" fmla="*/ 24 h 54"/>
                <a:gd name="T32" fmla="*/ 396 w 1008"/>
                <a:gd name="T33" fmla="*/ 24 h 54"/>
                <a:gd name="T34" fmla="*/ 420 w 1008"/>
                <a:gd name="T35" fmla="*/ 24 h 54"/>
                <a:gd name="T36" fmla="*/ 444 w 1008"/>
                <a:gd name="T37" fmla="*/ 30 h 54"/>
                <a:gd name="T38" fmla="*/ 468 w 1008"/>
                <a:gd name="T39" fmla="*/ 30 h 54"/>
                <a:gd name="T40" fmla="*/ 492 w 1008"/>
                <a:gd name="T41" fmla="*/ 30 h 54"/>
                <a:gd name="T42" fmla="*/ 516 w 1008"/>
                <a:gd name="T43" fmla="*/ 36 h 54"/>
                <a:gd name="T44" fmla="*/ 540 w 1008"/>
                <a:gd name="T45" fmla="*/ 36 h 54"/>
                <a:gd name="T46" fmla="*/ 564 w 1008"/>
                <a:gd name="T47" fmla="*/ 36 h 54"/>
                <a:gd name="T48" fmla="*/ 588 w 1008"/>
                <a:gd name="T49" fmla="*/ 36 h 54"/>
                <a:gd name="T50" fmla="*/ 612 w 1008"/>
                <a:gd name="T51" fmla="*/ 42 h 54"/>
                <a:gd name="T52" fmla="*/ 636 w 1008"/>
                <a:gd name="T53" fmla="*/ 42 h 54"/>
                <a:gd name="T54" fmla="*/ 660 w 1008"/>
                <a:gd name="T55" fmla="*/ 42 h 54"/>
                <a:gd name="T56" fmla="*/ 684 w 1008"/>
                <a:gd name="T57" fmla="*/ 42 h 54"/>
                <a:gd name="T58" fmla="*/ 708 w 1008"/>
                <a:gd name="T59" fmla="*/ 42 h 54"/>
                <a:gd name="T60" fmla="*/ 732 w 1008"/>
                <a:gd name="T61" fmla="*/ 42 h 54"/>
                <a:gd name="T62" fmla="*/ 756 w 1008"/>
                <a:gd name="T63" fmla="*/ 48 h 54"/>
                <a:gd name="T64" fmla="*/ 780 w 1008"/>
                <a:gd name="T65" fmla="*/ 48 h 54"/>
                <a:gd name="T66" fmla="*/ 804 w 1008"/>
                <a:gd name="T67" fmla="*/ 48 h 54"/>
                <a:gd name="T68" fmla="*/ 828 w 1008"/>
                <a:gd name="T69" fmla="*/ 48 h 54"/>
                <a:gd name="T70" fmla="*/ 852 w 1008"/>
                <a:gd name="T71" fmla="*/ 48 h 54"/>
                <a:gd name="T72" fmla="*/ 876 w 1008"/>
                <a:gd name="T73" fmla="*/ 48 h 54"/>
                <a:gd name="T74" fmla="*/ 900 w 1008"/>
                <a:gd name="T75" fmla="*/ 48 h 54"/>
                <a:gd name="T76" fmla="*/ 924 w 1008"/>
                <a:gd name="T77" fmla="*/ 48 h 54"/>
                <a:gd name="T78" fmla="*/ 948 w 1008"/>
                <a:gd name="T79" fmla="*/ 48 h 54"/>
                <a:gd name="T80" fmla="*/ 972 w 1008"/>
                <a:gd name="T81" fmla="*/ 54 h 54"/>
                <a:gd name="T82" fmla="*/ 990 w 1008"/>
                <a:gd name="T8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5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36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36"/>
                  </a:lnTo>
                  <a:lnTo>
                    <a:pt x="606" y="36"/>
                  </a:lnTo>
                  <a:lnTo>
                    <a:pt x="612" y="42"/>
                  </a:lnTo>
                  <a:lnTo>
                    <a:pt x="618" y="42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50" y="42"/>
                  </a:lnTo>
                  <a:lnTo>
                    <a:pt x="756" y="48"/>
                  </a:lnTo>
                  <a:lnTo>
                    <a:pt x="762" y="48"/>
                  </a:lnTo>
                  <a:lnTo>
                    <a:pt x="768" y="48"/>
                  </a:lnTo>
                  <a:lnTo>
                    <a:pt x="780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64" y="48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8" y="48"/>
                  </a:lnTo>
                  <a:lnTo>
                    <a:pt x="954" y="54"/>
                  </a:lnTo>
                  <a:lnTo>
                    <a:pt x="960" y="54"/>
                  </a:lnTo>
                  <a:lnTo>
                    <a:pt x="972" y="54"/>
                  </a:lnTo>
                  <a:lnTo>
                    <a:pt x="978" y="54"/>
                  </a:lnTo>
                  <a:lnTo>
                    <a:pt x="984" y="54"/>
                  </a:lnTo>
                  <a:lnTo>
                    <a:pt x="990" y="54"/>
                  </a:lnTo>
                  <a:lnTo>
                    <a:pt x="1002" y="54"/>
                  </a:lnTo>
                  <a:lnTo>
                    <a:pt x="1008" y="5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1" name="Freeform 204"/>
            <p:cNvSpPr>
              <a:spLocks/>
            </p:cNvSpPr>
            <p:nvPr/>
          </p:nvSpPr>
          <p:spPr bwMode="auto">
            <a:xfrm>
              <a:off x="6341749" y="5198471"/>
              <a:ext cx="534508" cy="8500"/>
            </a:xfrm>
            <a:custGeom>
              <a:avLst/>
              <a:gdLst>
                <a:gd name="T0" fmla="*/ 0 w 414"/>
                <a:gd name="T1" fmla="*/ 0 h 6"/>
                <a:gd name="T2" fmla="*/ 6 w 414"/>
                <a:gd name="T3" fmla="*/ 0 h 6"/>
                <a:gd name="T4" fmla="*/ 18 w 414"/>
                <a:gd name="T5" fmla="*/ 0 h 6"/>
                <a:gd name="T6" fmla="*/ 24 w 414"/>
                <a:gd name="T7" fmla="*/ 0 h 6"/>
                <a:gd name="T8" fmla="*/ 30 w 414"/>
                <a:gd name="T9" fmla="*/ 0 h 6"/>
                <a:gd name="T10" fmla="*/ 42 w 414"/>
                <a:gd name="T11" fmla="*/ 0 h 6"/>
                <a:gd name="T12" fmla="*/ 48 w 414"/>
                <a:gd name="T13" fmla="*/ 0 h 6"/>
                <a:gd name="T14" fmla="*/ 54 w 414"/>
                <a:gd name="T15" fmla="*/ 0 h 6"/>
                <a:gd name="T16" fmla="*/ 66 w 414"/>
                <a:gd name="T17" fmla="*/ 0 h 6"/>
                <a:gd name="T18" fmla="*/ 72 w 414"/>
                <a:gd name="T19" fmla="*/ 0 h 6"/>
                <a:gd name="T20" fmla="*/ 78 w 414"/>
                <a:gd name="T21" fmla="*/ 0 h 6"/>
                <a:gd name="T22" fmla="*/ 90 w 414"/>
                <a:gd name="T23" fmla="*/ 0 h 6"/>
                <a:gd name="T24" fmla="*/ 96 w 414"/>
                <a:gd name="T25" fmla="*/ 0 h 6"/>
                <a:gd name="T26" fmla="*/ 102 w 414"/>
                <a:gd name="T27" fmla="*/ 0 h 6"/>
                <a:gd name="T28" fmla="*/ 114 w 414"/>
                <a:gd name="T29" fmla="*/ 0 h 6"/>
                <a:gd name="T30" fmla="*/ 120 w 414"/>
                <a:gd name="T31" fmla="*/ 0 h 6"/>
                <a:gd name="T32" fmla="*/ 126 w 414"/>
                <a:gd name="T33" fmla="*/ 0 h 6"/>
                <a:gd name="T34" fmla="*/ 138 w 414"/>
                <a:gd name="T35" fmla="*/ 0 h 6"/>
                <a:gd name="T36" fmla="*/ 144 w 414"/>
                <a:gd name="T37" fmla="*/ 0 h 6"/>
                <a:gd name="T38" fmla="*/ 150 w 414"/>
                <a:gd name="T39" fmla="*/ 0 h 6"/>
                <a:gd name="T40" fmla="*/ 162 w 414"/>
                <a:gd name="T41" fmla="*/ 0 h 6"/>
                <a:gd name="T42" fmla="*/ 168 w 414"/>
                <a:gd name="T43" fmla="*/ 0 h 6"/>
                <a:gd name="T44" fmla="*/ 174 w 414"/>
                <a:gd name="T45" fmla="*/ 0 h 6"/>
                <a:gd name="T46" fmla="*/ 186 w 414"/>
                <a:gd name="T47" fmla="*/ 0 h 6"/>
                <a:gd name="T48" fmla="*/ 192 w 414"/>
                <a:gd name="T49" fmla="*/ 6 h 6"/>
                <a:gd name="T50" fmla="*/ 198 w 414"/>
                <a:gd name="T51" fmla="*/ 0 h 6"/>
                <a:gd name="T52" fmla="*/ 204 w 414"/>
                <a:gd name="T53" fmla="*/ 0 h 6"/>
                <a:gd name="T54" fmla="*/ 216 w 414"/>
                <a:gd name="T55" fmla="*/ 0 h 6"/>
                <a:gd name="T56" fmla="*/ 222 w 414"/>
                <a:gd name="T57" fmla="*/ 6 h 6"/>
                <a:gd name="T58" fmla="*/ 228 w 414"/>
                <a:gd name="T59" fmla="*/ 6 h 6"/>
                <a:gd name="T60" fmla="*/ 240 w 414"/>
                <a:gd name="T61" fmla="*/ 6 h 6"/>
                <a:gd name="T62" fmla="*/ 246 w 414"/>
                <a:gd name="T63" fmla="*/ 6 h 6"/>
                <a:gd name="T64" fmla="*/ 252 w 414"/>
                <a:gd name="T65" fmla="*/ 6 h 6"/>
                <a:gd name="T66" fmla="*/ 264 w 414"/>
                <a:gd name="T67" fmla="*/ 6 h 6"/>
                <a:gd name="T68" fmla="*/ 270 w 414"/>
                <a:gd name="T69" fmla="*/ 6 h 6"/>
                <a:gd name="T70" fmla="*/ 276 w 414"/>
                <a:gd name="T71" fmla="*/ 6 h 6"/>
                <a:gd name="T72" fmla="*/ 288 w 414"/>
                <a:gd name="T73" fmla="*/ 6 h 6"/>
                <a:gd name="T74" fmla="*/ 294 w 414"/>
                <a:gd name="T75" fmla="*/ 6 h 6"/>
                <a:gd name="T76" fmla="*/ 300 w 414"/>
                <a:gd name="T77" fmla="*/ 6 h 6"/>
                <a:gd name="T78" fmla="*/ 312 w 414"/>
                <a:gd name="T79" fmla="*/ 6 h 6"/>
                <a:gd name="T80" fmla="*/ 318 w 414"/>
                <a:gd name="T81" fmla="*/ 6 h 6"/>
                <a:gd name="T82" fmla="*/ 324 w 414"/>
                <a:gd name="T83" fmla="*/ 6 h 6"/>
                <a:gd name="T84" fmla="*/ 336 w 414"/>
                <a:gd name="T85" fmla="*/ 6 h 6"/>
                <a:gd name="T86" fmla="*/ 342 w 414"/>
                <a:gd name="T87" fmla="*/ 6 h 6"/>
                <a:gd name="T88" fmla="*/ 348 w 414"/>
                <a:gd name="T89" fmla="*/ 6 h 6"/>
                <a:gd name="T90" fmla="*/ 360 w 414"/>
                <a:gd name="T91" fmla="*/ 6 h 6"/>
                <a:gd name="T92" fmla="*/ 366 w 414"/>
                <a:gd name="T93" fmla="*/ 6 h 6"/>
                <a:gd name="T94" fmla="*/ 372 w 414"/>
                <a:gd name="T95" fmla="*/ 6 h 6"/>
                <a:gd name="T96" fmla="*/ 384 w 414"/>
                <a:gd name="T97" fmla="*/ 6 h 6"/>
                <a:gd name="T98" fmla="*/ 390 w 414"/>
                <a:gd name="T99" fmla="*/ 6 h 6"/>
                <a:gd name="T100" fmla="*/ 396 w 414"/>
                <a:gd name="T101" fmla="*/ 6 h 6"/>
                <a:gd name="T102" fmla="*/ 408 w 414"/>
                <a:gd name="T103" fmla="*/ 6 h 6"/>
                <a:gd name="T104" fmla="*/ 414 w 414"/>
                <a:gd name="T10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6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6"/>
                  </a:lnTo>
                  <a:lnTo>
                    <a:pt x="414" y="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2" name="Freeform 205"/>
            <p:cNvSpPr>
              <a:spLocks/>
            </p:cNvSpPr>
            <p:nvPr/>
          </p:nvSpPr>
          <p:spPr bwMode="auto">
            <a:xfrm>
              <a:off x="1143847" y="2810068"/>
              <a:ext cx="1301412" cy="1733929"/>
            </a:xfrm>
            <a:custGeom>
              <a:avLst/>
              <a:gdLst>
                <a:gd name="T0" fmla="*/ 12 w 1008"/>
                <a:gd name="T1" fmla="*/ 108 h 1224"/>
                <a:gd name="T2" fmla="*/ 36 w 1008"/>
                <a:gd name="T3" fmla="*/ 204 h 1224"/>
                <a:gd name="T4" fmla="*/ 60 w 1008"/>
                <a:gd name="T5" fmla="*/ 288 h 1224"/>
                <a:gd name="T6" fmla="*/ 84 w 1008"/>
                <a:gd name="T7" fmla="*/ 348 h 1224"/>
                <a:gd name="T8" fmla="*/ 108 w 1008"/>
                <a:gd name="T9" fmla="*/ 390 h 1224"/>
                <a:gd name="T10" fmla="*/ 132 w 1008"/>
                <a:gd name="T11" fmla="*/ 402 h 1224"/>
                <a:gd name="T12" fmla="*/ 156 w 1008"/>
                <a:gd name="T13" fmla="*/ 420 h 1224"/>
                <a:gd name="T14" fmla="*/ 180 w 1008"/>
                <a:gd name="T15" fmla="*/ 450 h 1224"/>
                <a:gd name="T16" fmla="*/ 204 w 1008"/>
                <a:gd name="T17" fmla="*/ 480 h 1224"/>
                <a:gd name="T18" fmla="*/ 228 w 1008"/>
                <a:gd name="T19" fmla="*/ 522 h 1224"/>
                <a:gd name="T20" fmla="*/ 252 w 1008"/>
                <a:gd name="T21" fmla="*/ 564 h 1224"/>
                <a:gd name="T22" fmla="*/ 276 w 1008"/>
                <a:gd name="T23" fmla="*/ 594 h 1224"/>
                <a:gd name="T24" fmla="*/ 300 w 1008"/>
                <a:gd name="T25" fmla="*/ 624 h 1224"/>
                <a:gd name="T26" fmla="*/ 324 w 1008"/>
                <a:gd name="T27" fmla="*/ 642 h 1224"/>
                <a:gd name="T28" fmla="*/ 348 w 1008"/>
                <a:gd name="T29" fmla="*/ 672 h 1224"/>
                <a:gd name="T30" fmla="*/ 372 w 1008"/>
                <a:gd name="T31" fmla="*/ 696 h 1224"/>
                <a:gd name="T32" fmla="*/ 396 w 1008"/>
                <a:gd name="T33" fmla="*/ 726 h 1224"/>
                <a:gd name="T34" fmla="*/ 420 w 1008"/>
                <a:gd name="T35" fmla="*/ 750 h 1224"/>
                <a:gd name="T36" fmla="*/ 444 w 1008"/>
                <a:gd name="T37" fmla="*/ 786 h 1224"/>
                <a:gd name="T38" fmla="*/ 468 w 1008"/>
                <a:gd name="T39" fmla="*/ 822 h 1224"/>
                <a:gd name="T40" fmla="*/ 492 w 1008"/>
                <a:gd name="T41" fmla="*/ 840 h 1224"/>
                <a:gd name="T42" fmla="*/ 516 w 1008"/>
                <a:gd name="T43" fmla="*/ 852 h 1224"/>
                <a:gd name="T44" fmla="*/ 540 w 1008"/>
                <a:gd name="T45" fmla="*/ 870 h 1224"/>
                <a:gd name="T46" fmla="*/ 564 w 1008"/>
                <a:gd name="T47" fmla="*/ 888 h 1224"/>
                <a:gd name="T48" fmla="*/ 588 w 1008"/>
                <a:gd name="T49" fmla="*/ 906 h 1224"/>
                <a:gd name="T50" fmla="*/ 612 w 1008"/>
                <a:gd name="T51" fmla="*/ 930 h 1224"/>
                <a:gd name="T52" fmla="*/ 636 w 1008"/>
                <a:gd name="T53" fmla="*/ 954 h 1224"/>
                <a:gd name="T54" fmla="*/ 660 w 1008"/>
                <a:gd name="T55" fmla="*/ 978 h 1224"/>
                <a:gd name="T56" fmla="*/ 678 w 1008"/>
                <a:gd name="T57" fmla="*/ 1002 h 1224"/>
                <a:gd name="T58" fmla="*/ 702 w 1008"/>
                <a:gd name="T59" fmla="*/ 1026 h 1224"/>
                <a:gd name="T60" fmla="*/ 726 w 1008"/>
                <a:gd name="T61" fmla="*/ 1038 h 1224"/>
                <a:gd name="T62" fmla="*/ 750 w 1008"/>
                <a:gd name="T63" fmla="*/ 1050 h 1224"/>
                <a:gd name="T64" fmla="*/ 774 w 1008"/>
                <a:gd name="T65" fmla="*/ 1062 h 1224"/>
                <a:gd name="T66" fmla="*/ 798 w 1008"/>
                <a:gd name="T67" fmla="*/ 1080 h 1224"/>
                <a:gd name="T68" fmla="*/ 822 w 1008"/>
                <a:gd name="T69" fmla="*/ 1098 h 1224"/>
                <a:gd name="T70" fmla="*/ 846 w 1008"/>
                <a:gd name="T71" fmla="*/ 1110 h 1224"/>
                <a:gd name="T72" fmla="*/ 870 w 1008"/>
                <a:gd name="T73" fmla="*/ 1128 h 1224"/>
                <a:gd name="T74" fmla="*/ 894 w 1008"/>
                <a:gd name="T75" fmla="*/ 1146 h 1224"/>
                <a:gd name="T76" fmla="*/ 918 w 1008"/>
                <a:gd name="T77" fmla="*/ 1158 h 1224"/>
                <a:gd name="T78" fmla="*/ 942 w 1008"/>
                <a:gd name="T79" fmla="*/ 1182 h 1224"/>
                <a:gd name="T80" fmla="*/ 966 w 1008"/>
                <a:gd name="T81" fmla="*/ 1194 h 1224"/>
                <a:gd name="T82" fmla="*/ 990 w 1008"/>
                <a:gd name="T83" fmla="*/ 1212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224">
                  <a:moveTo>
                    <a:pt x="0" y="0"/>
                  </a:moveTo>
                  <a:lnTo>
                    <a:pt x="6" y="72"/>
                  </a:lnTo>
                  <a:lnTo>
                    <a:pt x="12" y="108"/>
                  </a:lnTo>
                  <a:lnTo>
                    <a:pt x="24" y="144"/>
                  </a:lnTo>
                  <a:lnTo>
                    <a:pt x="30" y="174"/>
                  </a:lnTo>
                  <a:lnTo>
                    <a:pt x="36" y="204"/>
                  </a:lnTo>
                  <a:lnTo>
                    <a:pt x="48" y="234"/>
                  </a:lnTo>
                  <a:lnTo>
                    <a:pt x="54" y="264"/>
                  </a:lnTo>
                  <a:lnTo>
                    <a:pt x="60" y="288"/>
                  </a:lnTo>
                  <a:lnTo>
                    <a:pt x="72" y="306"/>
                  </a:lnTo>
                  <a:lnTo>
                    <a:pt x="78" y="324"/>
                  </a:lnTo>
                  <a:lnTo>
                    <a:pt x="84" y="348"/>
                  </a:lnTo>
                  <a:lnTo>
                    <a:pt x="96" y="366"/>
                  </a:lnTo>
                  <a:lnTo>
                    <a:pt x="102" y="378"/>
                  </a:lnTo>
                  <a:lnTo>
                    <a:pt x="108" y="390"/>
                  </a:lnTo>
                  <a:lnTo>
                    <a:pt x="120" y="396"/>
                  </a:lnTo>
                  <a:lnTo>
                    <a:pt x="126" y="396"/>
                  </a:lnTo>
                  <a:lnTo>
                    <a:pt x="132" y="402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6" y="420"/>
                  </a:lnTo>
                  <a:lnTo>
                    <a:pt x="168" y="432"/>
                  </a:lnTo>
                  <a:lnTo>
                    <a:pt x="174" y="444"/>
                  </a:lnTo>
                  <a:lnTo>
                    <a:pt x="180" y="450"/>
                  </a:lnTo>
                  <a:lnTo>
                    <a:pt x="192" y="462"/>
                  </a:lnTo>
                  <a:lnTo>
                    <a:pt x="198" y="468"/>
                  </a:lnTo>
                  <a:lnTo>
                    <a:pt x="204" y="480"/>
                  </a:lnTo>
                  <a:lnTo>
                    <a:pt x="216" y="492"/>
                  </a:lnTo>
                  <a:lnTo>
                    <a:pt x="222" y="504"/>
                  </a:lnTo>
                  <a:lnTo>
                    <a:pt x="228" y="522"/>
                  </a:lnTo>
                  <a:lnTo>
                    <a:pt x="234" y="540"/>
                  </a:lnTo>
                  <a:lnTo>
                    <a:pt x="246" y="552"/>
                  </a:lnTo>
                  <a:lnTo>
                    <a:pt x="252" y="564"/>
                  </a:lnTo>
                  <a:lnTo>
                    <a:pt x="258" y="576"/>
                  </a:lnTo>
                  <a:lnTo>
                    <a:pt x="270" y="588"/>
                  </a:lnTo>
                  <a:lnTo>
                    <a:pt x="276" y="594"/>
                  </a:lnTo>
                  <a:lnTo>
                    <a:pt x="282" y="606"/>
                  </a:lnTo>
                  <a:lnTo>
                    <a:pt x="294" y="618"/>
                  </a:lnTo>
                  <a:lnTo>
                    <a:pt x="300" y="624"/>
                  </a:lnTo>
                  <a:lnTo>
                    <a:pt x="306" y="630"/>
                  </a:lnTo>
                  <a:lnTo>
                    <a:pt x="318" y="636"/>
                  </a:lnTo>
                  <a:lnTo>
                    <a:pt x="324" y="642"/>
                  </a:lnTo>
                  <a:lnTo>
                    <a:pt x="330" y="654"/>
                  </a:lnTo>
                  <a:lnTo>
                    <a:pt x="342" y="660"/>
                  </a:lnTo>
                  <a:lnTo>
                    <a:pt x="348" y="672"/>
                  </a:lnTo>
                  <a:lnTo>
                    <a:pt x="354" y="678"/>
                  </a:lnTo>
                  <a:lnTo>
                    <a:pt x="366" y="684"/>
                  </a:lnTo>
                  <a:lnTo>
                    <a:pt x="372" y="696"/>
                  </a:lnTo>
                  <a:lnTo>
                    <a:pt x="378" y="702"/>
                  </a:lnTo>
                  <a:lnTo>
                    <a:pt x="390" y="714"/>
                  </a:lnTo>
                  <a:lnTo>
                    <a:pt x="396" y="726"/>
                  </a:lnTo>
                  <a:lnTo>
                    <a:pt x="402" y="732"/>
                  </a:lnTo>
                  <a:lnTo>
                    <a:pt x="414" y="738"/>
                  </a:lnTo>
                  <a:lnTo>
                    <a:pt x="420" y="750"/>
                  </a:lnTo>
                  <a:lnTo>
                    <a:pt x="426" y="762"/>
                  </a:lnTo>
                  <a:lnTo>
                    <a:pt x="438" y="774"/>
                  </a:lnTo>
                  <a:lnTo>
                    <a:pt x="444" y="786"/>
                  </a:lnTo>
                  <a:lnTo>
                    <a:pt x="450" y="798"/>
                  </a:lnTo>
                  <a:lnTo>
                    <a:pt x="456" y="810"/>
                  </a:lnTo>
                  <a:lnTo>
                    <a:pt x="468" y="822"/>
                  </a:lnTo>
                  <a:lnTo>
                    <a:pt x="474" y="828"/>
                  </a:lnTo>
                  <a:lnTo>
                    <a:pt x="480" y="834"/>
                  </a:lnTo>
                  <a:lnTo>
                    <a:pt x="492" y="840"/>
                  </a:lnTo>
                  <a:lnTo>
                    <a:pt x="498" y="846"/>
                  </a:lnTo>
                  <a:lnTo>
                    <a:pt x="504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28" y="864"/>
                  </a:lnTo>
                  <a:lnTo>
                    <a:pt x="540" y="870"/>
                  </a:lnTo>
                  <a:lnTo>
                    <a:pt x="546" y="876"/>
                  </a:lnTo>
                  <a:lnTo>
                    <a:pt x="552" y="882"/>
                  </a:lnTo>
                  <a:lnTo>
                    <a:pt x="564" y="888"/>
                  </a:lnTo>
                  <a:lnTo>
                    <a:pt x="570" y="900"/>
                  </a:lnTo>
                  <a:lnTo>
                    <a:pt x="576" y="906"/>
                  </a:lnTo>
                  <a:lnTo>
                    <a:pt x="588" y="906"/>
                  </a:lnTo>
                  <a:lnTo>
                    <a:pt x="594" y="918"/>
                  </a:lnTo>
                  <a:lnTo>
                    <a:pt x="600" y="924"/>
                  </a:lnTo>
                  <a:lnTo>
                    <a:pt x="612" y="930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6" y="954"/>
                  </a:lnTo>
                  <a:lnTo>
                    <a:pt x="642" y="960"/>
                  </a:lnTo>
                  <a:lnTo>
                    <a:pt x="648" y="972"/>
                  </a:lnTo>
                  <a:lnTo>
                    <a:pt x="660" y="978"/>
                  </a:lnTo>
                  <a:lnTo>
                    <a:pt x="666" y="984"/>
                  </a:lnTo>
                  <a:lnTo>
                    <a:pt x="672" y="996"/>
                  </a:lnTo>
                  <a:lnTo>
                    <a:pt x="678" y="1002"/>
                  </a:lnTo>
                  <a:lnTo>
                    <a:pt x="690" y="1008"/>
                  </a:lnTo>
                  <a:lnTo>
                    <a:pt x="696" y="1020"/>
                  </a:lnTo>
                  <a:lnTo>
                    <a:pt x="702" y="1026"/>
                  </a:lnTo>
                  <a:lnTo>
                    <a:pt x="714" y="1032"/>
                  </a:lnTo>
                  <a:lnTo>
                    <a:pt x="720" y="1032"/>
                  </a:lnTo>
                  <a:lnTo>
                    <a:pt x="726" y="1038"/>
                  </a:lnTo>
                  <a:lnTo>
                    <a:pt x="738" y="1038"/>
                  </a:lnTo>
                  <a:lnTo>
                    <a:pt x="744" y="1044"/>
                  </a:lnTo>
                  <a:lnTo>
                    <a:pt x="750" y="1050"/>
                  </a:lnTo>
                  <a:lnTo>
                    <a:pt x="762" y="1050"/>
                  </a:lnTo>
                  <a:lnTo>
                    <a:pt x="768" y="1056"/>
                  </a:lnTo>
                  <a:lnTo>
                    <a:pt x="774" y="1062"/>
                  </a:lnTo>
                  <a:lnTo>
                    <a:pt x="786" y="1068"/>
                  </a:lnTo>
                  <a:lnTo>
                    <a:pt x="792" y="1074"/>
                  </a:lnTo>
                  <a:lnTo>
                    <a:pt x="798" y="1080"/>
                  </a:lnTo>
                  <a:lnTo>
                    <a:pt x="810" y="1086"/>
                  </a:lnTo>
                  <a:lnTo>
                    <a:pt x="816" y="1092"/>
                  </a:lnTo>
                  <a:lnTo>
                    <a:pt x="822" y="1098"/>
                  </a:lnTo>
                  <a:lnTo>
                    <a:pt x="834" y="1104"/>
                  </a:lnTo>
                  <a:lnTo>
                    <a:pt x="840" y="1110"/>
                  </a:lnTo>
                  <a:lnTo>
                    <a:pt x="846" y="1110"/>
                  </a:lnTo>
                  <a:lnTo>
                    <a:pt x="858" y="1116"/>
                  </a:lnTo>
                  <a:lnTo>
                    <a:pt x="864" y="1122"/>
                  </a:lnTo>
                  <a:lnTo>
                    <a:pt x="870" y="1128"/>
                  </a:lnTo>
                  <a:lnTo>
                    <a:pt x="882" y="1134"/>
                  </a:lnTo>
                  <a:lnTo>
                    <a:pt x="888" y="1140"/>
                  </a:lnTo>
                  <a:lnTo>
                    <a:pt x="894" y="1146"/>
                  </a:lnTo>
                  <a:lnTo>
                    <a:pt x="900" y="1152"/>
                  </a:lnTo>
                  <a:lnTo>
                    <a:pt x="912" y="1152"/>
                  </a:lnTo>
                  <a:lnTo>
                    <a:pt x="918" y="1158"/>
                  </a:lnTo>
                  <a:lnTo>
                    <a:pt x="924" y="1170"/>
                  </a:lnTo>
                  <a:lnTo>
                    <a:pt x="936" y="1176"/>
                  </a:lnTo>
                  <a:lnTo>
                    <a:pt x="942" y="1182"/>
                  </a:lnTo>
                  <a:lnTo>
                    <a:pt x="948" y="1188"/>
                  </a:lnTo>
                  <a:lnTo>
                    <a:pt x="960" y="1188"/>
                  </a:lnTo>
                  <a:lnTo>
                    <a:pt x="966" y="1194"/>
                  </a:lnTo>
                  <a:lnTo>
                    <a:pt x="972" y="1200"/>
                  </a:lnTo>
                  <a:lnTo>
                    <a:pt x="984" y="1206"/>
                  </a:lnTo>
                  <a:lnTo>
                    <a:pt x="990" y="1212"/>
                  </a:lnTo>
                  <a:lnTo>
                    <a:pt x="996" y="1218"/>
                  </a:lnTo>
                  <a:lnTo>
                    <a:pt x="1008" y="1224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3" name="Freeform 206"/>
            <p:cNvSpPr>
              <a:spLocks/>
            </p:cNvSpPr>
            <p:nvPr/>
          </p:nvSpPr>
          <p:spPr bwMode="auto">
            <a:xfrm>
              <a:off x="2445259" y="4543997"/>
              <a:ext cx="1293665" cy="467481"/>
            </a:xfrm>
            <a:custGeom>
              <a:avLst/>
              <a:gdLst>
                <a:gd name="T0" fmla="*/ 12 w 1002"/>
                <a:gd name="T1" fmla="*/ 6 h 330"/>
                <a:gd name="T2" fmla="*/ 36 w 1002"/>
                <a:gd name="T3" fmla="*/ 12 h 330"/>
                <a:gd name="T4" fmla="*/ 60 w 1002"/>
                <a:gd name="T5" fmla="*/ 24 h 330"/>
                <a:gd name="T6" fmla="*/ 84 w 1002"/>
                <a:gd name="T7" fmla="*/ 42 h 330"/>
                <a:gd name="T8" fmla="*/ 108 w 1002"/>
                <a:gd name="T9" fmla="*/ 60 h 330"/>
                <a:gd name="T10" fmla="*/ 132 w 1002"/>
                <a:gd name="T11" fmla="*/ 78 h 330"/>
                <a:gd name="T12" fmla="*/ 156 w 1002"/>
                <a:gd name="T13" fmla="*/ 90 h 330"/>
                <a:gd name="T14" fmla="*/ 180 w 1002"/>
                <a:gd name="T15" fmla="*/ 102 h 330"/>
                <a:gd name="T16" fmla="*/ 204 w 1002"/>
                <a:gd name="T17" fmla="*/ 108 h 330"/>
                <a:gd name="T18" fmla="*/ 228 w 1002"/>
                <a:gd name="T19" fmla="*/ 120 h 330"/>
                <a:gd name="T20" fmla="*/ 252 w 1002"/>
                <a:gd name="T21" fmla="*/ 132 h 330"/>
                <a:gd name="T22" fmla="*/ 276 w 1002"/>
                <a:gd name="T23" fmla="*/ 144 h 330"/>
                <a:gd name="T24" fmla="*/ 300 w 1002"/>
                <a:gd name="T25" fmla="*/ 162 h 330"/>
                <a:gd name="T26" fmla="*/ 324 w 1002"/>
                <a:gd name="T27" fmla="*/ 180 h 330"/>
                <a:gd name="T28" fmla="*/ 348 w 1002"/>
                <a:gd name="T29" fmla="*/ 192 h 330"/>
                <a:gd name="T30" fmla="*/ 372 w 1002"/>
                <a:gd name="T31" fmla="*/ 198 h 330"/>
                <a:gd name="T32" fmla="*/ 396 w 1002"/>
                <a:gd name="T33" fmla="*/ 204 h 330"/>
                <a:gd name="T34" fmla="*/ 420 w 1002"/>
                <a:gd name="T35" fmla="*/ 210 h 330"/>
                <a:gd name="T36" fmla="*/ 444 w 1002"/>
                <a:gd name="T37" fmla="*/ 216 h 330"/>
                <a:gd name="T38" fmla="*/ 468 w 1002"/>
                <a:gd name="T39" fmla="*/ 228 h 330"/>
                <a:gd name="T40" fmla="*/ 492 w 1002"/>
                <a:gd name="T41" fmla="*/ 240 h 330"/>
                <a:gd name="T42" fmla="*/ 516 w 1002"/>
                <a:gd name="T43" fmla="*/ 252 h 330"/>
                <a:gd name="T44" fmla="*/ 540 w 1002"/>
                <a:gd name="T45" fmla="*/ 258 h 330"/>
                <a:gd name="T46" fmla="*/ 558 w 1002"/>
                <a:gd name="T47" fmla="*/ 264 h 330"/>
                <a:gd name="T48" fmla="*/ 582 w 1002"/>
                <a:gd name="T49" fmla="*/ 270 h 330"/>
                <a:gd name="T50" fmla="*/ 606 w 1002"/>
                <a:gd name="T51" fmla="*/ 282 h 330"/>
                <a:gd name="T52" fmla="*/ 630 w 1002"/>
                <a:gd name="T53" fmla="*/ 288 h 330"/>
                <a:gd name="T54" fmla="*/ 654 w 1002"/>
                <a:gd name="T55" fmla="*/ 300 h 330"/>
                <a:gd name="T56" fmla="*/ 678 w 1002"/>
                <a:gd name="T57" fmla="*/ 306 h 330"/>
                <a:gd name="T58" fmla="*/ 702 w 1002"/>
                <a:gd name="T59" fmla="*/ 312 h 330"/>
                <a:gd name="T60" fmla="*/ 726 w 1002"/>
                <a:gd name="T61" fmla="*/ 306 h 330"/>
                <a:gd name="T62" fmla="*/ 750 w 1002"/>
                <a:gd name="T63" fmla="*/ 294 h 330"/>
                <a:gd name="T64" fmla="*/ 774 w 1002"/>
                <a:gd name="T65" fmla="*/ 288 h 330"/>
                <a:gd name="T66" fmla="*/ 798 w 1002"/>
                <a:gd name="T67" fmla="*/ 288 h 330"/>
                <a:gd name="T68" fmla="*/ 822 w 1002"/>
                <a:gd name="T69" fmla="*/ 300 h 330"/>
                <a:gd name="T70" fmla="*/ 846 w 1002"/>
                <a:gd name="T71" fmla="*/ 306 h 330"/>
                <a:gd name="T72" fmla="*/ 870 w 1002"/>
                <a:gd name="T73" fmla="*/ 312 h 330"/>
                <a:gd name="T74" fmla="*/ 894 w 1002"/>
                <a:gd name="T75" fmla="*/ 318 h 330"/>
                <a:gd name="T76" fmla="*/ 918 w 1002"/>
                <a:gd name="T77" fmla="*/ 318 h 330"/>
                <a:gd name="T78" fmla="*/ 942 w 1002"/>
                <a:gd name="T79" fmla="*/ 324 h 330"/>
                <a:gd name="T80" fmla="*/ 966 w 1002"/>
                <a:gd name="T81" fmla="*/ 324 h 330"/>
                <a:gd name="T82" fmla="*/ 990 w 1002"/>
                <a:gd name="T8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14" y="66"/>
                  </a:lnTo>
                  <a:lnTo>
                    <a:pt x="126" y="72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62" y="96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6" y="108"/>
                  </a:lnTo>
                  <a:lnTo>
                    <a:pt x="198" y="108"/>
                  </a:lnTo>
                  <a:lnTo>
                    <a:pt x="204" y="108"/>
                  </a:lnTo>
                  <a:lnTo>
                    <a:pt x="210" y="114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34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8" y="132"/>
                  </a:lnTo>
                  <a:lnTo>
                    <a:pt x="270" y="138"/>
                  </a:lnTo>
                  <a:lnTo>
                    <a:pt x="276" y="144"/>
                  </a:lnTo>
                  <a:lnTo>
                    <a:pt x="282" y="150"/>
                  </a:lnTo>
                  <a:lnTo>
                    <a:pt x="294" y="156"/>
                  </a:lnTo>
                  <a:lnTo>
                    <a:pt x="300" y="162"/>
                  </a:lnTo>
                  <a:lnTo>
                    <a:pt x="306" y="168"/>
                  </a:lnTo>
                  <a:lnTo>
                    <a:pt x="318" y="174"/>
                  </a:lnTo>
                  <a:lnTo>
                    <a:pt x="324" y="180"/>
                  </a:lnTo>
                  <a:lnTo>
                    <a:pt x="330" y="186"/>
                  </a:lnTo>
                  <a:lnTo>
                    <a:pt x="336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2"/>
                  </a:lnTo>
                  <a:lnTo>
                    <a:pt x="372" y="198"/>
                  </a:lnTo>
                  <a:lnTo>
                    <a:pt x="378" y="198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04"/>
                  </a:lnTo>
                  <a:lnTo>
                    <a:pt x="408" y="210"/>
                  </a:lnTo>
                  <a:lnTo>
                    <a:pt x="420" y="210"/>
                  </a:lnTo>
                  <a:lnTo>
                    <a:pt x="426" y="210"/>
                  </a:lnTo>
                  <a:lnTo>
                    <a:pt x="432" y="216"/>
                  </a:lnTo>
                  <a:lnTo>
                    <a:pt x="444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68" y="228"/>
                  </a:lnTo>
                  <a:lnTo>
                    <a:pt x="474" y="228"/>
                  </a:lnTo>
                  <a:lnTo>
                    <a:pt x="480" y="234"/>
                  </a:lnTo>
                  <a:lnTo>
                    <a:pt x="492" y="240"/>
                  </a:lnTo>
                  <a:lnTo>
                    <a:pt x="498" y="240"/>
                  </a:lnTo>
                  <a:lnTo>
                    <a:pt x="504" y="246"/>
                  </a:lnTo>
                  <a:lnTo>
                    <a:pt x="516" y="252"/>
                  </a:lnTo>
                  <a:lnTo>
                    <a:pt x="522" y="252"/>
                  </a:lnTo>
                  <a:lnTo>
                    <a:pt x="528" y="258"/>
                  </a:lnTo>
                  <a:lnTo>
                    <a:pt x="540" y="258"/>
                  </a:lnTo>
                  <a:lnTo>
                    <a:pt x="546" y="258"/>
                  </a:lnTo>
                  <a:lnTo>
                    <a:pt x="552" y="264"/>
                  </a:lnTo>
                  <a:lnTo>
                    <a:pt x="558" y="264"/>
                  </a:lnTo>
                  <a:lnTo>
                    <a:pt x="570" y="264"/>
                  </a:lnTo>
                  <a:lnTo>
                    <a:pt x="576" y="270"/>
                  </a:lnTo>
                  <a:lnTo>
                    <a:pt x="582" y="270"/>
                  </a:lnTo>
                  <a:lnTo>
                    <a:pt x="594" y="276"/>
                  </a:lnTo>
                  <a:lnTo>
                    <a:pt x="600" y="276"/>
                  </a:lnTo>
                  <a:lnTo>
                    <a:pt x="606" y="282"/>
                  </a:lnTo>
                  <a:lnTo>
                    <a:pt x="618" y="282"/>
                  </a:lnTo>
                  <a:lnTo>
                    <a:pt x="624" y="288"/>
                  </a:lnTo>
                  <a:lnTo>
                    <a:pt x="630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54" y="300"/>
                  </a:lnTo>
                  <a:lnTo>
                    <a:pt x="666" y="300"/>
                  </a:lnTo>
                  <a:lnTo>
                    <a:pt x="672" y="306"/>
                  </a:lnTo>
                  <a:lnTo>
                    <a:pt x="678" y="306"/>
                  </a:lnTo>
                  <a:lnTo>
                    <a:pt x="690" y="306"/>
                  </a:lnTo>
                  <a:lnTo>
                    <a:pt x="696" y="306"/>
                  </a:lnTo>
                  <a:lnTo>
                    <a:pt x="702" y="312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6" y="306"/>
                  </a:lnTo>
                  <a:lnTo>
                    <a:pt x="738" y="300"/>
                  </a:lnTo>
                  <a:lnTo>
                    <a:pt x="744" y="300"/>
                  </a:lnTo>
                  <a:lnTo>
                    <a:pt x="750" y="294"/>
                  </a:lnTo>
                  <a:lnTo>
                    <a:pt x="762" y="294"/>
                  </a:lnTo>
                  <a:lnTo>
                    <a:pt x="768" y="294"/>
                  </a:lnTo>
                  <a:lnTo>
                    <a:pt x="774" y="288"/>
                  </a:lnTo>
                  <a:lnTo>
                    <a:pt x="780" y="288"/>
                  </a:lnTo>
                  <a:lnTo>
                    <a:pt x="792" y="288"/>
                  </a:lnTo>
                  <a:lnTo>
                    <a:pt x="798" y="288"/>
                  </a:lnTo>
                  <a:lnTo>
                    <a:pt x="804" y="288"/>
                  </a:lnTo>
                  <a:lnTo>
                    <a:pt x="816" y="294"/>
                  </a:lnTo>
                  <a:lnTo>
                    <a:pt x="822" y="300"/>
                  </a:lnTo>
                  <a:lnTo>
                    <a:pt x="828" y="300"/>
                  </a:lnTo>
                  <a:lnTo>
                    <a:pt x="840" y="300"/>
                  </a:lnTo>
                  <a:lnTo>
                    <a:pt x="846" y="306"/>
                  </a:lnTo>
                  <a:lnTo>
                    <a:pt x="852" y="306"/>
                  </a:lnTo>
                  <a:lnTo>
                    <a:pt x="864" y="306"/>
                  </a:lnTo>
                  <a:lnTo>
                    <a:pt x="870" y="312"/>
                  </a:lnTo>
                  <a:lnTo>
                    <a:pt x="876" y="312"/>
                  </a:lnTo>
                  <a:lnTo>
                    <a:pt x="888" y="312"/>
                  </a:lnTo>
                  <a:lnTo>
                    <a:pt x="894" y="318"/>
                  </a:lnTo>
                  <a:lnTo>
                    <a:pt x="900" y="318"/>
                  </a:lnTo>
                  <a:lnTo>
                    <a:pt x="912" y="318"/>
                  </a:lnTo>
                  <a:lnTo>
                    <a:pt x="918" y="318"/>
                  </a:lnTo>
                  <a:lnTo>
                    <a:pt x="924" y="318"/>
                  </a:lnTo>
                  <a:lnTo>
                    <a:pt x="936" y="324"/>
                  </a:lnTo>
                  <a:lnTo>
                    <a:pt x="942" y="324"/>
                  </a:lnTo>
                  <a:lnTo>
                    <a:pt x="948" y="324"/>
                  </a:lnTo>
                  <a:lnTo>
                    <a:pt x="960" y="324"/>
                  </a:lnTo>
                  <a:lnTo>
                    <a:pt x="966" y="324"/>
                  </a:lnTo>
                  <a:lnTo>
                    <a:pt x="972" y="330"/>
                  </a:lnTo>
                  <a:lnTo>
                    <a:pt x="984" y="330"/>
                  </a:lnTo>
                  <a:lnTo>
                    <a:pt x="990" y="330"/>
                  </a:lnTo>
                  <a:lnTo>
                    <a:pt x="996" y="330"/>
                  </a:lnTo>
                  <a:lnTo>
                    <a:pt x="1002" y="33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4" name="Freeform 207"/>
            <p:cNvSpPr>
              <a:spLocks/>
            </p:cNvSpPr>
            <p:nvPr/>
          </p:nvSpPr>
          <p:spPr bwMode="auto">
            <a:xfrm>
              <a:off x="3738925" y="5002979"/>
              <a:ext cx="1301412" cy="118995"/>
            </a:xfrm>
            <a:custGeom>
              <a:avLst/>
              <a:gdLst>
                <a:gd name="T0" fmla="*/ 18 w 1008"/>
                <a:gd name="T1" fmla="*/ 6 h 84"/>
                <a:gd name="T2" fmla="*/ 42 w 1008"/>
                <a:gd name="T3" fmla="*/ 6 h 84"/>
                <a:gd name="T4" fmla="*/ 66 w 1008"/>
                <a:gd name="T5" fmla="*/ 0 h 84"/>
                <a:gd name="T6" fmla="*/ 90 w 1008"/>
                <a:gd name="T7" fmla="*/ 6 h 84"/>
                <a:gd name="T8" fmla="*/ 114 w 1008"/>
                <a:gd name="T9" fmla="*/ 6 h 84"/>
                <a:gd name="T10" fmla="*/ 138 w 1008"/>
                <a:gd name="T11" fmla="*/ 12 h 84"/>
                <a:gd name="T12" fmla="*/ 162 w 1008"/>
                <a:gd name="T13" fmla="*/ 12 h 84"/>
                <a:gd name="T14" fmla="*/ 186 w 1008"/>
                <a:gd name="T15" fmla="*/ 12 h 84"/>
                <a:gd name="T16" fmla="*/ 210 w 1008"/>
                <a:gd name="T17" fmla="*/ 18 h 84"/>
                <a:gd name="T18" fmla="*/ 234 w 1008"/>
                <a:gd name="T19" fmla="*/ 24 h 84"/>
                <a:gd name="T20" fmla="*/ 258 w 1008"/>
                <a:gd name="T21" fmla="*/ 24 h 84"/>
                <a:gd name="T22" fmla="*/ 282 w 1008"/>
                <a:gd name="T23" fmla="*/ 24 h 84"/>
                <a:gd name="T24" fmla="*/ 306 w 1008"/>
                <a:gd name="T25" fmla="*/ 24 h 84"/>
                <a:gd name="T26" fmla="*/ 330 w 1008"/>
                <a:gd name="T27" fmla="*/ 30 h 84"/>
                <a:gd name="T28" fmla="*/ 354 w 1008"/>
                <a:gd name="T29" fmla="*/ 30 h 84"/>
                <a:gd name="T30" fmla="*/ 378 w 1008"/>
                <a:gd name="T31" fmla="*/ 30 h 84"/>
                <a:gd name="T32" fmla="*/ 402 w 1008"/>
                <a:gd name="T33" fmla="*/ 36 h 84"/>
                <a:gd name="T34" fmla="*/ 426 w 1008"/>
                <a:gd name="T35" fmla="*/ 36 h 84"/>
                <a:gd name="T36" fmla="*/ 444 w 1008"/>
                <a:gd name="T37" fmla="*/ 42 h 84"/>
                <a:gd name="T38" fmla="*/ 468 w 1008"/>
                <a:gd name="T39" fmla="*/ 42 h 84"/>
                <a:gd name="T40" fmla="*/ 492 w 1008"/>
                <a:gd name="T41" fmla="*/ 42 h 84"/>
                <a:gd name="T42" fmla="*/ 516 w 1008"/>
                <a:gd name="T43" fmla="*/ 48 h 84"/>
                <a:gd name="T44" fmla="*/ 540 w 1008"/>
                <a:gd name="T45" fmla="*/ 48 h 84"/>
                <a:gd name="T46" fmla="*/ 564 w 1008"/>
                <a:gd name="T47" fmla="*/ 48 h 84"/>
                <a:gd name="T48" fmla="*/ 588 w 1008"/>
                <a:gd name="T49" fmla="*/ 54 h 84"/>
                <a:gd name="T50" fmla="*/ 612 w 1008"/>
                <a:gd name="T51" fmla="*/ 54 h 84"/>
                <a:gd name="T52" fmla="*/ 636 w 1008"/>
                <a:gd name="T53" fmla="*/ 54 h 84"/>
                <a:gd name="T54" fmla="*/ 660 w 1008"/>
                <a:gd name="T55" fmla="*/ 60 h 84"/>
                <a:gd name="T56" fmla="*/ 684 w 1008"/>
                <a:gd name="T57" fmla="*/ 60 h 84"/>
                <a:gd name="T58" fmla="*/ 708 w 1008"/>
                <a:gd name="T59" fmla="*/ 60 h 84"/>
                <a:gd name="T60" fmla="*/ 732 w 1008"/>
                <a:gd name="T61" fmla="*/ 66 h 84"/>
                <a:gd name="T62" fmla="*/ 756 w 1008"/>
                <a:gd name="T63" fmla="*/ 72 h 84"/>
                <a:gd name="T64" fmla="*/ 780 w 1008"/>
                <a:gd name="T65" fmla="*/ 72 h 84"/>
                <a:gd name="T66" fmla="*/ 804 w 1008"/>
                <a:gd name="T67" fmla="*/ 72 h 84"/>
                <a:gd name="T68" fmla="*/ 828 w 1008"/>
                <a:gd name="T69" fmla="*/ 72 h 84"/>
                <a:gd name="T70" fmla="*/ 852 w 1008"/>
                <a:gd name="T71" fmla="*/ 78 h 84"/>
                <a:gd name="T72" fmla="*/ 876 w 1008"/>
                <a:gd name="T73" fmla="*/ 78 h 84"/>
                <a:gd name="T74" fmla="*/ 900 w 1008"/>
                <a:gd name="T75" fmla="*/ 84 h 84"/>
                <a:gd name="T76" fmla="*/ 924 w 1008"/>
                <a:gd name="T77" fmla="*/ 84 h 84"/>
                <a:gd name="T78" fmla="*/ 948 w 1008"/>
                <a:gd name="T79" fmla="*/ 84 h 84"/>
                <a:gd name="T80" fmla="*/ 972 w 1008"/>
                <a:gd name="T81" fmla="*/ 84 h 84"/>
                <a:gd name="T82" fmla="*/ 996 w 1008"/>
                <a:gd name="T8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84">
                  <a:moveTo>
                    <a:pt x="0" y="6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8" y="30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6" y="36"/>
                  </a:lnTo>
                  <a:lnTo>
                    <a:pt x="432" y="42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92" y="42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52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588" y="54"/>
                  </a:lnTo>
                  <a:lnTo>
                    <a:pt x="600" y="54"/>
                  </a:lnTo>
                  <a:lnTo>
                    <a:pt x="606" y="54"/>
                  </a:lnTo>
                  <a:lnTo>
                    <a:pt x="612" y="54"/>
                  </a:lnTo>
                  <a:lnTo>
                    <a:pt x="624" y="54"/>
                  </a:lnTo>
                  <a:lnTo>
                    <a:pt x="630" y="54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702" y="60"/>
                  </a:lnTo>
                  <a:lnTo>
                    <a:pt x="708" y="60"/>
                  </a:lnTo>
                  <a:lnTo>
                    <a:pt x="714" y="66"/>
                  </a:lnTo>
                  <a:lnTo>
                    <a:pt x="726" y="66"/>
                  </a:lnTo>
                  <a:lnTo>
                    <a:pt x="732" y="66"/>
                  </a:lnTo>
                  <a:lnTo>
                    <a:pt x="738" y="66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62" y="72"/>
                  </a:lnTo>
                  <a:lnTo>
                    <a:pt x="774" y="72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98" y="72"/>
                  </a:lnTo>
                  <a:lnTo>
                    <a:pt x="804" y="72"/>
                  </a:lnTo>
                  <a:lnTo>
                    <a:pt x="810" y="72"/>
                  </a:lnTo>
                  <a:lnTo>
                    <a:pt x="822" y="72"/>
                  </a:lnTo>
                  <a:lnTo>
                    <a:pt x="828" y="72"/>
                  </a:lnTo>
                  <a:lnTo>
                    <a:pt x="834" y="78"/>
                  </a:lnTo>
                  <a:lnTo>
                    <a:pt x="846" y="78"/>
                  </a:lnTo>
                  <a:lnTo>
                    <a:pt x="852" y="78"/>
                  </a:lnTo>
                  <a:lnTo>
                    <a:pt x="858" y="78"/>
                  </a:lnTo>
                  <a:lnTo>
                    <a:pt x="870" y="78"/>
                  </a:lnTo>
                  <a:lnTo>
                    <a:pt x="876" y="78"/>
                  </a:lnTo>
                  <a:lnTo>
                    <a:pt x="882" y="78"/>
                  </a:lnTo>
                  <a:lnTo>
                    <a:pt x="888" y="84"/>
                  </a:lnTo>
                  <a:lnTo>
                    <a:pt x="900" y="84"/>
                  </a:lnTo>
                  <a:lnTo>
                    <a:pt x="906" y="84"/>
                  </a:lnTo>
                  <a:lnTo>
                    <a:pt x="912" y="84"/>
                  </a:lnTo>
                  <a:lnTo>
                    <a:pt x="924" y="84"/>
                  </a:lnTo>
                  <a:lnTo>
                    <a:pt x="930" y="84"/>
                  </a:lnTo>
                  <a:lnTo>
                    <a:pt x="936" y="84"/>
                  </a:lnTo>
                  <a:lnTo>
                    <a:pt x="948" y="84"/>
                  </a:lnTo>
                  <a:lnTo>
                    <a:pt x="954" y="84"/>
                  </a:lnTo>
                  <a:lnTo>
                    <a:pt x="960" y="84"/>
                  </a:lnTo>
                  <a:lnTo>
                    <a:pt x="972" y="84"/>
                  </a:lnTo>
                  <a:lnTo>
                    <a:pt x="978" y="84"/>
                  </a:lnTo>
                  <a:lnTo>
                    <a:pt x="984" y="84"/>
                  </a:lnTo>
                  <a:lnTo>
                    <a:pt x="996" y="84"/>
                  </a:lnTo>
                  <a:lnTo>
                    <a:pt x="1002" y="84"/>
                  </a:lnTo>
                  <a:lnTo>
                    <a:pt x="1008" y="84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5" name="Freeform 208"/>
            <p:cNvSpPr>
              <a:spLocks/>
            </p:cNvSpPr>
            <p:nvPr/>
          </p:nvSpPr>
          <p:spPr bwMode="auto">
            <a:xfrm>
              <a:off x="5040337" y="5121974"/>
              <a:ext cx="1301412" cy="76497"/>
            </a:xfrm>
            <a:custGeom>
              <a:avLst/>
              <a:gdLst>
                <a:gd name="T0" fmla="*/ 18 w 1008"/>
                <a:gd name="T1" fmla="*/ 6 h 54"/>
                <a:gd name="T2" fmla="*/ 42 w 1008"/>
                <a:gd name="T3" fmla="*/ 6 h 54"/>
                <a:gd name="T4" fmla="*/ 66 w 1008"/>
                <a:gd name="T5" fmla="*/ 6 h 54"/>
                <a:gd name="T6" fmla="*/ 90 w 1008"/>
                <a:gd name="T7" fmla="*/ 12 h 54"/>
                <a:gd name="T8" fmla="*/ 114 w 1008"/>
                <a:gd name="T9" fmla="*/ 12 h 54"/>
                <a:gd name="T10" fmla="*/ 138 w 1008"/>
                <a:gd name="T11" fmla="*/ 12 h 54"/>
                <a:gd name="T12" fmla="*/ 162 w 1008"/>
                <a:gd name="T13" fmla="*/ 12 h 54"/>
                <a:gd name="T14" fmla="*/ 186 w 1008"/>
                <a:gd name="T15" fmla="*/ 18 h 54"/>
                <a:gd name="T16" fmla="*/ 210 w 1008"/>
                <a:gd name="T17" fmla="*/ 18 h 54"/>
                <a:gd name="T18" fmla="*/ 234 w 1008"/>
                <a:gd name="T19" fmla="*/ 18 h 54"/>
                <a:gd name="T20" fmla="*/ 258 w 1008"/>
                <a:gd name="T21" fmla="*/ 24 h 54"/>
                <a:gd name="T22" fmla="*/ 282 w 1008"/>
                <a:gd name="T23" fmla="*/ 24 h 54"/>
                <a:gd name="T24" fmla="*/ 306 w 1008"/>
                <a:gd name="T25" fmla="*/ 24 h 54"/>
                <a:gd name="T26" fmla="*/ 324 w 1008"/>
                <a:gd name="T27" fmla="*/ 24 h 54"/>
                <a:gd name="T28" fmla="*/ 348 w 1008"/>
                <a:gd name="T29" fmla="*/ 24 h 54"/>
                <a:gd name="T30" fmla="*/ 372 w 1008"/>
                <a:gd name="T31" fmla="*/ 30 h 54"/>
                <a:gd name="T32" fmla="*/ 396 w 1008"/>
                <a:gd name="T33" fmla="*/ 30 h 54"/>
                <a:gd name="T34" fmla="*/ 420 w 1008"/>
                <a:gd name="T35" fmla="*/ 30 h 54"/>
                <a:gd name="T36" fmla="*/ 444 w 1008"/>
                <a:gd name="T37" fmla="*/ 30 h 54"/>
                <a:gd name="T38" fmla="*/ 468 w 1008"/>
                <a:gd name="T39" fmla="*/ 30 h 54"/>
                <a:gd name="T40" fmla="*/ 492 w 1008"/>
                <a:gd name="T41" fmla="*/ 36 h 54"/>
                <a:gd name="T42" fmla="*/ 516 w 1008"/>
                <a:gd name="T43" fmla="*/ 36 h 54"/>
                <a:gd name="T44" fmla="*/ 540 w 1008"/>
                <a:gd name="T45" fmla="*/ 36 h 54"/>
                <a:gd name="T46" fmla="*/ 564 w 1008"/>
                <a:gd name="T47" fmla="*/ 36 h 54"/>
                <a:gd name="T48" fmla="*/ 588 w 1008"/>
                <a:gd name="T49" fmla="*/ 36 h 54"/>
                <a:gd name="T50" fmla="*/ 612 w 1008"/>
                <a:gd name="T51" fmla="*/ 42 h 54"/>
                <a:gd name="T52" fmla="*/ 636 w 1008"/>
                <a:gd name="T53" fmla="*/ 42 h 54"/>
                <a:gd name="T54" fmla="*/ 660 w 1008"/>
                <a:gd name="T55" fmla="*/ 42 h 54"/>
                <a:gd name="T56" fmla="*/ 684 w 1008"/>
                <a:gd name="T57" fmla="*/ 42 h 54"/>
                <a:gd name="T58" fmla="*/ 708 w 1008"/>
                <a:gd name="T59" fmla="*/ 48 h 54"/>
                <a:gd name="T60" fmla="*/ 732 w 1008"/>
                <a:gd name="T61" fmla="*/ 48 h 54"/>
                <a:gd name="T62" fmla="*/ 756 w 1008"/>
                <a:gd name="T63" fmla="*/ 48 h 54"/>
                <a:gd name="T64" fmla="*/ 780 w 1008"/>
                <a:gd name="T65" fmla="*/ 48 h 54"/>
                <a:gd name="T66" fmla="*/ 804 w 1008"/>
                <a:gd name="T67" fmla="*/ 48 h 54"/>
                <a:gd name="T68" fmla="*/ 828 w 1008"/>
                <a:gd name="T69" fmla="*/ 48 h 54"/>
                <a:gd name="T70" fmla="*/ 852 w 1008"/>
                <a:gd name="T71" fmla="*/ 48 h 54"/>
                <a:gd name="T72" fmla="*/ 876 w 1008"/>
                <a:gd name="T73" fmla="*/ 48 h 54"/>
                <a:gd name="T74" fmla="*/ 900 w 1008"/>
                <a:gd name="T75" fmla="*/ 48 h 54"/>
                <a:gd name="T76" fmla="*/ 924 w 1008"/>
                <a:gd name="T77" fmla="*/ 48 h 54"/>
                <a:gd name="T78" fmla="*/ 948 w 1008"/>
                <a:gd name="T79" fmla="*/ 48 h 54"/>
                <a:gd name="T80" fmla="*/ 972 w 1008"/>
                <a:gd name="T81" fmla="*/ 54 h 54"/>
                <a:gd name="T82" fmla="*/ 990 w 1008"/>
                <a:gd name="T8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54">
                  <a:moveTo>
                    <a:pt x="0" y="0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0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36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42"/>
                  </a:lnTo>
                  <a:lnTo>
                    <a:pt x="606" y="42"/>
                  </a:lnTo>
                  <a:lnTo>
                    <a:pt x="612" y="42"/>
                  </a:lnTo>
                  <a:lnTo>
                    <a:pt x="618" y="42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702" y="42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50" y="48"/>
                  </a:lnTo>
                  <a:lnTo>
                    <a:pt x="756" y="48"/>
                  </a:lnTo>
                  <a:lnTo>
                    <a:pt x="762" y="48"/>
                  </a:lnTo>
                  <a:lnTo>
                    <a:pt x="768" y="48"/>
                  </a:lnTo>
                  <a:lnTo>
                    <a:pt x="780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64" y="48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60" y="54"/>
                  </a:lnTo>
                  <a:lnTo>
                    <a:pt x="972" y="54"/>
                  </a:lnTo>
                  <a:lnTo>
                    <a:pt x="978" y="54"/>
                  </a:lnTo>
                  <a:lnTo>
                    <a:pt x="984" y="54"/>
                  </a:lnTo>
                  <a:lnTo>
                    <a:pt x="990" y="54"/>
                  </a:lnTo>
                  <a:lnTo>
                    <a:pt x="1002" y="54"/>
                  </a:lnTo>
                  <a:lnTo>
                    <a:pt x="1008" y="54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6" name="Freeform 209"/>
            <p:cNvSpPr>
              <a:spLocks/>
            </p:cNvSpPr>
            <p:nvPr/>
          </p:nvSpPr>
          <p:spPr bwMode="auto">
            <a:xfrm>
              <a:off x="6341749" y="5198471"/>
              <a:ext cx="534508" cy="8500"/>
            </a:xfrm>
            <a:custGeom>
              <a:avLst/>
              <a:gdLst>
                <a:gd name="T0" fmla="*/ 0 w 414"/>
                <a:gd name="T1" fmla="*/ 0 h 6"/>
                <a:gd name="T2" fmla="*/ 6 w 414"/>
                <a:gd name="T3" fmla="*/ 0 h 6"/>
                <a:gd name="T4" fmla="*/ 18 w 414"/>
                <a:gd name="T5" fmla="*/ 0 h 6"/>
                <a:gd name="T6" fmla="*/ 24 w 414"/>
                <a:gd name="T7" fmla="*/ 0 h 6"/>
                <a:gd name="T8" fmla="*/ 30 w 414"/>
                <a:gd name="T9" fmla="*/ 0 h 6"/>
                <a:gd name="T10" fmla="*/ 42 w 414"/>
                <a:gd name="T11" fmla="*/ 0 h 6"/>
                <a:gd name="T12" fmla="*/ 48 w 414"/>
                <a:gd name="T13" fmla="*/ 0 h 6"/>
                <a:gd name="T14" fmla="*/ 54 w 414"/>
                <a:gd name="T15" fmla="*/ 0 h 6"/>
                <a:gd name="T16" fmla="*/ 66 w 414"/>
                <a:gd name="T17" fmla="*/ 0 h 6"/>
                <a:gd name="T18" fmla="*/ 72 w 414"/>
                <a:gd name="T19" fmla="*/ 0 h 6"/>
                <a:gd name="T20" fmla="*/ 78 w 414"/>
                <a:gd name="T21" fmla="*/ 0 h 6"/>
                <a:gd name="T22" fmla="*/ 90 w 414"/>
                <a:gd name="T23" fmla="*/ 0 h 6"/>
                <a:gd name="T24" fmla="*/ 96 w 414"/>
                <a:gd name="T25" fmla="*/ 0 h 6"/>
                <a:gd name="T26" fmla="*/ 102 w 414"/>
                <a:gd name="T27" fmla="*/ 0 h 6"/>
                <a:gd name="T28" fmla="*/ 114 w 414"/>
                <a:gd name="T29" fmla="*/ 0 h 6"/>
                <a:gd name="T30" fmla="*/ 120 w 414"/>
                <a:gd name="T31" fmla="*/ 0 h 6"/>
                <a:gd name="T32" fmla="*/ 126 w 414"/>
                <a:gd name="T33" fmla="*/ 0 h 6"/>
                <a:gd name="T34" fmla="*/ 138 w 414"/>
                <a:gd name="T35" fmla="*/ 0 h 6"/>
                <a:gd name="T36" fmla="*/ 144 w 414"/>
                <a:gd name="T37" fmla="*/ 0 h 6"/>
                <a:gd name="T38" fmla="*/ 150 w 414"/>
                <a:gd name="T39" fmla="*/ 0 h 6"/>
                <a:gd name="T40" fmla="*/ 162 w 414"/>
                <a:gd name="T41" fmla="*/ 0 h 6"/>
                <a:gd name="T42" fmla="*/ 168 w 414"/>
                <a:gd name="T43" fmla="*/ 0 h 6"/>
                <a:gd name="T44" fmla="*/ 174 w 414"/>
                <a:gd name="T45" fmla="*/ 0 h 6"/>
                <a:gd name="T46" fmla="*/ 186 w 414"/>
                <a:gd name="T47" fmla="*/ 0 h 6"/>
                <a:gd name="T48" fmla="*/ 192 w 414"/>
                <a:gd name="T49" fmla="*/ 0 h 6"/>
                <a:gd name="T50" fmla="*/ 198 w 414"/>
                <a:gd name="T51" fmla="*/ 6 h 6"/>
                <a:gd name="T52" fmla="*/ 204 w 414"/>
                <a:gd name="T53" fmla="*/ 6 h 6"/>
                <a:gd name="T54" fmla="*/ 216 w 414"/>
                <a:gd name="T55" fmla="*/ 6 h 6"/>
                <a:gd name="T56" fmla="*/ 222 w 414"/>
                <a:gd name="T57" fmla="*/ 6 h 6"/>
                <a:gd name="T58" fmla="*/ 228 w 414"/>
                <a:gd name="T59" fmla="*/ 6 h 6"/>
                <a:gd name="T60" fmla="*/ 240 w 414"/>
                <a:gd name="T61" fmla="*/ 6 h 6"/>
                <a:gd name="T62" fmla="*/ 246 w 414"/>
                <a:gd name="T63" fmla="*/ 6 h 6"/>
                <a:gd name="T64" fmla="*/ 252 w 414"/>
                <a:gd name="T65" fmla="*/ 6 h 6"/>
                <a:gd name="T66" fmla="*/ 264 w 414"/>
                <a:gd name="T67" fmla="*/ 6 h 6"/>
                <a:gd name="T68" fmla="*/ 270 w 414"/>
                <a:gd name="T69" fmla="*/ 6 h 6"/>
                <a:gd name="T70" fmla="*/ 276 w 414"/>
                <a:gd name="T71" fmla="*/ 6 h 6"/>
                <a:gd name="T72" fmla="*/ 288 w 414"/>
                <a:gd name="T73" fmla="*/ 6 h 6"/>
                <a:gd name="T74" fmla="*/ 294 w 414"/>
                <a:gd name="T75" fmla="*/ 6 h 6"/>
                <a:gd name="T76" fmla="*/ 300 w 414"/>
                <a:gd name="T77" fmla="*/ 6 h 6"/>
                <a:gd name="T78" fmla="*/ 312 w 414"/>
                <a:gd name="T79" fmla="*/ 6 h 6"/>
                <a:gd name="T80" fmla="*/ 318 w 414"/>
                <a:gd name="T81" fmla="*/ 6 h 6"/>
                <a:gd name="T82" fmla="*/ 324 w 414"/>
                <a:gd name="T83" fmla="*/ 6 h 6"/>
                <a:gd name="T84" fmla="*/ 336 w 414"/>
                <a:gd name="T85" fmla="*/ 6 h 6"/>
                <a:gd name="T86" fmla="*/ 342 w 414"/>
                <a:gd name="T87" fmla="*/ 6 h 6"/>
                <a:gd name="T88" fmla="*/ 348 w 414"/>
                <a:gd name="T89" fmla="*/ 6 h 6"/>
                <a:gd name="T90" fmla="*/ 360 w 414"/>
                <a:gd name="T91" fmla="*/ 6 h 6"/>
                <a:gd name="T92" fmla="*/ 366 w 414"/>
                <a:gd name="T93" fmla="*/ 6 h 6"/>
                <a:gd name="T94" fmla="*/ 372 w 414"/>
                <a:gd name="T95" fmla="*/ 6 h 6"/>
                <a:gd name="T96" fmla="*/ 384 w 414"/>
                <a:gd name="T97" fmla="*/ 6 h 6"/>
                <a:gd name="T98" fmla="*/ 390 w 414"/>
                <a:gd name="T99" fmla="*/ 6 h 6"/>
                <a:gd name="T100" fmla="*/ 396 w 414"/>
                <a:gd name="T101" fmla="*/ 6 h 6"/>
                <a:gd name="T102" fmla="*/ 408 w 414"/>
                <a:gd name="T103" fmla="*/ 6 h 6"/>
                <a:gd name="T104" fmla="*/ 414 w 414"/>
                <a:gd name="T10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6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6"/>
                  </a:lnTo>
                  <a:lnTo>
                    <a:pt x="414" y="6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7" name="Freeform 210"/>
            <p:cNvSpPr>
              <a:spLocks/>
            </p:cNvSpPr>
            <p:nvPr/>
          </p:nvSpPr>
          <p:spPr bwMode="auto">
            <a:xfrm>
              <a:off x="1143847" y="2963062"/>
              <a:ext cx="1301412" cy="1606434"/>
            </a:xfrm>
            <a:custGeom>
              <a:avLst/>
              <a:gdLst>
                <a:gd name="T0" fmla="*/ 12 w 1008"/>
                <a:gd name="T1" fmla="*/ 96 h 1134"/>
                <a:gd name="T2" fmla="*/ 36 w 1008"/>
                <a:gd name="T3" fmla="*/ 180 h 1134"/>
                <a:gd name="T4" fmla="*/ 60 w 1008"/>
                <a:gd name="T5" fmla="*/ 246 h 1134"/>
                <a:gd name="T6" fmla="*/ 84 w 1008"/>
                <a:gd name="T7" fmla="*/ 312 h 1134"/>
                <a:gd name="T8" fmla="*/ 108 w 1008"/>
                <a:gd name="T9" fmla="*/ 354 h 1134"/>
                <a:gd name="T10" fmla="*/ 132 w 1008"/>
                <a:gd name="T11" fmla="*/ 360 h 1134"/>
                <a:gd name="T12" fmla="*/ 156 w 1008"/>
                <a:gd name="T13" fmla="*/ 366 h 1134"/>
                <a:gd name="T14" fmla="*/ 180 w 1008"/>
                <a:gd name="T15" fmla="*/ 378 h 1134"/>
                <a:gd name="T16" fmla="*/ 204 w 1008"/>
                <a:gd name="T17" fmla="*/ 402 h 1134"/>
                <a:gd name="T18" fmla="*/ 228 w 1008"/>
                <a:gd name="T19" fmla="*/ 444 h 1134"/>
                <a:gd name="T20" fmla="*/ 252 w 1008"/>
                <a:gd name="T21" fmla="*/ 492 h 1134"/>
                <a:gd name="T22" fmla="*/ 276 w 1008"/>
                <a:gd name="T23" fmla="*/ 534 h 1134"/>
                <a:gd name="T24" fmla="*/ 300 w 1008"/>
                <a:gd name="T25" fmla="*/ 558 h 1134"/>
                <a:gd name="T26" fmla="*/ 324 w 1008"/>
                <a:gd name="T27" fmla="*/ 576 h 1134"/>
                <a:gd name="T28" fmla="*/ 348 w 1008"/>
                <a:gd name="T29" fmla="*/ 594 h 1134"/>
                <a:gd name="T30" fmla="*/ 372 w 1008"/>
                <a:gd name="T31" fmla="*/ 618 h 1134"/>
                <a:gd name="T32" fmla="*/ 396 w 1008"/>
                <a:gd name="T33" fmla="*/ 660 h 1134"/>
                <a:gd name="T34" fmla="*/ 420 w 1008"/>
                <a:gd name="T35" fmla="*/ 690 h 1134"/>
                <a:gd name="T36" fmla="*/ 444 w 1008"/>
                <a:gd name="T37" fmla="*/ 714 h 1134"/>
                <a:gd name="T38" fmla="*/ 468 w 1008"/>
                <a:gd name="T39" fmla="*/ 744 h 1134"/>
                <a:gd name="T40" fmla="*/ 492 w 1008"/>
                <a:gd name="T41" fmla="*/ 762 h 1134"/>
                <a:gd name="T42" fmla="*/ 516 w 1008"/>
                <a:gd name="T43" fmla="*/ 780 h 1134"/>
                <a:gd name="T44" fmla="*/ 540 w 1008"/>
                <a:gd name="T45" fmla="*/ 786 h 1134"/>
                <a:gd name="T46" fmla="*/ 564 w 1008"/>
                <a:gd name="T47" fmla="*/ 804 h 1134"/>
                <a:gd name="T48" fmla="*/ 588 w 1008"/>
                <a:gd name="T49" fmla="*/ 828 h 1134"/>
                <a:gd name="T50" fmla="*/ 612 w 1008"/>
                <a:gd name="T51" fmla="*/ 846 h 1134"/>
                <a:gd name="T52" fmla="*/ 636 w 1008"/>
                <a:gd name="T53" fmla="*/ 882 h 1134"/>
                <a:gd name="T54" fmla="*/ 660 w 1008"/>
                <a:gd name="T55" fmla="*/ 900 h 1134"/>
                <a:gd name="T56" fmla="*/ 678 w 1008"/>
                <a:gd name="T57" fmla="*/ 918 h 1134"/>
                <a:gd name="T58" fmla="*/ 702 w 1008"/>
                <a:gd name="T59" fmla="*/ 942 h 1134"/>
                <a:gd name="T60" fmla="*/ 726 w 1008"/>
                <a:gd name="T61" fmla="*/ 954 h 1134"/>
                <a:gd name="T62" fmla="*/ 750 w 1008"/>
                <a:gd name="T63" fmla="*/ 972 h 1134"/>
                <a:gd name="T64" fmla="*/ 774 w 1008"/>
                <a:gd name="T65" fmla="*/ 978 h 1134"/>
                <a:gd name="T66" fmla="*/ 798 w 1008"/>
                <a:gd name="T67" fmla="*/ 990 h 1134"/>
                <a:gd name="T68" fmla="*/ 822 w 1008"/>
                <a:gd name="T69" fmla="*/ 1002 h 1134"/>
                <a:gd name="T70" fmla="*/ 846 w 1008"/>
                <a:gd name="T71" fmla="*/ 1020 h 1134"/>
                <a:gd name="T72" fmla="*/ 870 w 1008"/>
                <a:gd name="T73" fmla="*/ 1038 h 1134"/>
                <a:gd name="T74" fmla="*/ 894 w 1008"/>
                <a:gd name="T75" fmla="*/ 1056 h 1134"/>
                <a:gd name="T76" fmla="*/ 918 w 1008"/>
                <a:gd name="T77" fmla="*/ 1074 h 1134"/>
                <a:gd name="T78" fmla="*/ 942 w 1008"/>
                <a:gd name="T79" fmla="*/ 1092 h 1134"/>
                <a:gd name="T80" fmla="*/ 966 w 1008"/>
                <a:gd name="T81" fmla="*/ 1110 h 1134"/>
                <a:gd name="T82" fmla="*/ 990 w 1008"/>
                <a:gd name="T83" fmla="*/ 1128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134">
                  <a:moveTo>
                    <a:pt x="0" y="0"/>
                  </a:moveTo>
                  <a:lnTo>
                    <a:pt x="6" y="66"/>
                  </a:lnTo>
                  <a:lnTo>
                    <a:pt x="12" y="96"/>
                  </a:lnTo>
                  <a:lnTo>
                    <a:pt x="24" y="120"/>
                  </a:lnTo>
                  <a:lnTo>
                    <a:pt x="30" y="150"/>
                  </a:lnTo>
                  <a:lnTo>
                    <a:pt x="36" y="180"/>
                  </a:lnTo>
                  <a:lnTo>
                    <a:pt x="48" y="198"/>
                  </a:lnTo>
                  <a:lnTo>
                    <a:pt x="54" y="222"/>
                  </a:lnTo>
                  <a:lnTo>
                    <a:pt x="60" y="246"/>
                  </a:lnTo>
                  <a:lnTo>
                    <a:pt x="72" y="270"/>
                  </a:lnTo>
                  <a:lnTo>
                    <a:pt x="78" y="288"/>
                  </a:lnTo>
                  <a:lnTo>
                    <a:pt x="84" y="312"/>
                  </a:lnTo>
                  <a:lnTo>
                    <a:pt x="96" y="336"/>
                  </a:lnTo>
                  <a:lnTo>
                    <a:pt x="102" y="348"/>
                  </a:lnTo>
                  <a:lnTo>
                    <a:pt x="108" y="354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32" y="360"/>
                  </a:lnTo>
                  <a:lnTo>
                    <a:pt x="144" y="360"/>
                  </a:lnTo>
                  <a:lnTo>
                    <a:pt x="150" y="360"/>
                  </a:lnTo>
                  <a:lnTo>
                    <a:pt x="156" y="366"/>
                  </a:lnTo>
                  <a:lnTo>
                    <a:pt x="168" y="372"/>
                  </a:lnTo>
                  <a:lnTo>
                    <a:pt x="174" y="378"/>
                  </a:lnTo>
                  <a:lnTo>
                    <a:pt x="180" y="378"/>
                  </a:lnTo>
                  <a:lnTo>
                    <a:pt x="192" y="384"/>
                  </a:lnTo>
                  <a:lnTo>
                    <a:pt x="198" y="390"/>
                  </a:lnTo>
                  <a:lnTo>
                    <a:pt x="204" y="402"/>
                  </a:lnTo>
                  <a:lnTo>
                    <a:pt x="216" y="414"/>
                  </a:lnTo>
                  <a:lnTo>
                    <a:pt x="222" y="432"/>
                  </a:lnTo>
                  <a:lnTo>
                    <a:pt x="228" y="444"/>
                  </a:lnTo>
                  <a:lnTo>
                    <a:pt x="234" y="462"/>
                  </a:lnTo>
                  <a:lnTo>
                    <a:pt x="246" y="474"/>
                  </a:lnTo>
                  <a:lnTo>
                    <a:pt x="252" y="492"/>
                  </a:lnTo>
                  <a:lnTo>
                    <a:pt x="258" y="504"/>
                  </a:lnTo>
                  <a:lnTo>
                    <a:pt x="270" y="522"/>
                  </a:lnTo>
                  <a:lnTo>
                    <a:pt x="276" y="534"/>
                  </a:lnTo>
                  <a:lnTo>
                    <a:pt x="282" y="546"/>
                  </a:lnTo>
                  <a:lnTo>
                    <a:pt x="294" y="552"/>
                  </a:lnTo>
                  <a:lnTo>
                    <a:pt x="300" y="558"/>
                  </a:lnTo>
                  <a:lnTo>
                    <a:pt x="306" y="564"/>
                  </a:lnTo>
                  <a:lnTo>
                    <a:pt x="318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42" y="588"/>
                  </a:lnTo>
                  <a:lnTo>
                    <a:pt x="348" y="594"/>
                  </a:lnTo>
                  <a:lnTo>
                    <a:pt x="354" y="600"/>
                  </a:lnTo>
                  <a:lnTo>
                    <a:pt x="366" y="612"/>
                  </a:lnTo>
                  <a:lnTo>
                    <a:pt x="372" y="618"/>
                  </a:lnTo>
                  <a:lnTo>
                    <a:pt x="378" y="636"/>
                  </a:lnTo>
                  <a:lnTo>
                    <a:pt x="390" y="648"/>
                  </a:lnTo>
                  <a:lnTo>
                    <a:pt x="396" y="660"/>
                  </a:lnTo>
                  <a:lnTo>
                    <a:pt x="402" y="666"/>
                  </a:lnTo>
                  <a:lnTo>
                    <a:pt x="414" y="678"/>
                  </a:lnTo>
                  <a:lnTo>
                    <a:pt x="420" y="690"/>
                  </a:lnTo>
                  <a:lnTo>
                    <a:pt x="426" y="696"/>
                  </a:lnTo>
                  <a:lnTo>
                    <a:pt x="438" y="708"/>
                  </a:lnTo>
                  <a:lnTo>
                    <a:pt x="444" y="714"/>
                  </a:lnTo>
                  <a:lnTo>
                    <a:pt x="450" y="726"/>
                  </a:lnTo>
                  <a:lnTo>
                    <a:pt x="456" y="738"/>
                  </a:lnTo>
                  <a:lnTo>
                    <a:pt x="468" y="744"/>
                  </a:lnTo>
                  <a:lnTo>
                    <a:pt x="474" y="750"/>
                  </a:lnTo>
                  <a:lnTo>
                    <a:pt x="480" y="750"/>
                  </a:lnTo>
                  <a:lnTo>
                    <a:pt x="492" y="762"/>
                  </a:lnTo>
                  <a:lnTo>
                    <a:pt x="498" y="768"/>
                  </a:lnTo>
                  <a:lnTo>
                    <a:pt x="504" y="780"/>
                  </a:lnTo>
                  <a:lnTo>
                    <a:pt x="516" y="780"/>
                  </a:lnTo>
                  <a:lnTo>
                    <a:pt x="522" y="786"/>
                  </a:lnTo>
                  <a:lnTo>
                    <a:pt x="528" y="786"/>
                  </a:lnTo>
                  <a:lnTo>
                    <a:pt x="540" y="786"/>
                  </a:lnTo>
                  <a:lnTo>
                    <a:pt x="546" y="792"/>
                  </a:lnTo>
                  <a:lnTo>
                    <a:pt x="552" y="798"/>
                  </a:lnTo>
                  <a:lnTo>
                    <a:pt x="564" y="804"/>
                  </a:lnTo>
                  <a:lnTo>
                    <a:pt x="570" y="816"/>
                  </a:lnTo>
                  <a:lnTo>
                    <a:pt x="576" y="822"/>
                  </a:lnTo>
                  <a:lnTo>
                    <a:pt x="588" y="828"/>
                  </a:lnTo>
                  <a:lnTo>
                    <a:pt x="594" y="834"/>
                  </a:lnTo>
                  <a:lnTo>
                    <a:pt x="600" y="840"/>
                  </a:lnTo>
                  <a:lnTo>
                    <a:pt x="612" y="846"/>
                  </a:lnTo>
                  <a:lnTo>
                    <a:pt x="618" y="852"/>
                  </a:lnTo>
                  <a:lnTo>
                    <a:pt x="624" y="870"/>
                  </a:lnTo>
                  <a:lnTo>
                    <a:pt x="636" y="882"/>
                  </a:lnTo>
                  <a:lnTo>
                    <a:pt x="642" y="888"/>
                  </a:lnTo>
                  <a:lnTo>
                    <a:pt x="648" y="894"/>
                  </a:lnTo>
                  <a:lnTo>
                    <a:pt x="660" y="900"/>
                  </a:lnTo>
                  <a:lnTo>
                    <a:pt x="666" y="906"/>
                  </a:lnTo>
                  <a:lnTo>
                    <a:pt x="672" y="912"/>
                  </a:lnTo>
                  <a:lnTo>
                    <a:pt x="678" y="918"/>
                  </a:lnTo>
                  <a:lnTo>
                    <a:pt x="690" y="924"/>
                  </a:lnTo>
                  <a:lnTo>
                    <a:pt x="696" y="936"/>
                  </a:lnTo>
                  <a:lnTo>
                    <a:pt x="702" y="942"/>
                  </a:lnTo>
                  <a:lnTo>
                    <a:pt x="714" y="942"/>
                  </a:lnTo>
                  <a:lnTo>
                    <a:pt x="720" y="948"/>
                  </a:lnTo>
                  <a:lnTo>
                    <a:pt x="726" y="954"/>
                  </a:lnTo>
                  <a:lnTo>
                    <a:pt x="738" y="960"/>
                  </a:lnTo>
                  <a:lnTo>
                    <a:pt x="744" y="966"/>
                  </a:lnTo>
                  <a:lnTo>
                    <a:pt x="750" y="972"/>
                  </a:lnTo>
                  <a:lnTo>
                    <a:pt x="762" y="972"/>
                  </a:lnTo>
                  <a:lnTo>
                    <a:pt x="768" y="978"/>
                  </a:lnTo>
                  <a:lnTo>
                    <a:pt x="774" y="978"/>
                  </a:lnTo>
                  <a:lnTo>
                    <a:pt x="786" y="984"/>
                  </a:lnTo>
                  <a:lnTo>
                    <a:pt x="792" y="990"/>
                  </a:lnTo>
                  <a:lnTo>
                    <a:pt x="798" y="990"/>
                  </a:lnTo>
                  <a:lnTo>
                    <a:pt x="810" y="996"/>
                  </a:lnTo>
                  <a:lnTo>
                    <a:pt x="816" y="1002"/>
                  </a:lnTo>
                  <a:lnTo>
                    <a:pt x="822" y="1002"/>
                  </a:lnTo>
                  <a:lnTo>
                    <a:pt x="834" y="1008"/>
                  </a:lnTo>
                  <a:lnTo>
                    <a:pt x="840" y="1014"/>
                  </a:lnTo>
                  <a:lnTo>
                    <a:pt x="846" y="1020"/>
                  </a:lnTo>
                  <a:lnTo>
                    <a:pt x="858" y="1032"/>
                  </a:lnTo>
                  <a:lnTo>
                    <a:pt x="864" y="1032"/>
                  </a:lnTo>
                  <a:lnTo>
                    <a:pt x="870" y="1038"/>
                  </a:lnTo>
                  <a:lnTo>
                    <a:pt x="882" y="1044"/>
                  </a:lnTo>
                  <a:lnTo>
                    <a:pt x="888" y="1050"/>
                  </a:lnTo>
                  <a:lnTo>
                    <a:pt x="894" y="1056"/>
                  </a:lnTo>
                  <a:lnTo>
                    <a:pt x="900" y="1062"/>
                  </a:lnTo>
                  <a:lnTo>
                    <a:pt x="912" y="1068"/>
                  </a:lnTo>
                  <a:lnTo>
                    <a:pt x="918" y="1074"/>
                  </a:lnTo>
                  <a:lnTo>
                    <a:pt x="924" y="1080"/>
                  </a:lnTo>
                  <a:lnTo>
                    <a:pt x="936" y="1086"/>
                  </a:lnTo>
                  <a:lnTo>
                    <a:pt x="942" y="1092"/>
                  </a:lnTo>
                  <a:lnTo>
                    <a:pt x="948" y="1098"/>
                  </a:lnTo>
                  <a:lnTo>
                    <a:pt x="960" y="1104"/>
                  </a:lnTo>
                  <a:lnTo>
                    <a:pt x="966" y="1110"/>
                  </a:lnTo>
                  <a:lnTo>
                    <a:pt x="972" y="1116"/>
                  </a:lnTo>
                  <a:lnTo>
                    <a:pt x="984" y="1122"/>
                  </a:lnTo>
                  <a:lnTo>
                    <a:pt x="990" y="1128"/>
                  </a:lnTo>
                  <a:lnTo>
                    <a:pt x="996" y="1134"/>
                  </a:lnTo>
                  <a:lnTo>
                    <a:pt x="1008" y="1134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8" name="Freeform 211"/>
            <p:cNvSpPr>
              <a:spLocks/>
            </p:cNvSpPr>
            <p:nvPr/>
          </p:nvSpPr>
          <p:spPr bwMode="auto">
            <a:xfrm>
              <a:off x="2445259" y="4569496"/>
              <a:ext cx="1293665" cy="441982"/>
            </a:xfrm>
            <a:custGeom>
              <a:avLst/>
              <a:gdLst>
                <a:gd name="T0" fmla="*/ 12 w 1002"/>
                <a:gd name="T1" fmla="*/ 6 h 312"/>
                <a:gd name="T2" fmla="*/ 36 w 1002"/>
                <a:gd name="T3" fmla="*/ 12 h 312"/>
                <a:gd name="T4" fmla="*/ 60 w 1002"/>
                <a:gd name="T5" fmla="*/ 24 h 312"/>
                <a:gd name="T6" fmla="*/ 84 w 1002"/>
                <a:gd name="T7" fmla="*/ 42 h 312"/>
                <a:gd name="T8" fmla="*/ 108 w 1002"/>
                <a:gd name="T9" fmla="*/ 60 h 312"/>
                <a:gd name="T10" fmla="*/ 132 w 1002"/>
                <a:gd name="T11" fmla="*/ 78 h 312"/>
                <a:gd name="T12" fmla="*/ 156 w 1002"/>
                <a:gd name="T13" fmla="*/ 84 h 312"/>
                <a:gd name="T14" fmla="*/ 180 w 1002"/>
                <a:gd name="T15" fmla="*/ 102 h 312"/>
                <a:gd name="T16" fmla="*/ 204 w 1002"/>
                <a:gd name="T17" fmla="*/ 108 h 312"/>
                <a:gd name="T18" fmla="*/ 228 w 1002"/>
                <a:gd name="T19" fmla="*/ 114 h 312"/>
                <a:gd name="T20" fmla="*/ 252 w 1002"/>
                <a:gd name="T21" fmla="*/ 120 h 312"/>
                <a:gd name="T22" fmla="*/ 276 w 1002"/>
                <a:gd name="T23" fmla="*/ 132 h 312"/>
                <a:gd name="T24" fmla="*/ 300 w 1002"/>
                <a:gd name="T25" fmla="*/ 150 h 312"/>
                <a:gd name="T26" fmla="*/ 324 w 1002"/>
                <a:gd name="T27" fmla="*/ 168 h 312"/>
                <a:gd name="T28" fmla="*/ 348 w 1002"/>
                <a:gd name="T29" fmla="*/ 180 h 312"/>
                <a:gd name="T30" fmla="*/ 372 w 1002"/>
                <a:gd name="T31" fmla="*/ 192 h 312"/>
                <a:gd name="T32" fmla="*/ 396 w 1002"/>
                <a:gd name="T33" fmla="*/ 198 h 312"/>
                <a:gd name="T34" fmla="*/ 420 w 1002"/>
                <a:gd name="T35" fmla="*/ 204 h 312"/>
                <a:gd name="T36" fmla="*/ 444 w 1002"/>
                <a:gd name="T37" fmla="*/ 210 h 312"/>
                <a:gd name="T38" fmla="*/ 468 w 1002"/>
                <a:gd name="T39" fmla="*/ 222 h 312"/>
                <a:gd name="T40" fmla="*/ 492 w 1002"/>
                <a:gd name="T41" fmla="*/ 228 h 312"/>
                <a:gd name="T42" fmla="*/ 516 w 1002"/>
                <a:gd name="T43" fmla="*/ 240 h 312"/>
                <a:gd name="T44" fmla="*/ 540 w 1002"/>
                <a:gd name="T45" fmla="*/ 252 h 312"/>
                <a:gd name="T46" fmla="*/ 558 w 1002"/>
                <a:gd name="T47" fmla="*/ 258 h 312"/>
                <a:gd name="T48" fmla="*/ 582 w 1002"/>
                <a:gd name="T49" fmla="*/ 264 h 312"/>
                <a:gd name="T50" fmla="*/ 606 w 1002"/>
                <a:gd name="T51" fmla="*/ 276 h 312"/>
                <a:gd name="T52" fmla="*/ 630 w 1002"/>
                <a:gd name="T53" fmla="*/ 282 h 312"/>
                <a:gd name="T54" fmla="*/ 654 w 1002"/>
                <a:gd name="T55" fmla="*/ 294 h 312"/>
                <a:gd name="T56" fmla="*/ 678 w 1002"/>
                <a:gd name="T57" fmla="*/ 300 h 312"/>
                <a:gd name="T58" fmla="*/ 702 w 1002"/>
                <a:gd name="T59" fmla="*/ 300 h 312"/>
                <a:gd name="T60" fmla="*/ 726 w 1002"/>
                <a:gd name="T61" fmla="*/ 294 h 312"/>
                <a:gd name="T62" fmla="*/ 750 w 1002"/>
                <a:gd name="T63" fmla="*/ 288 h 312"/>
                <a:gd name="T64" fmla="*/ 774 w 1002"/>
                <a:gd name="T65" fmla="*/ 282 h 312"/>
                <a:gd name="T66" fmla="*/ 798 w 1002"/>
                <a:gd name="T67" fmla="*/ 276 h 312"/>
                <a:gd name="T68" fmla="*/ 822 w 1002"/>
                <a:gd name="T69" fmla="*/ 288 h 312"/>
                <a:gd name="T70" fmla="*/ 846 w 1002"/>
                <a:gd name="T71" fmla="*/ 294 h 312"/>
                <a:gd name="T72" fmla="*/ 870 w 1002"/>
                <a:gd name="T73" fmla="*/ 300 h 312"/>
                <a:gd name="T74" fmla="*/ 894 w 1002"/>
                <a:gd name="T75" fmla="*/ 306 h 312"/>
                <a:gd name="T76" fmla="*/ 918 w 1002"/>
                <a:gd name="T77" fmla="*/ 306 h 312"/>
                <a:gd name="T78" fmla="*/ 942 w 1002"/>
                <a:gd name="T79" fmla="*/ 312 h 312"/>
                <a:gd name="T80" fmla="*/ 966 w 1002"/>
                <a:gd name="T81" fmla="*/ 312 h 312"/>
                <a:gd name="T82" fmla="*/ 990 w 1002"/>
                <a:gd name="T8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1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84" y="42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14" y="72"/>
                  </a:lnTo>
                  <a:lnTo>
                    <a:pt x="126" y="72"/>
                  </a:lnTo>
                  <a:lnTo>
                    <a:pt x="132" y="78"/>
                  </a:lnTo>
                  <a:lnTo>
                    <a:pt x="138" y="78"/>
                  </a:lnTo>
                  <a:lnTo>
                    <a:pt x="150" y="84"/>
                  </a:lnTo>
                  <a:lnTo>
                    <a:pt x="156" y="84"/>
                  </a:lnTo>
                  <a:lnTo>
                    <a:pt x="162" y="90"/>
                  </a:lnTo>
                  <a:lnTo>
                    <a:pt x="174" y="96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0" y="108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46" y="120"/>
                  </a:lnTo>
                  <a:lnTo>
                    <a:pt x="252" y="120"/>
                  </a:lnTo>
                  <a:lnTo>
                    <a:pt x="258" y="126"/>
                  </a:lnTo>
                  <a:lnTo>
                    <a:pt x="270" y="132"/>
                  </a:lnTo>
                  <a:lnTo>
                    <a:pt x="276" y="132"/>
                  </a:lnTo>
                  <a:lnTo>
                    <a:pt x="282" y="138"/>
                  </a:lnTo>
                  <a:lnTo>
                    <a:pt x="294" y="144"/>
                  </a:lnTo>
                  <a:lnTo>
                    <a:pt x="300" y="150"/>
                  </a:lnTo>
                  <a:lnTo>
                    <a:pt x="306" y="156"/>
                  </a:lnTo>
                  <a:lnTo>
                    <a:pt x="318" y="162"/>
                  </a:lnTo>
                  <a:lnTo>
                    <a:pt x="324" y="168"/>
                  </a:lnTo>
                  <a:lnTo>
                    <a:pt x="330" y="174"/>
                  </a:lnTo>
                  <a:lnTo>
                    <a:pt x="336" y="180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72" y="192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96" y="198"/>
                  </a:lnTo>
                  <a:lnTo>
                    <a:pt x="402" y="198"/>
                  </a:lnTo>
                  <a:lnTo>
                    <a:pt x="408" y="204"/>
                  </a:lnTo>
                  <a:lnTo>
                    <a:pt x="420" y="204"/>
                  </a:lnTo>
                  <a:lnTo>
                    <a:pt x="426" y="204"/>
                  </a:lnTo>
                  <a:lnTo>
                    <a:pt x="432" y="204"/>
                  </a:lnTo>
                  <a:lnTo>
                    <a:pt x="444" y="210"/>
                  </a:lnTo>
                  <a:lnTo>
                    <a:pt x="450" y="210"/>
                  </a:lnTo>
                  <a:lnTo>
                    <a:pt x="456" y="216"/>
                  </a:lnTo>
                  <a:lnTo>
                    <a:pt x="468" y="222"/>
                  </a:lnTo>
                  <a:lnTo>
                    <a:pt x="474" y="222"/>
                  </a:lnTo>
                  <a:lnTo>
                    <a:pt x="480" y="228"/>
                  </a:lnTo>
                  <a:lnTo>
                    <a:pt x="492" y="228"/>
                  </a:lnTo>
                  <a:lnTo>
                    <a:pt x="498" y="234"/>
                  </a:lnTo>
                  <a:lnTo>
                    <a:pt x="504" y="240"/>
                  </a:lnTo>
                  <a:lnTo>
                    <a:pt x="516" y="240"/>
                  </a:lnTo>
                  <a:lnTo>
                    <a:pt x="522" y="246"/>
                  </a:lnTo>
                  <a:lnTo>
                    <a:pt x="528" y="246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52" y="252"/>
                  </a:lnTo>
                  <a:lnTo>
                    <a:pt x="558" y="258"/>
                  </a:lnTo>
                  <a:lnTo>
                    <a:pt x="570" y="258"/>
                  </a:lnTo>
                  <a:lnTo>
                    <a:pt x="576" y="264"/>
                  </a:lnTo>
                  <a:lnTo>
                    <a:pt x="582" y="264"/>
                  </a:lnTo>
                  <a:lnTo>
                    <a:pt x="594" y="270"/>
                  </a:lnTo>
                  <a:lnTo>
                    <a:pt x="600" y="270"/>
                  </a:lnTo>
                  <a:lnTo>
                    <a:pt x="606" y="276"/>
                  </a:lnTo>
                  <a:lnTo>
                    <a:pt x="618" y="276"/>
                  </a:lnTo>
                  <a:lnTo>
                    <a:pt x="624" y="282"/>
                  </a:lnTo>
                  <a:lnTo>
                    <a:pt x="630" y="282"/>
                  </a:lnTo>
                  <a:lnTo>
                    <a:pt x="642" y="288"/>
                  </a:lnTo>
                  <a:lnTo>
                    <a:pt x="648" y="288"/>
                  </a:lnTo>
                  <a:lnTo>
                    <a:pt x="654" y="294"/>
                  </a:lnTo>
                  <a:lnTo>
                    <a:pt x="666" y="294"/>
                  </a:lnTo>
                  <a:lnTo>
                    <a:pt x="672" y="294"/>
                  </a:lnTo>
                  <a:lnTo>
                    <a:pt x="678" y="300"/>
                  </a:lnTo>
                  <a:lnTo>
                    <a:pt x="690" y="300"/>
                  </a:lnTo>
                  <a:lnTo>
                    <a:pt x="696" y="300"/>
                  </a:lnTo>
                  <a:lnTo>
                    <a:pt x="702" y="300"/>
                  </a:lnTo>
                  <a:lnTo>
                    <a:pt x="714" y="300"/>
                  </a:lnTo>
                  <a:lnTo>
                    <a:pt x="720" y="300"/>
                  </a:lnTo>
                  <a:lnTo>
                    <a:pt x="726" y="294"/>
                  </a:lnTo>
                  <a:lnTo>
                    <a:pt x="738" y="288"/>
                  </a:lnTo>
                  <a:lnTo>
                    <a:pt x="744" y="288"/>
                  </a:lnTo>
                  <a:lnTo>
                    <a:pt x="750" y="288"/>
                  </a:lnTo>
                  <a:lnTo>
                    <a:pt x="762" y="282"/>
                  </a:lnTo>
                  <a:lnTo>
                    <a:pt x="768" y="282"/>
                  </a:lnTo>
                  <a:lnTo>
                    <a:pt x="774" y="282"/>
                  </a:lnTo>
                  <a:lnTo>
                    <a:pt x="780" y="276"/>
                  </a:lnTo>
                  <a:lnTo>
                    <a:pt x="792" y="276"/>
                  </a:lnTo>
                  <a:lnTo>
                    <a:pt x="798" y="276"/>
                  </a:lnTo>
                  <a:lnTo>
                    <a:pt x="804" y="282"/>
                  </a:lnTo>
                  <a:lnTo>
                    <a:pt x="816" y="282"/>
                  </a:lnTo>
                  <a:lnTo>
                    <a:pt x="822" y="288"/>
                  </a:lnTo>
                  <a:lnTo>
                    <a:pt x="828" y="294"/>
                  </a:lnTo>
                  <a:lnTo>
                    <a:pt x="840" y="294"/>
                  </a:lnTo>
                  <a:lnTo>
                    <a:pt x="846" y="294"/>
                  </a:lnTo>
                  <a:lnTo>
                    <a:pt x="852" y="300"/>
                  </a:lnTo>
                  <a:lnTo>
                    <a:pt x="864" y="300"/>
                  </a:lnTo>
                  <a:lnTo>
                    <a:pt x="870" y="300"/>
                  </a:lnTo>
                  <a:lnTo>
                    <a:pt x="876" y="306"/>
                  </a:lnTo>
                  <a:lnTo>
                    <a:pt x="888" y="306"/>
                  </a:lnTo>
                  <a:lnTo>
                    <a:pt x="894" y="306"/>
                  </a:lnTo>
                  <a:lnTo>
                    <a:pt x="900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24" y="306"/>
                  </a:lnTo>
                  <a:lnTo>
                    <a:pt x="936" y="312"/>
                  </a:lnTo>
                  <a:lnTo>
                    <a:pt x="942" y="312"/>
                  </a:lnTo>
                  <a:lnTo>
                    <a:pt x="948" y="312"/>
                  </a:lnTo>
                  <a:lnTo>
                    <a:pt x="960" y="312"/>
                  </a:lnTo>
                  <a:lnTo>
                    <a:pt x="966" y="312"/>
                  </a:lnTo>
                  <a:lnTo>
                    <a:pt x="972" y="312"/>
                  </a:lnTo>
                  <a:lnTo>
                    <a:pt x="984" y="312"/>
                  </a:lnTo>
                  <a:lnTo>
                    <a:pt x="990" y="312"/>
                  </a:lnTo>
                  <a:lnTo>
                    <a:pt x="996" y="312"/>
                  </a:lnTo>
                  <a:lnTo>
                    <a:pt x="1002" y="312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29" name="Freeform 212"/>
            <p:cNvSpPr>
              <a:spLocks/>
            </p:cNvSpPr>
            <p:nvPr/>
          </p:nvSpPr>
          <p:spPr bwMode="auto">
            <a:xfrm>
              <a:off x="3738925" y="5011478"/>
              <a:ext cx="1301412" cy="118995"/>
            </a:xfrm>
            <a:custGeom>
              <a:avLst/>
              <a:gdLst>
                <a:gd name="T0" fmla="*/ 18 w 1008"/>
                <a:gd name="T1" fmla="*/ 0 h 84"/>
                <a:gd name="T2" fmla="*/ 42 w 1008"/>
                <a:gd name="T3" fmla="*/ 6 h 84"/>
                <a:gd name="T4" fmla="*/ 66 w 1008"/>
                <a:gd name="T5" fmla="*/ 6 h 84"/>
                <a:gd name="T6" fmla="*/ 90 w 1008"/>
                <a:gd name="T7" fmla="*/ 12 h 84"/>
                <a:gd name="T8" fmla="*/ 114 w 1008"/>
                <a:gd name="T9" fmla="*/ 12 h 84"/>
                <a:gd name="T10" fmla="*/ 138 w 1008"/>
                <a:gd name="T11" fmla="*/ 12 h 84"/>
                <a:gd name="T12" fmla="*/ 162 w 1008"/>
                <a:gd name="T13" fmla="*/ 18 h 84"/>
                <a:gd name="T14" fmla="*/ 186 w 1008"/>
                <a:gd name="T15" fmla="*/ 18 h 84"/>
                <a:gd name="T16" fmla="*/ 210 w 1008"/>
                <a:gd name="T17" fmla="*/ 18 h 84"/>
                <a:gd name="T18" fmla="*/ 234 w 1008"/>
                <a:gd name="T19" fmla="*/ 18 h 84"/>
                <a:gd name="T20" fmla="*/ 258 w 1008"/>
                <a:gd name="T21" fmla="*/ 18 h 84"/>
                <a:gd name="T22" fmla="*/ 282 w 1008"/>
                <a:gd name="T23" fmla="*/ 24 h 84"/>
                <a:gd name="T24" fmla="*/ 306 w 1008"/>
                <a:gd name="T25" fmla="*/ 24 h 84"/>
                <a:gd name="T26" fmla="*/ 330 w 1008"/>
                <a:gd name="T27" fmla="*/ 24 h 84"/>
                <a:gd name="T28" fmla="*/ 354 w 1008"/>
                <a:gd name="T29" fmla="*/ 30 h 84"/>
                <a:gd name="T30" fmla="*/ 378 w 1008"/>
                <a:gd name="T31" fmla="*/ 36 h 84"/>
                <a:gd name="T32" fmla="*/ 402 w 1008"/>
                <a:gd name="T33" fmla="*/ 30 h 84"/>
                <a:gd name="T34" fmla="*/ 426 w 1008"/>
                <a:gd name="T35" fmla="*/ 30 h 84"/>
                <a:gd name="T36" fmla="*/ 444 w 1008"/>
                <a:gd name="T37" fmla="*/ 36 h 84"/>
                <a:gd name="T38" fmla="*/ 468 w 1008"/>
                <a:gd name="T39" fmla="*/ 36 h 84"/>
                <a:gd name="T40" fmla="*/ 492 w 1008"/>
                <a:gd name="T41" fmla="*/ 42 h 84"/>
                <a:gd name="T42" fmla="*/ 516 w 1008"/>
                <a:gd name="T43" fmla="*/ 42 h 84"/>
                <a:gd name="T44" fmla="*/ 540 w 1008"/>
                <a:gd name="T45" fmla="*/ 48 h 84"/>
                <a:gd name="T46" fmla="*/ 564 w 1008"/>
                <a:gd name="T47" fmla="*/ 48 h 84"/>
                <a:gd name="T48" fmla="*/ 588 w 1008"/>
                <a:gd name="T49" fmla="*/ 54 h 84"/>
                <a:gd name="T50" fmla="*/ 612 w 1008"/>
                <a:gd name="T51" fmla="*/ 54 h 84"/>
                <a:gd name="T52" fmla="*/ 636 w 1008"/>
                <a:gd name="T53" fmla="*/ 54 h 84"/>
                <a:gd name="T54" fmla="*/ 660 w 1008"/>
                <a:gd name="T55" fmla="*/ 54 h 84"/>
                <a:gd name="T56" fmla="*/ 684 w 1008"/>
                <a:gd name="T57" fmla="*/ 60 h 84"/>
                <a:gd name="T58" fmla="*/ 708 w 1008"/>
                <a:gd name="T59" fmla="*/ 60 h 84"/>
                <a:gd name="T60" fmla="*/ 732 w 1008"/>
                <a:gd name="T61" fmla="*/ 60 h 84"/>
                <a:gd name="T62" fmla="*/ 756 w 1008"/>
                <a:gd name="T63" fmla="*/ 66 h 84"/>
                <a:gd name="T64" fmla="*/ 780 w 1008"/>
                <a:gd name="T65" fmla="*/ 66 h 84"/>
                <a:gd name="T66" fmla="*/ 804 w 1008"/>
                <a:gd name="T67" fmla="*/ 72 h 84"/>
                <a:gd name="T68" fmla="*/ 828 w 1008"/>
                <a:gd name="T69" fmla="*/ 72 h 84"/>
                <a:gd name="T70" fmla="*/ 852 w 1008"/>
                <a:gd name="T71" fmla="*/ 72 h 84"/>
                <a:gd name="T72" fmla="*/ 876 w 1008"/>
                <a:gd name="T73" fmla="*/ 78 h 84"/>
                <a:gd name="T74" fmla="*/ 900 w 1008"/>
                <a:gd name="T75" fmla="*/ 78 h 84"/>
                <a:gd name="T76" fmla="*/ 924 w 1008"/>
                <a:gd name="T77" fmla="*/ 78 h 84"/>
                <a:gd name="T78" fmla="*/ 948 w 1008"/>
                <a:gd name="T79" fmla="*/ 78 h 84"/>
                <a:gd name="T80" fmla="*/ 972 w 1008"/>
                <a:gd name="T81" fmla="*/ 84 h 84"/>
                <a:gd name="T82" fmla="*/ 996 w 1008"/>
                <a:gd name="T8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84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30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8"/>
                  </a:lnTo>
                  <a:lnTo>
                    <a:pt x="552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6" y="48"/>
                  </a:lnTo>
                  <a:lnTo>
                    <a:pt x="582" y="54"/>
                  </a:lnTo>
                  <a:lnTo>
                    <a:pt x="588" y="54"/>
                  </a:lnTo>
                  <a:lnTo>
                    <a:pt x="600" y="54"/>
                  </a:lnTo>
                  <a:lnTo>
                    <a:pt x="606" y="54"/>
                  </a:lnTo>
                  <a:lnTo>
                    <a:pt x="612" y="54"/>
                  </a:lnTo>
                  <a:lnTo>
                    <a:pt x="624" y="54"/>
                  </a:lnTo>
                  <a:lnTo>
                    <a:pt x="630" y="54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54" y="54"/>
                  </a:lnTo>
                  <a:lnTo>
                    <a:pt x="660" y="54"/>
                  </a:lnTo>
                  <a:lnTo>
                    <a:pt x="666" y="54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702" y="60"/>
                  </a:lnTo>
                  <a:lnTo>
                    <a:pt x="708" y="60"/>
                  </a:lnTo>
                  <a:lnTo>
                    <a:pt x="714" y="60"/>
                  </a:lnTo>
                  <a:lnTo>
                    <a:pt x="726" y="60"/>
                  </a:lnTo>
                  <a:lnTo>
                    <a:pt x="732" y="60"/>
                  </a:lnTo>
                  <a:lnTo>
                    <a:pt x="738" y="66"/>
                  </a:lnTo>
                  <a:lnTo>
                    <a:pt x="750" y="66"/>
                  </a:lnTo>
                  <a:lnTo>
                    <a:pt x="756" y="66"/>
                  </a:lnTo>
                  <a:lnTo>
                    <a:pt x="762" y="66"/>
                  </a:lnTo>
                  <a:lnTo>
                    <a:pt x="774" y="66"/>
                  </a:lnTo>
                  <a:lnTo>
                    <a:pt x="780" y="66"/>
                  </a:lnTo>
                  <a:lnTo>
                    <a:pt x="786" y="66"/>
                  </a:lnTo>
                  <a:lnTo>
                    <a:pt x="798" y="66"/>
                  </a:lnTo>
                  <a:lnTo>
                    <a:pt x="804" y="72"/>
                  </a:lnTo>
                  <a:lnTo>
                    <a:pt x="810" y="72"/>
                  </a:lnTo>
                  <a:lnTo>
                    <a:pt x="822" y="72"/>
                  </a:lnTo>
                  <a:lnTo>
                    <a:pt x="828" y="72"/>
                  </a:lnTo>
                  <a:lnTo>
                    <a:pt x="834" y="72"/>
                  </a:lnTo>
                  <a:lnTo>
                    <a:pt x="846" y="72"/>
                  </a:lnTo>
                  <a:lnTo>
                    <a:pt x="852" y="72"/>
                  </a:lnTo>
                  <a:lnTo>
                    <a:pt x="858" y="72"/>
                  </a:lnTo>
                  <a:lnTo>
                    <a:pt x="870" y="72"/>
                  </a:lnTo>
                  <a:lnTo>
                    <a:pt x="876" y="78"/>
                  </a:lnTo>
                  <a:lnTo>
                    <a:pt x="882" y="78"/>
                  </a:lnTo>
                  <a:lnTo>
                    <a:pt x="888" y="78"/>
                  </a:lnTo>
                  <a:lnTo>
                    <a:pt x="900" y="78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24" y="78"/>
                  </a:lnTo>
                  <a:lnTo>
                    <a:pt x="930" y="78"/>
                  </a:lnTo>
                  <a:lnTo>
                    <a:pt x="936" y="78"/>
                  </a:lnTo>
                  <a:lnTo>
                    <a:pt x="948" y="78"/>
                  </a:lnTo>
                  <a:lnTo>
                    <a:pt x="954" y="78"/>
                  </a:lnTo>
                  <a:lnTo>
                    <a:pt x="960" y="84"/>
                  </a:lnTo>
                  <a:lnTo>
                    <a:pt x="972" y="84"/>
                  </a:lnTo>
                  <a:lnTo>
                    <a:pt x="978" y="84"/>
                  </a:lnTo>
                  <a:lnTo>
                    <a:pt x="984" y="84"/>
                  </a:lnTo>
                  <a:lnTo>
                    <a:pt x="996" y="84"/>
                  </a:lnTo>
                  <a:lnTo>
                    <a:pt x="1002" y="84"/>
                  </a:lnTo>
                  <a:lnTo>
                    <a:pt x="1008" y="84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0" name="Freeform 213"/>
            <p:cNvSpPr>
              <a:spLocks/>
            </p:cNvSpPr>
            <p:nvPr/>
          </p:nvSpPr>
          <p:spPr bwMode="auto">
            <a:xfrm>
              <a:off x="5040337" y="5130474"/>
              <a:ext cx="1301412" cy="67997"/>
            </a:xfrm>
            <a:custGeom>
              <a:avLst/>
              <a:gdLst>
                <a:gd name="T0" fmla="*/ 18 w 1008"/>
                <a:gd name="T1" fmla="*/ 0 h 48"/>
                <a:gd name="T2" fmla="*/ 42 w 1008"/>
                <a:gd name="T3" fmla="*/ 0 h 48"/>
                <a:gd name="T4" fmla="*/ 66 w 1008"/>
                <a:gd name="T5" fmla="*/ 6 h 48"/>
                <a:gd name="T6" fmla="*/ 90 w 1008"/>
                <a:gd name="T7" fmla="*/ 6 h 48"/>
                <a:gd name="T8" fmla="*/ 114 w 1008"/>
                <a:gd name="T9" fmla="*/ 12 h 48"/>
                <a:gd name="T10" fmla="*/ 138 w 1008"/>
                <a:gd name="T11" fmla="*/ 12 h 48"/>
                <a:gd name="T12" fmla="*/ 162 w 1008"/>
                <a:gd name="T13" fmla="*/ 12 h 48"/>
                <a:gd name="T14" fmla="*/ 186 w 1008"/>
                <a:gd name="T15" fmla="*/ 12 h 48"/>
                <a:gd name="T16" fmla="*/ 210 w 1008"/>
                <a:gd name="T17" fmla="*/ 12 h 48"/>
                <a:gd name="T18" fmla="*/ 234 w 1008"/>
                <a:gd name="T19" fmla="*/ 18 h 48"/>
                <a:gd name="T20" fmla="*/ 258 w 1008"/>
                <a:gd name="T21" fmla="*/ 18 h 48"/>
                <a:gd name="T22" fmla="*/ 282 w 1008"/>
                <a:gd name="T23" fmla="*/ 18 h 48"/>
                <a:gd name="T24" fmla="*/ 306 w 1008"/>
                <a:gd name="T25" fmla="*/ 18 h 48"/>
                <a:gd name="T26" fmla="*/ 324 w 1008"/>
                <a:gd name="T27" fmla="*/ 18 h 48"/>
                <a:gd name="T28" fmla="*/ 348 w 1008"/>
                <a:gd name="T29" fmla="*/ 24 h 48"/>
                <a:gd name="T30" fmla="*/ 372 w 1008"/>
                <a:gd name="T31" fmla="*/ 24 h 48"/>
                <a:gd name="T32" fmla="*/ 396 w 1008"/>
                <a:gd name="T33" fmla="*/ 24 h 48"/>
                <a:gd name="T34" fmla="*/ 420 w 1008"/>
                <a:gd name="T35" fmla="*/ 24 h 48"/>
                <a:gd name="T36" fmla="*/ 444 w 1008"/>
                <a:gd name="T37" fmla="*/ 24 h 48"/>
                <a:gd name="T38" fmla="*/ 468 w 1008"/>
                <a:gd name="T39" fmla="*/ 24 h 48"/>
                <a:gd name="T40" fmla="*/ 492 w 1008"/>
                <a:gd name="T41" fmla="*/ 30 h 48"/>
                <a:gd name="T42" fmla="*/ 516 w 1008"/>
                <a:gd name="T43" fmla="*/ 30 h 48"/>
                <a:gd name="T44" fmla="*/ 540 w 1008"/>
                <a:gd name="T45" fmla="*/ 30 h 48"/>
                <a:gd name="T46" fmla="*/ 564 w 1008"/>
                <a:gd name="T47" fmla="*/ 30 h 48"/>
                <a:gd name="T48" fmla="*/ 588 w 1008"/>
                <a:gd name="T49" fmla="*/ 36 h 48"/>
                <a:gd name="T50" fmla="*/ 612 w 1008"/>
                <a:gd name="T51" fmla="*/ 36 h 48"/>
                <a:gd name="T52" fmla="*/ 636 w 1008"/>
                <a:gd name="T53" fmla="*/ 36 h 48"/>
                <a:gd name="T54" fmla="*/ 660 w 1008"/>
                <a:gd name="T55" fmla="*/ 36 h 48"/>
                <a:gd name="T56" fmla="*/ 684 w 1008"/>
                <a:gd name="T57" fmla="*/ 36 h 48"/>
                <a:gd name="T58" fmla="*/ 708 w 1008"/>
                <a:gd name="T59" fmla="*/ 36 h 48"/>
                <a:gd name="T60" fmla="*/ 732 w 1008"/>
                <a:gd name="T61" fmla="*/ 42 h 48"/>
                <a:gd name="T62" fmla="*/ 756 w 1008"/>
                <a:gd name="T63" fmla="*/ 42 h 48"/>
                <a:gd name="T64" fmla="*/ 780 w 1008"/>
                <a:gd name="T65" fmla="*/ 42 h 48"/>
                <a:gd name="T66" fmla="*/ 804 w 1008"/>
                <a:gd name="T67" fmla="*/ 42 h 48"/>
                <a:gd name="T68" fmla="*/ 828 w 1008"/>
                <a:gd name="T69" fmla="*/ 42 h 48"/>
                <a:gd name="T70" fmla="*/ 852 w 1008"/>
                <a:gd name="T71" fmla="*/ 42 h 48"/>
                <a:gd name="T72" fmla="*/ 876 w 1008"/>
                <a:gd name="T73" fmla="*/ 48 h 48"/>
                <a:gd name="T74" fmla="*/ 900 w 1008"/>
                <a:gd name="T75" fmla="*/ 48 h 48"/>
                <a:gd name="T76" fmla="*/ 924 w 1008"/>
                <a:gd name="T77" fmla="*/ 48 h 48"/>
                <a:gd name="T78" fmla="*/ 948 w 1008"/>
                <a:gd name="T79" fmla="*/ 48 h 48"/>
                <a:gd name="T80" fmla="*/ 972 w 1008"/>
                <a:gd name="T81" fmla="*/ 48 h 48"/>
                <a:gd name="T82" fmla="*/ 990 w 1008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8" y="24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58" y="30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8" y="36"/>
                  </a:lnTo>
                  <a:lnTo>
                    <a:pt x="684" y="36"/>
                  </a:lnTo>
                  <a:lnTo>
                    <a:pt x="690" y="36"/>
                  </a:lnTo>
                  <a:lnTo>
                    <a:pt x="702" y="36"/>
                  </a:lnTo>
                  <a:lnTo>
                    <a:pt x="708" y="36"/>
                  </a:lnTo>
                  <a:lnTo>
                    <a:pt x="714" y="42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50" y="42"/>
                  </a:lnTo>
                  <a:lnTo>
                    <a:pt x="756" y="42"/>
                  </a:lnTo>
                  <a:lnTo>
                    <a:pt x="762" y="42"/>
                  </a:lnTo>
                  <a:lnTo>
                    <a:pt x="768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92" y="42"/>
                  </a:lnTo>
                  <a:lnTo>
                    <a:pt x="804" y="42"/>
                  </a:lnTo>
                  <a:lnTo>
                    <a:pt x="810" y="42"/>
                  </a:lnTo>
                  <a:lnTo>
                    <a:pt x="816" y="42"/>
                  </a:lnTo>
                  <a:lnTo>
                    <a:pt x="828" y="42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64" y="42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60" y="48"/>
                  </a:lnTo>
                  <a:lnTo>
                    <a:pt x="972" y="48"/>
                  </a:lnTo>
                  <a:lnTo>
                    <a:pt x="978" y="48"/>
                  </a:lnTo>
                  <a:lnTo>
                    <a:pt x="984" y="48"/>
                  </a:lnTo>
                  <a:lnTo>
                    <a:pt x="990" y="48"/>
                  </a:lnTo>
                  <a:lnTo>
                    <a:pt x="1002" y="48"/>
                  </a:lnTo>
                  <a:lnTo>
                    <a:pt x="1008" y="48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1" name="Freeform 214"/>
            <p:cNvSpPr>
              <a:spLocks/>
            </p:cNvSpPr>
            <p:nvPr/>
          </p:nvSpPr>
          <p:spPr bwMode="auto">
            <a:xfrm>
              <a:off x="6341749" y="5198471"/>
              <a:ext cx="534508" cy="8500"/>
            </a:xfrm>
            <a:custGeom>
              <a:avLst/>
              <a:gdLst>
                <a:gd name="T0" fmla="*/ 0 w 414"/>
                <a:gd name="T1" fmla="*/ 0 h 6"/>
                <a:gd name="T2" fmla="*/ 6 w 414"/>
                <a:gd name="T3" fmla="*/ 0 h 6"/>
                <a:gd name="T4" fmla="*/ 18 w 414"/>
                <a:gd name="T5" fmla="*/ 0 h 6"/>
                <a:gd name="T6" fmla="*/ 24 w 414"/>
                <a:gd name="T7" fmla="*/ 0 h 6"/>
                <a:gd name="T8" fmla="*/ 30 w 414"/>
                <a:gd name="T9" fmla="*/ 0 h 6"/>
                <a:gd name="T10" fmla="*/ 42 w 414"/>
                <a:gd name="T11" fmla="*/ 0 h 6"/>
                <a:gd name="T12" fmla="*/ 48 w 414"/>
                <a:gd name="T13" fmla="*/ 0 h 6"/>
                <a:gd name="T14" fmla="*/ 54 w 414"/>
                <a:gd name="T15" fmla="*/ 0 h 6"/>
                <a:gd name="T16" fmla="*/ 66 w 414"/>
                <a:gd name="T17" fmla="*/ 0 h 6"/>
                <a:gd name="T18" fmla="*/ 72 w 414"/>
                <a:gd name="T19" fmla="*/ 0 h 6"/>
                <a:gd name="T20" fmla="*/ 78 w 414"/>
                <a:gd name="T21" fmla="*/ 0 h 6"/>
                <a:gd name="T22" fmla="*/ 90 w 414"/>
                <a:gd name="T23" fmla="*/ 0 h 6"/>
                <a:gd name="T24" fmla="*/ 96 w 414"/>
                <a:gd name="T25" fmla="*/ 0 h 6"/>
                <a:gd name="T26" fmla="*/ 102 w 414"/>
                <a:gd name="T27" fmla="*/ 0 h 6"/>
                <a:gd name="T28" fmla="*/ 114 w 414"/>
                <a:gd name="T29" fmla="*/ 0 h 6"/>
                <a:gd name="T30" fmla="*/ 120 w 414"/>
                <a:gd name="T31" fmla="*/ 0 h 6"/>
                <a:gd name="T32" fmla="*/ 126 w 414"/>
                <a:gd name="T33" fmla="*/ 0 h 6"/>
                <a:gd name="T34" fmla="*/ 138 w 414"/>
                <a:gd name="T35" fmla="*/ 0 h 6"/>
                <a:gd name="T36" fmla="*/ 144 w 414"/>
                <a:gd name="T37" fmla="*/ 0 h 6"/>
                <a:gd name="T38" fmla="*/ 150 w 414"/>
                <a:gd name="T39" fmla="*/ 6 h 6"/>
                <a:gd name="T40" fmla="*/ 162 w 414"/>
                <a:gd name="T41" fmla="*/ 6 h 6"/>
                <a:gd name="T42" fmla="*/ 168 w 414"/>
                <a:gd name="T43" fmla="*/ 6 h 6"/>
                <a:gd name="T44" fmla="*/ 174 w 414"/>
                <a:gd name="T45" fmla="*/ 6 h 6"/>
                <a:gd name="T46" fmla="*/ 186 w 414"/>
                <a:gd name="T47" fmla="*/ 6 h 6"/>
                <a:gd name="T48" fmla="*/ 192 w 414"/>
                <a:gd name="T49" fmla="*/ 6 h 6"/>
                <a:gd name="T50" fmla="*/ 198 w 414"/>
                <a:gd name="T51" fmla="*/ 6 h 6"/>
                <a:gd name="T52" fmla="*/ 204 w 414"/>
                <a:gd name="T53" fmla="*/ 6 h 6"/>
                <a:gd name="T54" fmla="*/ 216 w 414"/>
                <a:gd name="T55" fmla="*/ 6 h 6"/>
                <a:gd name="T56" fmla="*/ 222 w 414"/>
                <a:gd name="T57" fmla="*/ 6 h 6"/>
                <a:gd name="T58" fmla="*/ 228 w 414"/>
                <a:gd name="T59" fmla="*/ 6 h 6"/>
                <a:gd name="T60" fmla="*/ 240 w 414"/>
                <a:gd name="T61" fmla="*/ 6 h 6"/>
                <a:gd name="T62" fmla="*/ 246 w 414"/>
                <a:gd name="T63" fmla="*/ 6 h 6"/>
                <a:gd name="T64" fmla="*/ 252 w 414"/>
                <a:gd name="T65" fmla="*/ 6 h 6"/>
                <a:gd name="T66" fmla="*/ 264 w 414"/>
                <a:gd name="T67" fmla="*/ 6 h 6"/>
                <a:gd name="T68" fmla="*/ 270 w 414"/>
                <a:gd name="T69" fmla="*/ 6 h 6"/>
                <a:gd name="T70" fmla="*/ 276 w 414"/>
                <a:gd name="T71" fmla="*/ 6 h 6"/>
                <a:gd name="T72" fmla="*/ 288 w 414"/>
                <a:gd name="T73" fmla="*/ 6 h 6"/>
                <a:gd name="T74" fmla="*/ 294 w 414"/>
                <a:gd name="T75" fmla="*/ 6 h 6"/>
                <a:gd name="T76" fmla="*/ 300 w 414"/>
                <a:gd name="T77" fmla="*/ 6 h 6"/>
                <a:gd name="T78" fmla="*/ 312 w 414"/>
                <a:gd name="T79" fmla="*/ 6 h 6"/>
                <a:gd name="T80" fmla="*/ 318 w 414"/>
                <a:gd name="T81" fmla="*/ 6 h 6"/>
                <a:gd name="T82" fmla="*/ 324 w 414"/>
                <a:gd name="T83" fmla="*/ 6 h 6"/>
                <a:gd name="T84" fmla="*/ 336 w 414"/>
                <a:gd name="T85" fmla="*/ 6 h 6"/>
                <a:gd name="T86" fmla="*/ 342 w 414"/>
                <a:gd name="T87" fmla="*/ 6 h 6"/>
                <a:gd name="T88" fmla="*/ 348 w 414"/>
                <a:gd name="T89" fmla="*/ 6 h 6"/>
                <a:gd name="T90" fmla="*/ 360 w 414"/>
                <a:gd name="T91" fmla="*/ 6 h 6"/>
                <a:gd name="T92" fmla="*/ 366 w 414"/>
                <a:gd name="T93" fmla="*/ 6 h 6"/>
                <a:gd name="T94" fmla="*/ 372 w 414"/>
                <a:gd name="T95" fmla="*/ 6 h 6"/>
                <a:gd name="T96" fmla="*/ 384 w 414"/>
                <a:gd name="T97" fmla="*/ 6 h 6"/>
                <a:gd name="T98" fmla="*/ 390 w 414"/>
                <a:gd name="T99" fmla="*/ 6 h 6"/>
                <a:gd name="T100" fmla="*/ 396 w 414"/>
                <a:gd name="T101" fmla="*/ 6 h 6"/>
                <a:gd name="T102" fmla="*/ 408 w 414"/>
                <a:gd name="T103" fmla="*/ 6 h 6"/>
                <a:gd name="T104" fmla="*/ 414 w 414"/>
                <a:gd name="T10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6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6"/>
                  </a:lnTo>
                  <a:lnTo>
                    <a:pt x="414" y="6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2" name="Freeform 215"/>
            <p:cNvSpPr>
              <a:spLocks/>
            </p:cNvSpPr>
            <p:nvPr/>
          </p:nvSpPr>
          <p:spPr bwMode="auto">
            <a:xfrm>
              <a:off x="1143847" y="3099056"/>
              <a:ext cx="1301412" cy="1495939"/>
            </a:xfrm>
            <a:custGeom>
              <a:avLst/>
              <a:gdLst>
                <a:gd name="T0" fmla="*/ 12 w 1008"/>
                <a:gd name="T1" fmla="*/ 102 h 1056"/>
                <a:gd name="T2" fmla="*/ 36 w 1008"/>
                <a:gd name="T3" fmla="*/ 168 h 1056"/>
                <a:gd name="T4" fmla="*/ 60 w 1008"/>
                <a:gd name="T5" fmla="*/ 216 h 1056"/>
                <a:gd name="T6" fmla="*/ 84 w 1008"/>
                <a:gd name="T7" fmla="*/ 264 h 1056"/>
                <a:gd name="T8" fmla="*/ 108 w 1008"/>
                <a:gd name="T9" fmla="*/ 288 h 1056"/>
                <a:gd name="T10" fmla="*/ 132 w 1008"/>
                <a:gd name="T11" fmla="*/ 294 h 1056"/>
                <a:gd name="T12" fmla="*/ 156 w 1008"/>
                <a:gd name="T13" fmla="*/ 300 h 1056"/>
                <a:gd name="T14" fmla="*/ 180 w 1008"/>
                <a:gd name="T15" fmla="*/ 318 h 1056"/>
                <a:gd name="T16" fmla="*/ 204 w 1008"/>
                <a:gd name="T17" fmla="*/ 348 h 1056"/>
                <a:gd name="T18" fmla="*/ 228 w 1008"/>
                <a:gd name="T19" fmla="*/ 384 h 1056"/>
                <a:gd name="T20" fmla="*/ 252 w 1008"/>
                <a:gd name="T21" fmla="*/ 438 h 1056"/>
                <a:gd name="T22" fmla="*/ 276 w 1008"/>
                <a:gd name="T23" fmla="*/ 474 h 1056"/>
                <a:gd name="T24" fmla="*/ 300 w 1008"/>
                <a:gd name="T25" fmla="*/ 498 h 1056"/>
                <a:gd name="T26" fmla="*/ 324 w 1008"/>
                <a:gd name="T27" fmla="*/ 516 h 1056"/>
                <a:gd name="T28" fmla="*/ 348 w 1008"/>
                <a:gd name="T29" fmla="*/ 528 h 1056"/>
                <a:gd name="T30" fmla="*/ 372 w 1008"/>
                <a:gd name="T31" fmla="*/ 546 h 1056"/>
                <a:gd name="T32" fmla="*/ 396 w 1008"/>
                <a:gd name="T33" fmla="*/ 582 h 1056"/>
                <a:gd name="T34" fmla="*/ 420 w 1008"/>
                <a:gd name="T35" fmla="*/ 612 h 1056"/>
                <a:gd name="T36" fmla="*/ 444 w 1008"/>
                <a:gd name="T37" fmla="*/ 636 h 1056"/>
                <a:gd name="T38" fmla="*/ 468 w 1008"/>
                <a:gd name="T39" fmla="*/ 660 h 1056"/>
                <a:gd name="T40" fmla="*/ 492 w 1008"/>
                <a:gd name="T41" fmla="*/ 678 h 1056"/>
                <a:gd name="T42" fmla="*/ 516 w 1008"/>
                <a:gd name="T43" fmla="*/ 702 h 1056"/>
                <a:gd name="T44" fmla="*/ 540 w 1008"/>
                <a:gd name="T45" fmla="*/ 708 h 1056"/>
                <a:gd name="T46" fmla="*/ 564 w 1008"/>
                <a:gd name="T47" fmla="*/ 726 h 1056"/>
                <a:gd name="T48" fmla="*/ 588 w 1008"/>
                <a:gd name="T49" fmla="*/ 750 h 1056"/>
                <a:gd name="T50" fmla="*/ 612 w 1008"/>
                <a:gd name="T51" fmla="*/ 768 h 1056"/>
                <a:gd name="T52" fmla="*/ 636 w 1008"/>
                <a:gd name="T53" fmla="*/ 804 h 1056"/>
                <a:gd name="T54" fmla="*/ 660 w 1008"/>
                <a:gd name="T55" fmla="*/ 822 h 1056"/>
                <a:gd name="T56" fmla="*/ 678 w 1008"/>
                <a:gd name="T57" fmla="*/ 834 h 1056"/>
                <a:gd name="T58" fmla="*/ 702 w 1008"/>
                <a:gd name="T59" fmla="*/ 858 h 1056"/>
                <a:gd name="T60" fmla="*/ 726 w 1008"/>
                <a:gd name="T61" fmla="*/ 882 h 1056"/>
                <a:gd name="T62" fmla="*/ 750 w 1008"/>
                <a:gd name="T63" fmla="*/ 900 h 1056"/>
                <a:gd name="T64" fmla="*/ 774 w 1008"/>
                <a:gd name="T65" fmla="*/ 912 h 1056"/>
                <a:gd name="T66" fmla="*/ 798 w 1008"/>
                <a:gd name="T67" fmla="*/ 924 h 1056"/>
                <a:gd name="T68" fmla="*/ 822 w 1008"/>
                <a:gd name="T69" fmla="*/ 930 h 1056"/>
                <a:gd name="T70" fmla="*/ 846 w 1008"/>
                <a:gd name="T71" fmla="*/ 948 h 1056"/>
                <a:gd name="T72" fmla="*/ 870 w 1008"/>
                <a:gd name="T73" fmla="*/ 966 h 1056"/>
                <a:gd name="T74" fmla="*/ 894 w 1008"/>
                <a:gd name="T75" fmla="*/ 990 h 1056"/>
                <a:gd name="T76" fmla="*/ 918 w 1008"/>
                <a:gd name="T77" fmla="*/ 1008 h 1056"/>
                <a:gd name="T78" fmla="*/ 942 w 1008"/>
                <a:gd name="T79" fmla="*/ 1020 h 1056"/>
                <a:gd name="T80" fmla="*/ 966 w 1008"/>
                <a:gd name="T81" fmla="*/ 1038 h 1056"/>
                <a:gd name="T82" fmla="*/ 990 w 1008"/>
                <a:gd name="T83" fmla="*/ 105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56">
                  <a:moveTo>
                    <a:pt x="0" y="0"/>
                  </a:moveTo>
                  <a:lnTo>
                    <a:pt x="6" y="66"/>
                  </a:lnTo>
                  <a:lnTo>
                    <a:pt x="12" y="102"/>
                  </a:lnTo>
                  <a:lnTo>
                    <a:pt x="24" y="120"/>
                  </a:lnTo>
                  <a:lnTo>
                    <a:pt x="30" y="138"/>
                  </a:lnTo>
                  <a:lnTo>
                    <a:pt x="36" y="168"/>
                  </a:lnTo>
                  <a:lnTo>
                    <a:pt x="48" y="186"/>
                  </a:lnTo>
                  <a:lnTo>
                    <a:pt x="54" y="198"/>
                  </a:lnTo>
                  <a:lnTo>
                    <a:pt x="60" y="216"/>
                  </a:lnTo>
                  <a:lnTo>
                    <a:pt x="72" y="234"/>
                  </a:lnTo>
                  <a:lnTo>
                    <a:pt x="78" y="246"/>
                  </a:lnTo>
                  <a:lnTo>
                    <a:pt x="84" y="264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8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32" y="294"/>
                  </a:lnTo>
                  <a:lnTo>
                    <a:pt x="144" y="300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8" y="300"/>
                  </a:lnTo>
                  <a:lnTo>
                    <a:pt x="174" y="312"/>
                  </a:lnTo>
                  <a:lnTo>
                    <a:pt x="180" y="318"/>
                  </a:lnTo>
                  <a:lnTo>
                    <a:pt x="192" y="330"/>
                  </a:lnTo>
                  <a:lnTo>
                    <a:pt x="198" y="336"/>
                  </a:lnTo>
                  <a:lnTo>
                    <a:pt x="204" y="348"/>
                  </a:lnTo>
                  <a:lnTo>
                    <a:pt x="216" y="360"/>
                  </a:lnTo>
                  <a:lnTo>
                    <a:pt x="222" y="372"/>
                  </a:lnTo>
                  <a:lnTo>
                    <a:pt x="228" y="384"/>
                  </a:lnTo>
                  <a:lnTo>
                    <a:pt x="234" y="402"/>
                  </a:lnTo>
                  <a:lnTo>
                    <a:pt x="246" y="420"/>
                  </a:lnTo>
                  <a:lnTo>
                    <a:pt x="252" y="438"/>
                  </a:lnTo>
                  <a:lnTo>
                    <a:pt x="258" y="450"/>
                  </a:lnTo>
                  <a:lnTo>
                    <a:pt x="270" y="462"/>
                  </a:lnTo>
                  <a:lnTo>
                    <a:pt x="276" y="474"/>
                  </a:lnTo>
                  <a:lnTo>
                    <a:pt x="282" y="486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504"/>
                  </a:lnTo>
                  <a:lnTo>
                    <a:pt x="318" y="510"/>
                  </a:lnTo>
                  <a:lnTo>
                    <a:pt x="324" y="516"/>
                  </a:lnTo>
                  <a:lnTo>
                    <a:pt x="330" y="516"/>
                  </a:lnTo>
                  <a:lnTo>
                    <a:pt x="342" y="522"/>
                  </a:lnTo>
                  <a:lnTo>
                    <a:pt x="348" y="528"/>
                  </a:lnTo>
                  <a:lnTo>
                    <a:pt x="354" y="534"/>
                  </a:lnTo>
                  <a:lnTo>
                    <a:pt x="366" y="540"/>
                  </a:lnTo>
                  <a:lnTo>
                    <a:pt x="372" y="546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82"/>
                  </a:lnTo>
                  <a:lnTo>
                    <a:pt x="402" y="588"/>
                  </a:lnTo>
                  <a:lnTo>
                    <a:pt x="414" y="600"/>
                  </a:lnTo>
                  <a:lnTo>
                    <a:pt x="420" y="612"/>
                  </a:lnTo>
                  <a:lnTo>
                    <a:pt x="426" y="624"/>
                  </a:lnTo>
                  <a:lnTo>
                    <a:pt x="438" y="630"/>
                  </a:lnTo>
                  <a:lnTo>
                    <a:pt x="444" y="636"/>
                  </a:lnTo>
                  <a:lnTo>
                    <a:pt x="450" y="648"/>
                  </a:lnTo>
                  <a:lnTo>
                    <a:pt x="456" y="654"/>
                  </a:lnTo>
                  <a:lnTo>
                    <a:pt x="468" y="660"/>
                  </a:lnTo>
                  <a:lnTo>
                    <a:pt x="474" y="666"/>
                  </a:lnTo>
                  <a:lnTo>
                    <a:pt x="480" y="672"/>
                  </a:lnTo>
                  <a:lnTo>
                    <a:pt x="492" y="678"/>
                  </a:lnTo>
                  <a:lnTo>
                    <a:pt x="498" y="690"/>
                  </a:lnTo>
                  <a:lnTo>
                    <a:pt x="504" y="696"/>
                  </a:lnTo>
                  <a:lnTo>
                    <a:pt x="516" y="702"/>
                  </a:lnTo>
                  <a:lnTo>
                    <a:pt x="522" y="702"/>
                  </a:lnTo>
                  <a:lnTo>
                    <a:pt x="528" y="708"/>
                  </a:lnTo>
                  <a:lnTo>
                    <a:pt x="540" y="708"/>
                  </a:lnTo>
                  <a:lnTo>
                    <a:pt x="546" y="708"/>
                  </a:lnTo>
                  <a:lnTo>
                    <a:pt x="552" y="720"/>
                  </a:lnTo>
                  <a:lnTo>
                    <a:pt x="564" y="726"/>
                  </a:lnTo>
                  <a:lnTo>
                    <a:pt x="570" y="738"/>
                  </a:lnTo>
                  <a:lnTo>
                    <a:pt x="576" y="744"/>
                  </a:lnTo>
                  <a:lnTo>
                    <a:pt x="588" y="750"/>
                  </a:lnTo>
                  <a:lnTo>
                    <a:pt x="594" y="756"/>
                  </a:lnTo>
                  <a:lnTo>
                    <a:pt x="600" y="762"/>
                  </a:lnTo>
                  <a:lnTo>
                    <a:pt x="612" y="768"/>
                  </a:lnTo>
                  <a:lnTo>
                    <a:pt x="618" y="780"/>
                  </a:lnTo>
                  <a:lnTo>
                    <a:pt x="624" y="792"/>
                  </a:lnTo>
                  <a:lnTo>
                    <a:pt x="636" y="804"/>
                  </a:lnTo>
                  <a:lnTo>
                    <a:pt x="642" y="810"/>
                  </a:lnTo>
                  <a:lnTo>
                    <a:pt x="648" y="816"/>
                  </a:lnTo>
                  <a:lnTo>
                    <a:pt x="660" y="822"/>
                  </a:lnTo>
                  <a:lnTo>
                    <a:pt x="666" y="822"/>
                  </a:lnTo>
                  <a:lnTo>
                    <a:pt x="672" y="828"/>
                  </a:lnTo>
                  <a:lnTo>
                    <a:pt x="678" y="834"/>
                  </a:lnTo>
                  <a:lnTo>
                    <a:pt x="690" y="840"/>
                  </a:lnTo>
                  <a:lnTo>
                    <a:pt x="696" y="852"/>
                  </a:lnTo>
                  <a:lnTo>
                    <a:pt x="702" y="858"/>
                  </a:lnTo>
                  <a:lnTo>
                    <a:pt x="714" y="864"/>
                  </a:lnTo>
                  <a:lnTo>
                    <a:pt x="720" y="870"/>
                  </a:lnTo>
                  <a:lnTo>
                    <a:pt x="726" y="882"/>
                  </a:lnTo>
                  <a:lnTo>
                    <a:pt x="738" y="888"/>
                  </a:lnTo>
                  <a:lnTo>
                    <a:pt x="744" y="894"/>
                  </a:lnTo>
                  <a:lnTo>
                    <a:pt x="750" y="900"/>
                  </a:lnTo>
                  <a:lnTo>
                    <a:pt x="762" y="906"/>
                  </a:lnTo>
                  <a:lnTo>
                    <a:pt x="768" y="912"/>
                  </a:lnTo>
                  <a:lnTo>
                    <a:pt x="774" y="912"/>
                  </a:lnTo>
                  <a:lnTo>
                    <a:pt x="786" y="918"/>
                  </a:lnTo>
                  <a:lnTo>
                    <a:pt x="792" y="918"/>
                  </a:lnTo>
                  <a:lnTo>
                    <a:pt x="798" y="924"/>
                  </a:lnTo>
                  <a:lnTo>
                    <a:pt x="810" y="924"/>
                  </a:lnTo>
                  <a:lnTo>
                    <a:pt x="816" y="930"/>
                  </a:lnTo>
                  <a:lnTo>
                    <a:pt x="822" y="930"/>
                  </a:lnTo>
                  <a:lnTo>
                    <a:pt x="834" y="936"/>
                  </a:lnTo>
                  <a:lnTo>
                    <a:pt x="840" y="942"/>
                  </a:lnTo>
                  <a:lnTo>
                    <a:pt x="846" y="948"/>
                  </a:lnTo>
                  <a:lnTo>
                    <a:pt x="858" y="954"/>
                  </a:lnTo>
                  <a:lnTo>
                    <a:pt x="864" y="960"/>
                  </a:lnTo>
                  <a:lnTo>
                    <a:pt x="870" y="966"/>
                  </a:lnTo>
                  <a:lnTo>
                    <a:pt x="882" y="972"/>
                  </a:lnTo>
                  <a:lnTo>
                    <a:pt x="888" y="978"/>
                  </a:lnTo>
                  <a:lnTo>
                    <a:pt x="894" y="990"/>
                  </a:lnTo>
                  <a:lnTo>
                    <a:pt x="900" y="996"/>
                  </a:lnTo>
                  <a:lnTo>
                    <a:pt x="912" y="1002"/>
                  </a:lnTo>
                  <a:lnTo>
                    <a:pt x="918" y="1008"/>
                  </a:lnTo>
                  <a:lnTo>
                    <a:pt x="924" y="1008"/>
                  </a:lnTo>
                  <a:lnTo>
                    <a:pt x="936" y="1014"/>
                  </a:lnTo>
                  <a:lnTo>
                    <a:pt x="942" y="1020"/>
                  </a:lnTo>
                  <a:lnTo>
                    <a:pt x="948" y="1026"/>
                  </a:lnTo>
                  <a:lnTo>
                    <a:pt x="960" y="1032"/>
                  </a:lnTo>
                  <a:lnTo>
                    <a:pt x="966" y="1038"/>
                  </a:lnTo>
                  <a:lnTo>
                    <a:pt x="972" y="1044"/>
                  </a:lnTo>
                  <a:lnTo>
                    <a:pt x="984" y="1044"/>
                  </a:lnTo>
                  <a:lnTo>
                    <a:pt x="990" y="1050"/>
                  </a:lnTo>
                  <a:lnTo>
                    <a:pt x="996" y="1050"/>
                  </a:lnTo>
                  <a:lnTo>
                    <a:pt x="1008" y="105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3" name="Freeform 216"/>
            <p:cNvSpPr>
              <a:spLocks/>
            </p:cNvSpPr>
            <p:nvPr/>
          </p:nvSpPr>
          <p:spPr bwMode="auto">
            <a:xfrm>
              <a:off x="2445259" y="4594995"/>
              <a:ext cx="1293665" cy="424983"/>
            </a:xfrm>
            <a:custGeom>
              <a:avLst/>
              <a:gdLst>
                <a:gd name="T0" fmla="*/ 12 w 1002"/>
                <a:gd name="T1" fmla="*/ 6 h 300"/>
                <a:gd name="T2" fmla="*/ 36 w 1002"/>
                <a:gd name="T3" fmla="*/ 12 h 300"/>
                <a:gd name="T4" fmla="*/ 60 w 1002"/>
                <a:gd name="T5" fmla="*/ 18 h 300"/>
                <a:gd name="T6" fmla="*/ 84 w 1002"/>
                <a:gd name="T7" fmla="*/ 30 h 300"/>
                <a:gd name="T8" fmla="*/ 108 w 1002"/>
                <a:gd name="T9" fmla="*/ 48 h 300"/>
                <a:gd name="T10" fmla="*/ 132 w 1002"/>
                <a:gd name="T11" fmla="*/ 66 h 300"/>
                <a:gd name="T12" fmla="*/ 156 w 1002"/>
                <a:gd name="T13" fmla="*/ 72 h 300"/>
                <a:gd name="T14" fmla="*/ 180 w 1002"/>
                <a:gd name="T15" fmla="*/ 84 h 300"/>
                <a:gd name="T16" fmla="*/ 204 w 1002"/>
                <a:gd name="T17" fmla="*/ 96 h 300"/>
                <a:gd name="T18" fmla="*/ 228 w 1002"/>
                <a:gd name="T19" fmla="*/ 114 h 300"/>
                <a:gd name="T20" fmla="*/ 252 w 1002"/>
                <a:gd name="T21" fmla="*/ 126 h 300"/>
                <a:gd name="T22" fmla="*/ 276 w 1002"/>
                <a:gd name="T23" fmla="*/ 132 h 300"/>
                <a:gd name="T24" fmla="*/ 300 w 1002"/>
                <a:gd name="T25" fmla="*/ 144 h 300"/>
                <a:gd name="T26" fmla="*/ 324 w 1002"/>
                <a:gd name="T27" fmla="*/ 156 h 300"/>
                <a:gd name="T28" fmla="*/ 348 w 1002"/>
                <a:gd name="T29" fmla="*/ 174 h 300"/>
                <a:gd name="T30" fmla="*/ 372 w 1002"/>
                <a:gd name="T31" fmla="*/ 186 h 300"/>
                <a:gd name="T32" fmla="*/ 396 w 1002"/>
                <a:gd name="T33" fmla="*/ 192 h 300"/>
                <a:gd name="T34" fmla="*/ 420 w 1002"/>
                <a:gd name="T35" fmla="*/ 198 h 300"/>
                <a:gd name="T36" fmla="*/ 444 w 1002"/>
                <a:gd name="T37" fmla="*/ 204 h 300"/>
                <a:gd name="T38" fmla="*/ 468 w 1002"/>
                <a:gd name="T39" fmla="*/ 210 h 300"/>
                <a:gd name="T40" fmla="*/ 492 w 1002"/>
                <a:gd name="T41" fmla="*/ 222 h 300"/>
                <a:gd name="T42" fmla="*/ 516 w 1002"/>
                <a:gd name="T43" fmla="*/ 228 h 300"/>
                <a:gd name="T44" fmla="*/ 540 w 1002"/>
                <a:gd name="T45" fmla="*/ 240 h 300"/>
                <a:gd name="T46" fmla="*/ 558 w 1002"/>
                <a:gd name="T47" fmla="*/ 246 h 300"/>
                <a:gd name="T48" fmla="*/ 582 w 1002"/>
                <a:gd name="T49" fmla="*/ 252 h 300"/>
                <a:gd name="T50" fmla="*/ 606 w 1002"/>
                <a:gd name="T51" fmla="*/ 258 h 300"/>
                <a:gd name="T52" fmla="*/ 630 w 1002"/>
                <a:gd name="T53" fmla="*/ 270 h 300"/>
                <a:gd name="T54" fmla="*/ 654 w 1002"/>
                <a:gd name="T55" fmla="*/ 276 h 300"/>
                <a:gd name="T56" fmla="*/ 678 w 1002"/>
                <a:gd name="T57" fmla="*/ 282 h 300"/>
                <a:gd name="T58" fmla="*/ 702 w 1002"/>
                <a:gd name="T59" fmla="*/ 288 h 300"/>
                <a:gd name="T60" fmla="*/ 726 w 1002"/>
                <a:gd name="T61" fmla="*/ 282 h 300"/>
                <a:gd name="T62" fmla="*/ 750 w 1002"/>
                <a:gd name="T63" fmla="*/ 276 h 300"/>
                <a:gd name="T64" fmla="*/ 774 w 1002"/>
                <a:gd name="T65" fmla="*/ 264 h 300"/>
                <a:gd name="T66" fmla="*/ 798 w 1002"/>
                <a:gd name="T67" fmla="*/ 264 h 300"/>
                <a:gd name="T68" fmla="*/ 822 w 1002"/>
                <a:gd name="T69" fmla="*/ 270 h 300"/>
                <a:gd name="T70" fmla="*/ 846 w 1002"/>
                <a:gd name="T71" fmla="*/ 282 h 300"/>
                <a:gd name="T72" fmla="*/ 870 w 1002"/>
                <a:gd name="T73" fmla="*/ 288 h 300"/>
                <a:gd name="T74" fmla="*/ 894 w 1002"/>
                <a:gd name="T75" fmla="*/ 294 h 300"/>
                <a:gd name="T76" fmla="*/ 918 w 1002"/>
                <a:gd name="T77" fmla="*/ 294 h 300"/>
                <a:gd name="T78" fmla="*/ 942 w 1002"/>
                <a:gd name="T79" fmla="*/ 300 h 300"/>
                <a:gd name="T80" fmla="*/ 966 w 1002"/>
                <a:gd name="T81" fmla="*/ 300 h 300"/>
                <a:gd name="T82" fmla="*/ 990 w 1002"/>
                <a:gd name="T8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2" h="300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6" y="36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38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90"/>
                  </a:lnTo>
                  <a:lnTo>
                    <a:pt x="198" y="90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22" y="108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46" y="120"/>
                  </a:lnTo>
                  <a:lnTo>
                    <a:pt x="252" y="126"/>
                  </a:lnTo>
                  <a:lnTo>
                    <a:pt x="258" y="126"/>
                  </a:lnTo>
                  <a:lnTo>
                    <a:pt x="270" y="132"/>
                  </a:lnTo>
                  <a:lnTo>
                    <a:pt x="276" y="132"/>
                  </a:lnTo>
                  <a:lnTo>
                    <a:pt x="282" y="138"/>
                  </a:lnTo>
                  <a:lnTo>
                    <a:pt x="294" y="138"/>
                  </a:lnTo>
                  <a:lnTo>
                    <a:pt x="300" y="144"/>
                  </a:lnTo>
                  <a:lnTo>
                    <a:pt x="306" y="150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30" y="162"/>
                  </a:lnTo>
                  <a:lnTo>
                    <a:pt x="336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8" y="186"/>
                  </a:lnTo>
                  <a:lnTo>
                    <a:pt x="384" y="192"/>
                  </a:lnTo>
                  <a:lnTo>
                    <a:pt x="396" y="192"/>
                  </a:lnTo>
                  <a:lnTo>
                    <a:pt x="402" y="198"/>
                  </a:lnTo>
                  <a:lnTo>
                    <a:pt x="408" y="198"/>
                  </a:lnTo>
                  <a:lnTo>
                    <a:pt x="420" y="198"/>
                  </a:lnTo>
                  <a:lnTo>
                    <a:pt x="426" y="198"/>
                  </a:lnTo>
                  <a:lnTo>
                    <a:pt x="432" y="198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10"/>
                  </a:lnTo>
                  <a:lnTo>
                    <a:pt x="468" y="210"/>
                  </a:lnTo>
                  <a:lnTo>
                    <a:pt x="474" y="216"/>
                  </a:lnTo>
                  <a:lnTo>
                    <a:pt x="480" y="216"/>
                  </a:lnTo>
                  <a:lnTo>
                    <a:pt x="492" y="222"/>
                  </a:lnTo>
                  <a:lnTo>
                    <a:pt x="498" y="222"/>
                  </a:lnTo>
                  <a:lnTo>
                    <a:pt x="504" y="228"/>
                  </a:lnTo>
                  <a:lnTo>
                    <a:pt x="516" y="228"/>
                  </a:lnTo>
                  <a:lnTo>
                    <a:pt x="522" y="234"/>
                  </a:lnTo>
                  <a:lnTo>
                    <a:pt x="528" y="234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52" y="246"/>
                  </a:lnTo>
                  <a:lnTo>
                    <a:pt x="558" y="246"/>
                  </a:lnTo>
                  <a:lnTo>
                    <a:pt x="570" y="246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94" y="258"/>
                  </a:lnTo>
                  <a:lnTo>
                    <a:pt x="600" y="258"/>
                  </a:lnTo>
                  <a:lnTo>
                    <a:pt x="606" y="258"/>
                  </a:lnTo>
                  <a:lnTo>
                    <a:pt x="618" y="264"/>
                  </a:lnTo>
                  <a:lnTo>
                    <a:pt x="624" y="264"/>
                  </a:lnTo>
                  <a:lnTo>
                    <a:pt x="630" y="270"/>
                  </a:lnTo>
                  <a:lnTo>
                    <a:pt x="642" y="270"/>
                  </a:lnTo>
                  <a:lnTo>
                    <a:pt x="648" y="276"/>
                  </a:lnTo>
                  <a:lnTo>
                    <a:pt x="654" y="276"/>
                  </a:lnTo>
                  <a:lnTo>
                    <a:pt x="666" y="282"/>
                  </a:lnTo>
                  <a:lnTo>
                    <a:pt x="672" y="282"/>
                  </a:lnTo>
                  <a:lnTo>
                    <a:pt x="678" y="282"/>
                  </a:lnTo>
                  <a:lnTo>
                    <a:pt x="690" y="288"/>
                  </a:lnTo>
                  <a:lnTo>
                    <a:pt x="696" y="288"/>
                  </a:lnTo>
                  <a:lnTo>
                    <a:pt x="702" y="288"/>
                  </a:lnTo>
                  <a:lnTo>
                    <a:pt x="714" y="288"/>
                  </a:lnTo>
                  <a:lnTo>
                    <a:pt x="720" y="288"/>
                  </a:lnTo>
                  <a:lnTo>
                    <a:pt x="726" y="282"/>
                  </a:lnTo>
                  <a:lnTo>
                    <a:pt x="738" y="282"/>
                  </a:lnTo>
                  <a:lnTo>
                    <a:pt x="744" y="276"/>
                  </a:lnTo>
                  <a:lnTo>
                    <a:pt x="750" y="276"/>
                  </a:lnTo>
                  <a:lnTo>
                    <a:pt x="762" y="270"/>
                  </a:lnTo>
                  <a:lnTo>
                    <a:pt x="768" y="270"/>
                  </a:lnTo>
                  <a:lnTo>
                    <a:pt x="774" y="264"/>
                  </a:lnTo>
                  <a:lnTo>
                    <a:pt x="780" y="264"/>
                  </a:lnTo>
                  <a:lnTo>
                    <a:pt x="792" y="264"/>
                  </a:lnTo>
                  <a:lnTo>
                    <a:pt x="798" y="264"/>
                  </a:lnTo>
                  <a:lnTo>
                    <a:pt x="804" y="264"/>
                  </a:lnTo>
                  <a:lnTo>
                    <a:pt x="816" y="270"/>
                  </a:lnTo>
                  <a:lnTo>
                    <a:pt x="822" y="270"/>
                  </a:lnTo>
                  <a:lnTo>
                    <a:pt x="828" y="276"/>
                  </a:lnTo>
                  <a:lnTo>
                    <a:pt x="840" y="276"/>
                  </a:lnTo>
                  <a:lnTo>
                    <a:pt x="846" y="282"/>
                  </a:lnTo>
                  <a:lnTo>
                    <a:pt x="852" y="282"/>
                  </a:lnTo>
                  <a:lnTo>
                    <a:pt x="864" y="288"/>
                  </a:lnTo>
                  <a:lnTo>
                    <a:pt x="870" y="288"/>
                  </a:lnTo>
                  <a:lnTo>
                    <a:pt x="876" y="288"/>
                  </a:lnTo>
                  <a:lnTo>
                    <a:pt x="888" y="288"/>
                  </a:lnTo>
                  <a:lnTo>
                    <a:pt x="894" y="294"/>
                  </a:lnTo>
                  <a:lnTo>
                    <a:pt x="900" y="294"/>
                  </a:lnTo>
                  <a:lnTo>
                    <a:pt x="912" y="294"/>
                  </a:lnTo>
                  <a:lnTo>
                    <a:pt x="918" y="294"/>
                  </a:lnTo>
                  <a:lnTo>
                    <a:pt x="924" y="294"/>
                  </a:lnTo>
                  <a:lnTo>
                    <a:pt x="936" y="294"/>
                  </a:lnTo>
                  <a:lnTo>
                    <a:pt x="942" y="300"/>
                  </a:lnTo>
                  <a:lnTo>
                    <a:pt x="948" y="300"/>
                  </a:lnTo>
                  <a:lnTo>
                    <a:pt x="960" y="300"/>
                  </a:lnTo>
                  <a:lnTo>
                    <a:pt x="966" y="300"/>
                  </a:lnTo>
                  <a:lnTo>
                    <a:pt x="972" y="300"/>
                  </a:lnTo>
                  <a:lnTo>
                    <a:pt x="984" y="300"/>
                  </a:lnTo>
                  <a:lnTo>
                    <a:pt x="990" y="300"/>
                  </a:lnTo>
                  <a:lnTo>
                    <a:pt x="996" y="300"/>
                  </a:lnTo>
                  <a:lnTo>
                    <a:pt x="1002" y="30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4" name="Freeform 217"/>
            <p:cNvSpPr>
              <a:spLocks/>
            </p:cNvSpPr>
            <p:nvPr/>
          </p:nvSpPr>
          <p:spPr bwMode="auto">
            <a:xfrm>
              <a:off x="3738925" y="5019978"/>
              <a:ext cx="1301412" cy="110495"/>
            </a:xfrm>
            <a:custGeom>
              <a:avLst/>
              <a:gdLst>
                <a:gd name="T0" fmla="*/ 18 w 1008"/>
                <a:gd name="T1" fmla="*/ 0 h 78"/>
                <a:gd name="T2" fmla="*/ 42 w 1008"/>
                <a:gd name="T3" fmla="*/ 0 h 78"/>
                <a:gd name="T4" fmla="*/ 66 w 1008"/>
                <a:gd name="T5" fmla="*/ 6 h 78"/>
                <a:gd name="T6" fmla="*/ 90 w 1008"/>
                <a:gd name="T7" fmla="*/ 6 h 78"/>
                <a:gd name="T8" fmla="*/ 114 w 1008"/>
                <a:gd name="T9" fmla="*/ 12 h 78"/>
                <a:gd name="T10" fmla="*/ 138 w 1008"/>
                <a:gd name="T11" fmla="*/ 12 h 78"/>
                <a:gd name="T12" fmla="*/ 162 w 1008"/>
                <a:gd name="T13" fmla="*/ 12 h 78"/>
                <a:gd name="T14" fmla="*/ 186 w 1008"/>
                <a:gd name="T15" fmla="*/ 12 h 78"/>
                <a:gd name="T16" fmla="*/ 210 w 1008"/>
                <a:gd name="T17" fmla="*/ 12 h 78"/>
                <a:gd name="T18" fmla="*/ 234 w 1008"/>
                <a:gd name="T19" fmla="*/ 12 h 78"/>
                <a:gd name="T20" fmla="*/ 258 w 1008"/>
                <a:gd name="T21" fmla="*/ 18 h 78"/>
                <a:gd name="T22" fmla="*/ 282 w 1008"/>
                <a:gd name="T23" fmla="*/ 18 h 78"/>
                <a:gd name="T24" fmla="*/ 306 w 1008"/>
                <a:gd name="T25" fmla="*/ 24 h 78"/>
                <a:gd name="T26" fmla="*/ 330 w 1008"/>
                <a:gd name="T27" fmla="*/ 24 h 78"/>
                <a:gd name="T28" fmla="*/ 354 w 1008"/>
                <a:gd name="T29" fmla="*/ 30 h 78"/>
                <a:gd name="T30" fmla="*/ 378 w 1008"/>
                <a:gd name="T31" fmla="*/ 30 h 78"/>
                <a:gd name="T32" fmla="*/ 402 w 1008"/>
                <a:gd name="T33" fmla="*/ 30 h 78"/>
                <a:gd name="T34" fmla="*/ 426 w 1008"/>
                <a:gd name="T35" fmla="*/ 30 h 78"/>
                <a:gd name="T36" fmla="*/ 444 w 1008"/>
                <a:gd name="T37" fmla="*/ 30 h 78"/>
                <a:gd name="T38" fmla="*/ 468 w 1008"/>
                <a:gd name="T39" fmla="*/ 36 h 78"/>
                <a:gd name="T40" fmla="*/ 492 w 1008"/>
                <a:gd name="T41" fmla="*/ 36 h 78"/>
                <a:gd name="T42" fmla="*/ 516 w 1008"/>
                <a:gd name="T43" fmla="*/ 36 h 78"/>
                <a:gd name="T44" fmla="*/ 540 w 1008"/>
                <a:gd name="T45" fmla="*/ 42 h 78"/>
                <a:gd name="T46" fmla="*/ 564 w 1008"/>
                <a:gd name="T47" fmla="*/ 42 h 78"/>
                <a:gd name="T48" fmla="*/ 588 w 1008"/>
                <a:gd name="T49" fmla="*/ 48 h 78"/>
                <a:gd name="T50" fmla="*/ 612 w 1008"/>
                <a:gd name="T51" fmla="*/ 48 h 78"/>
                <a:gd name="T52" fmla="*/ 636 w 1008"/>
                <a:gd name="T53" fmla="*/ 48 h 78"/>
                <a:gd name="T54" fmla="*/ 660 w 1008"/>
                <a:gd name="T55" fmla="*/ 54 h 78"/>
                <a:gd name="T56" fmla="*/ 684 w 1008"/>
                <a:gd name="T57" fmla="*/ 54 h 78"/>
                <a:gd name="T58" fmla="*/ 708 w 1008"/>
                <a:gd name="T59" fmla="*/ 54 h 78"/>
                <a:gd name="T60" fmla="*/ 732 w 1008"/>
                <a:gd name="T61" fmla="*/ 60 h 78"/>
                <a:gd name="T62" fmla="*/ 756 w 1008"/>
                <a:gd name="T63" fmla="*/ 60 h 78"/>
                <a:gd name="T64" fmla="*/ 780 w 1008"/>
                <a:gd name="T65" fmla="*/ 60 h 78"/>
                <a:gd name="T66" fmla="*/ 804 w 1008"/>
                <a:gd name="T67" fmla="*/ 66 h 78"/>
                <a:gd name="T68" fmla="*/ 828 w 1008"/>
                <a:gd name="T69" fmla="*/ 66 h 78"/>
                <a:gd name="T70" fmla="*/ 852 w 1008"/>
                <a:gd name="T71" fmla="*/ 66 h 78"/>
                <a:gd name="T72" fmla="*/ 876 w 1008"/>
                <a:gd name="T73" fmla="*/ 72 h 78"/>
                <a:gd name="T74" fmla="*/ 900 w 1008"/>
                <a:gd name="T75" fmla="*/ 72 h 78"/>
                <a:gd name="T76" fmla="*/ 924 w 1008"/>
                <a:gd name="T77" fmla="*/ 72 h 78"/>
                <a:gd name="T78" fmla="*/ 948 w 1008"/>
                <a:gd name="T79" fmla="*/ 78 h 78"/>
                <a:gd name="T80" fmla="*/ 972 w 1008"/>
                <a:gd name="T81" fmla="*/ 78 h 78"/>
                <a:gd name="T82" fmla="*/ 996 w 1008"/>
                <a:gd name="T8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78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34" y="12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30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8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2" y="48"/>
                  </a:lnTo>
                  <a:lnTo>
                    <a:pt x="654" y="48"/>
                  </a:lnTo>
                  <a:lnTo>
                    <a:pt x="660" y="54"/>
                  </a:lnTo>
                  <a:lnTo>
                    <a:pt x="666" y="54"/>
                  </a:lnTo>
                  <a:lnTo>
                    <a:pt x="678" y="54"/>
                  </a:lnTo>
                  <a:lnTo>
                    <a:pt x="684" y="54"/>
                  </a:lnTo>
                  <a:lnTo>
                    <a:pt x="690" y="54"/>
                  </a:lnTo>
                  <a:lnTo>
                    <a:pt x="702" y="54"/>
                  </a:lnTo>
                  <a:lnTo>
                    <a:pt x="708" y="54"/>
                  </a:lnTo>
                  <a:lnTo>
                    <a:pt x="714" y="60"/>
                  </a:lnTo>
                  <a:lnTo>
                    <a:pt x="726" y="60"/>
                  </a:lnTo>
                  <a:lnTo>
                    <a:pt x="732" y="60"/>
                  </a:lnTo>
                  <a:lnTo>
                    <a:pt x="738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6" y="60"/>
                  </a:lnTo>
                  <a:lnTo>
                    <a:pt x="798" y="66"/>
                  </a:lnTo>
                  <a:lnTo>
                    <a:pt x="804" y="66"/>
                  </a:lnTo>
                  <a:lnTo>
                    <a:pt x="810" y="66"/>
                  </a:lnTo>
                  <a:lnTo>
                    <a:pt x="822" y="66"/>
                  </a:lnTo>
                  <a:lnTo>
                    <a:pt x="828" y="66"/>
                  </a:lnTo>
                  <a:lnTo>
                    <a:pt x="834" y="66"/>
                  </a:lnTo>
                  <a:lnTo>
                    <a:pt x="846" y="66"/>
                  </a:lnTo>
                  <a:lnTo>
                    <a:pt x="852" y="66"/>
                  </a:lnTo>
                  <a:lnTo>
                    <a:pt x="858" y="66"/>
                  </a:lnTo>
                  <a:lnTo>
                    <a:pt x="870" y="66"/>
                  </a:lnTo>
                  <a:lnTo>
                    <a:pt x="876" y="72"/>
                  </a:lnTo>
                  <a:lnTo>
                    <a:pt x="882" y="72"/>
                  </a:lnTo>
                  <a:lnTo>
                    <a:pt x="888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12" y="72"/>
                  </a:lnTo>
                  <a:lnTo>
                    <a:pt x="924" y="72"/>
                  </a:lnTo>
                  <a:lnTo>
                    <a:pt x="930" y="72"/>
                  </a:lnTo>
                  <a:lnTo>
                    <a:pt x="936" y="72"/>
                  </a:lnTo>
                  <a:lnTo>
                    <a:pt x="948" y="78"/>
                  </a:lnTo>
                  <a:lnTo>
                    <a:pt x="954" y="78"/>
                  </a:lnTo>
                  <a:lnTo>
                    <a:pt x="960" y="78"/>
                  </a:lnTo>
                  <a:lnTo>
                    <a:pt x="972" y="78"/>
                  </a:lnTo>
                  <a:lnTo>
                    <a:pt x="978" y="78"/>
                  </a:lnTo>
                  <a:lnTo>
                    <a:pt x="984" y="78"/>
                  </a:lnTo>
                  <a:lnTo>
                    <a:pt x="996" y="78"/>
                  </a:lnTo>
                  <a:lnTo>
                    <a:pt x="1002" y="78"/>
                  </a:lnTo>
                  <a:lnTo>
                    <a:pt x="1008" y="7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5" name="Freeform 218"/>
            <p:cNvSpPr>
              <a:spLocks/>
            </p:cNvSpPr>
            <p:nvPr/>
          </p:nvSpPr>
          <p:spPr bwMode="auto">
            <a:xfrm>
              <a:off x="5040337" y="5130474"/>
              <a:ext cx="1301412" cy="67997"/>
            </a:xfrm>
            <a:custGeom>
              <a:avLst/>
              <a:gdLst>
                <a:gd name="T0" fmla="*/ 18 w 1008"/>
                <a:gd name="T1" fmla="*/ 0 h 48"/>
                <a:gd name="T2" fmla="*/ 42 w 1008"/>
                <a:gd name="T3" fmla="*/ 6 h 48"/>
                <a:gd name="T4" fmla="*/ 66 w 1008"/>
                <a:gd name="T5" fmla="*/ 6 h 48"/>
                <a:gd name="T6" fmla="*/ 90 w 1008"/>
                <a:gd name="T7" fmla="*/ 6 h 48"/>
                <a:gd name="T8" fmla="*/ 114 w 1008"/>
                <a:gd name="T9" fmla="*/ 12 h 48"/>
                <a:gd name="T10" fmla="*/ 138 w 1008"/>
                <a:gd name="T11" fmla="*/ 12 h 48"/>
                <a:gd name="T12" fmla="*/ 162 w 1008"/>
                <a:gd name="T13" fmla="*/ 12 h 48"/>
                <a:gd name="T14" fmla="*/ 186 w 1008"/>
                <a:gd name="T15" fmla="*/ 12 h 48"/>
                <a:gd name="T16" fmla="*/ 210 w 1008"/>
                <a:gd name="T17" fmla="*/ 18 h 48"/>
                <a:gd name="T18" fmla="*/ 234 w 1008"/>
                <a:gd name="T19" fmla="*/ 18 h 48"/>
                <a:gd name="T20" fmla="*/ 258 w 1008"/>
                <a:gd name="T21" fmla="*/ 18 h 48"/>
                <a:gd name="T22" fmla="*/ 282 w 1008"/>
                <a:gd name="T23" fmla="*/ 18 h 48"/>
                <a:gd name="T24" fmla="*/ 306 w 1008"/>
                <a:gd name="T25" fmla="*/ 18 h 48"/>
                <a:gd name="T26" fmla="*/ 324 w 1008"/>
                <a:gd name="T27" fmla="*/ 18 h 48"/>
                <a:gd name="T28" fmla="*/ 348 w 1008"/>
                <a:gd name="T29" fmla="*/ 24 h 48"/>
                <a:gd name="T30" fmla="*/ 372 w 1008"/>
                <a:gd name="T31" fmla="*/ 24 h 48"/>
                <a:gd name="T32" fmla="*/ 396 w 1008"/>
                <a:gd name="T33" fmla="*/ 24 h 48"/>
                <a:gd name="T34" fmla="*/ 420 w 1008"/>
                <a:gd name="T35" fmla="*/ 24 h 48"/>
                <a:gd name="T36" fmla="*/ 444 w 1008"/>
                <a:gd name="T37" fmla="*/ 24 h 48"/>
                <a:gd name="T38" fmla="*/ 468 w 1008"/>
                <a:gd name="T39" fmla="*/ 30 h 48"/>
                <a:gd name="T40" fmla="*/ 492 w 1008"/>
                <a:gd name="T41" fmla="*/ 30 h 48"/>
                <a:gd name="T42" fmla="*/ 516 w 1008"/>
                <a:gd name="T43" fmla="*/ 30 h 48"/>
                <a:gd name="T44" fmla="*/ 540 w 1008"/>
                <a:gd name="T45" fmla="*/ 30 h 48"/>
                <a:gd name="T46" fmla="*/ 564 w 1008"/>
                <a:gd name="T47" fmla="*/ 36 h 48"/>
                <a:gd name="T48" fmla="*/ 588 w 1008"/>
                <a:gd name="T49" fmla="*/ 36 h 48"/>
                <a:gd name="T50" fmla="*/ 612 w 1008"/>
                <a:gd name="T51" fmla="*/ 36 h 48"/>
                <a:gd name="T52" fmla="*/ 636 w 1008"/>
                <a:gd name="T53" fmla="*/ 36 h 48"/>
                <a:gd name="T54" fmla="*/ 660 w 1008"/>
                <a:gd name="T55" fmla="*/ 42 h 48"/>
                <a:gd name="T56" fmla="*/ 684 w 1008"/>
                <a:gd name="T57" fmla="*/ 42 h 48"/>
                <a:gd name="T58" fmla="*/ 708 w 1008"/>
                <a:gd name="T59" fmla="*/ 42 h 48"/>
                <a:gd name="T60" fmla="*/ 732 w 1008"/>
                <a:gd name="T61" fmla="*/ 42 h 48"/>
                <a:gd name="T62" fmla="*/ 756 w 1008"/>
                <a:gd name="T63" fmla="*/ 42 h 48"/>
                <a:gd name="T64" fmla="*/ 780 w 1008"/>
                <a:gd name="T65" fmla="*/ 42 h 48"/>
                <a:gd name="T66" fmla="*/ 804 w 1008"/>
                <a:gd name="T67" fmla="*/ 42 h 48"/>
                <a:gd name="T68" fmla="*/ 828 w 1008"/>
                <a:gd name="T69" fmla="*/ 42 h 48"/>
                <a:gd name="T70" fmla="*/ 852 w 1008"/>
                <a:gd name="T71" fmla="*/ 42 h 48"/>
                <a:gd name="T72" fmla="*/ 876 w 1008"/>
                <a:gd name="T73" fmla="*/ 48 h 48"/>
                <a:gd name="T74" fmla="*/ 900 w 1008"/>
                <a:gd name="T75" fmla="*/ 48 h 48"/>
                <a:gd name="T76" fmla="*/ 924 w 1008"/>
                <a:gd name="T77" fmla="*/ 48 h 48"/>
                <a:gd name="T78" fmla="*/ 948 w 1008"/>
                <a:gd name="T79" fmla="*/ 48 h 48"/>
                <a:gd name="T80" fmla="*/ 972 w 1008"/>
                <a:gd name="T81" fmla="*/ 48 h 48"/>
                <a:gd name="T82" fmla="*/ 990 w 1008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6" y="12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84" y="24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58" y="30"/>
                  </a:lnTo>
                  <a:lnTo>
                    <a:pt x="564" y="36"/>
                  </a:lnTo>
                  <a:lnTo>
                    <a:pt x="570" y="36"/>
                  </a:lnTo>
                  <a:lnTo>
                    <a:pt x="582" y="36"/>
                  </a:lnTo>
                  <a:lnTo>
                    <a:pt x="588" y="36"/>
                  </a:lnTo>
                  <a:lnTo>
                    <a:pt x="594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50" y="42"/>
                  </a:lnTo>
                  <a:lnTo>
                    <a:pt x="756" y="42"/>
                  </a:lnTo>
                  <a:lnTo>
                    <a:pt x="762" y="42"/>
                  </a:lnTo>
                  <a:lnTo>
                    <a:pt x="768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92" y="42"/>
                  </a:lnTo>
                  <a:lnTo>
                    <a:pt x="804" y="42"/>
                  </a:lnTo>
                  <a:lnTo>
                    <a:pt x="810" y="42"/>
                  </a:lnTo>
                  <a:lnTo>
                    <a:pt x="816" y="42"/>
                  </a:lnTo>
                  <a:lnTo>
                    <a:pt x="828" y="42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64" y="42"/>
                  </a:lnTo>
                  <a:lnTo>
                    <a:pt x="876" y="48"/>
                  </a:lnTo>
                  <a:lnTo>
                    <a:pt x="882" y="48"/>
                  </a:lnTo>
                  <a:lnTo>
                    <a:pt x="888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60" y="48"/>
                  </a:lnTo>
                  <a:lnTo>
                    <a:pt x="972" y="48"/>
                  </a:lnTo>
                  <a:lnTo>
                    <a:pt x="978" y="48"/>
                  </a:lnTo>
                  <a:lnTo>
                    <a:pt x="984" y="48"/>
                  </a:lnTo>
                  <a:lnTo>
                    <a:pt x="990" y="48"/>
                  </a:lnTo>
                  <a:lnTo>
                    <a:pt x="1002" y="48"/>
                  </a:lnTo>
                  <a:lnTo>
                    <a:pt x="1008" y="4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6" name="Freeform 219"/>
            <p:cNvSpPr>
              <a:spLocks/>
            </p:cNvSpPr>
            <p:nvPr/>
          </p:nvSpPr>
          <p:spPr bwMode="auto">
            <a:xfrm>
              <a:off x="6341749" y="5198471"/>
              <a:ext cx="534508" cy="8500"/>
            </a:xfrm>
            <a:custGeom>
              <a:avLst/>
              <a:gdLst>
                <a:gd name="T0" fmla="*/ 0 w 414"/>
                <a:gd name="T1" fmla="*/ 0 h 6"/>
                <a:gd name="T2" fmla="*/ 6 w 414"/>
                <a:gd name="T3" fmla="*/ 0 h 6"/>
                <a:gd name="T4" fmla="*/ 18 w 414"/>
                <a:gd name="T5" fmla="*/ 0 h 6"/>
                <a:gd name="T6" fmla="*/ 24 w 414"/>
                <a:gd name="T7" fmla="*/ 0 h 6"/>
                <a:gd name="T8" fmla="*/ 30 w 414"/>
                <a:gd name="T9" fmla="*/ 0 h 6"/>
                <a:gd name="T10" fmla="*/ 42 w 414"/>
                <a:gd name="T11" fmla="*/ 0 h 6"/>
                <a:gd name="T12" fmla="*/ 48 w 414"/>
                <a:gd name="T13" fmla="*/ 0 h 6"/>
                <a:gd name="T14" fmla="*/ 54 w 414"/>
                <a:gd name="T15" fmla="*/ 0 h 6"/>
                <a:gd name="T16" fmla="*/ 66 w 414"/>
                <a:gd name="T17" fmla="*/ 0 h 6"/>
                <a:gd name="T18" fmla="*/ 72 w 414"/>
                <a:gd name="T19" fmla="*/ 0 h 6"/>
                <a:gd name="T20" fmla="*/ 78 w 414"/>
                <a:gd name="T21" fmla="*/ 0 h 6"/>
                <a:gd name="T22" fmla="*/ 90 w 414"/>
                <a:gd name="T23" fmla="*/ 6 h 6"/>
                <a:gd name="T24" fmla="*/ 96 w 414"/>
                <a:gd name="T25" fmla="*/ 6 h 6"/>
                <a:gd name="T26" fmla="*/ 102 w 414"/>
                <a:gd name="T27" fmla="*/ 6 h 6"/>
                <a:gd name="T28" fmla="*/ 114 w 414"/>
                <a:gd name="T29" fmla="*/ 6 h 6"/>
                <a:gd name="T30" fmla="*/ 120 w 414"/>
                <a:gd name="T31" fmla="*/ 6 h 6"/>
                <a:gd name="T32" fmla="*/ 126 w 414"/>
                <a:gd name="T33" fmla="*/ 6 h 6"/>
                <a:gd name="T34" fmla="*/ 138 w 414"/>
                <a:gd name="T35" fmla="*/ 6 h 6"/>
                <a:gd name="T36" fmla="*/ 144 w 414"/>
                <a:gd name="T37" fmla="*/ 6 h 6"/>
                <a:gd name="T38" fmla="*/ 150 w 414"/>
                <a:gd name="T39" fmla="*/ 6 h 6"/>
                <a:gd name="T40" fmla="*/ 162 w 414"/>
                <a:gd name="T41" fmla="*/ 6 h 6"/>
                <a:gd name="T42" fmla="*/ 168 w 414"/>
                <a:gd name="T43" fmla="*/ 6 h 6"/>
                <a:gd name="T44" fmla="*/ 174 w 414"/>
                <a:gd name="T45" fmla="*/ 6 h 6"/>
                <a:gd name="T46" fmla="*/ 186 w 414"/>
                <a:gd name="T47" fmla="*/ 6 h 6"/>
                <a:gd name="T48" fmla="*/ 192 w 414"/>
                <a:gd name="T49" fmla="*/ 6 h 6"/>
                <a:gd name="T50" fmla="*/ 198 w 414"/>
                <a:gd name="T51" fmla="*/ 6 h 6"/>
                <a:gd name="T52" fmla="*/ 204 w 414"/>
                <a:gd name="T53" fmla="*/ 6 h 6"/>
                <a:gd name="T54" fmla="*/ 216 w 414"/>
                <a:gd name="T55" fmla="*/ 6 h 6"/>
                <a:gd name="T56" fmla="*/ 222 w 414"/>
                <a:gd name="T57" fmla="*/ 6 h 6"/>
                <a:gd name="T58" fmla="*/ 228 w 414"/>
                <a:gd name="T59" fmla="*/ 6 h 6"/>
                <a:gd name="T60" fmla="*/ 240 w 414"/>
                <a:gd name="T61" fmla="*/ 6 h 6"/>
                <a:gd name="T62" fmla="*/ 246 w 414"/>
                <a:gd name="T63" fmla="*/ 6 h 6"/>
                <a:gd name="T64" fmla="*/ 252 w 414"/>
                <a:gd name="T65" fmla="*/ 6 h 6"/>
                <a:gd name="T66" fmla="*/ 264 w 414"/>
                <a:gd name="T67" fmla="*/ 6 h 6"/>
                <a:gd name="T68" fmla="*/ 270 w 414"/>
                <a:gd name="T69" fmla="*/ 6 h 6"/>
                <a:gd name="T70" fmla="*/ 276 w 414"/>
                <a:gd name="T71" fmla="*/ 6 h 6"/>
                <a:gd name="T72" fmla="*/ 288 w 414"/>
                <a:gd name="T73" fmla="*/ 6 h 6"/>
                <a:gd name="T74" fmla="*/ 294 w 414"/>
                <a:gd name="T75" fmla="*/ 6 h 6"/>
                <a:gd name="T76" fmla="*/ 300 w 414"/>
                <a:gd name="T77" fmla="*/ 6 h 6"/>
                <a:gd name="T78" fmla="*/ 312 w 414"/>
                <a:gd name="T79" fmla="*/ 6 h 6"/>
                <a:gd name="T80" fmla="*/ 318 w 414"/>
                <a:gd name="T81" fmla="*/ 6 h 6"/>
                <a:gd name="T82" fmla="*/ 324 w 414"/>
                <a:gd name="T83" fmla="*/ 6 h 6"/>
                <a:gd name="T84" fmla="*/ 336 w 414"/>
                <a:gd name="T85" fmla="*/ 6 h 6"/>
                <a:gd name="T86" fmla="*/ 342 w 414"/>
                <a:gd name="T87" fmla="*/ 6 h 6"/>
                <a:gd name="T88" fmla="*/ 348 w 414"/>
                <a:gd name="T89" fmla="*/ 6 h 6"/>
                <a:gd name="T90" fmla="*/ 360 w 414"/>
                <a:gd name="T91" fmla="*/ 6 h 6"/>
                <a:gd name="T92" fmla="*/ 366 w 414"/>
                <a:gd name="T93" fmla="*/ 6 h 6"/>
                <a:gd name="T94" fmla="*/ 372 w 414"/>
                <a:gd name="T95" fmla="*/ 6 h 6"/>
                <a:gd name="T96" fmla="*/ 384 w 414"/>
                <a:gd name="T97" fmla="*/ 6 h 6"/>
                <a:gd name="T98" fmla="*/ 390 w 414"/>
                <a:gd name="T99" fmla="*/ 6 h 6"/>
                <a:gd name="T100" fmla="*/ 396 w 414"/>
                <a:gd name="T101" fmla="*/ 6 h 6"/>
                <a:gd name="T102" fmla="*/ 408 w 414"/>
                <a:gd name="T103" fmla="*/ 6 h 6"/>
                <a:gd name="T104" fmla="*/ 414 w 414"/>
                <a:gd name="T10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6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8" y="6"/>
                  </a:lnTo>
                  <a:lnTo>
                    <a:pt x="414" y="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3200">
                <a:latin typeface="+mj-lt"/>
              </a:endParaRPr>
            </a:p>
          </p:txBody>
        </p:sp>
        <p:sp>
          <p:nvSpPr>
            <p:cNvPr id="337" name="Rectangle 220"/>
            <p:cNvSpPr>
              <a:spLocks noChangeArrowheads="1"/>
            </p:cNvSpPr>
            <p:nvPr/>
          </p:nvSpPr>
          <p:spPr bwMode="auto">
            <a:xfrm>
              <a:off x="1120608" y="5223970"/>
              <a:ext cx="53988" cy="25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MS UI Gothic" pitchFamily="50" charset="-128"/>
                  <a:cs typeface="ＭＳ Ｐゴシック" pitchFamily="50" charset="-128"/>
                </a:rPr>
                <a:t> </a:t>
              </a:r>
              <a:endParaRPr kumimoji="1" lang="ja-JP" altLang="ja-JP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38" name="Rectangle 285"/>
            <p:cNvSpPr>
              <a:spLocks noChangeArrowheads="1"/>
            </p:cNvSpPr>
            <p:nvPr/>
          </p:nvSpPr>
          <p:spPr bwMode="auto">
            <a:xfrm>
              <a:off x="6306012" y="2030487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39" name="Rectangle 285"/>
            <p:cNvSpPr>
              <a:spLocks noChangeArrowheads="1"/>
            </p:cNvSpPr>
            <p:nvPr/>
          </p:nvSpPr>
          <p:spPr bwMode="auto">
            <a:xfrm>
              <a:off x="6306012" y="2261964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0" name="Rectangle 285"/>
            <p:cNvSpPr>
              <a:spLocks noChangeArrowheads="1"/>
            </p:cNvSpPr>
            <p:nvPr/>
          </p:nvSpPr>
          <p:spPr bwMode="auto">
            <a:xfrm>
              <a:off x="6306012" y="2493442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3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1" name="Rectangle 285"/>
            <p:cNvSpPr>
              <a:spLocks noChangeArrowheads="1"/>
            </p:cNvSpPr>
            <p:nvPr/>
          </p:nvSpPr>
          <p:spPr bwMode="auto">
            <a:xfrm>
              <a:off x="6306012" y="2724921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4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2" name="Rectangle 285"/>
            <p:cNvSpPr>
              <a:spLocks noChangeArrowheads="1"/>
            </p:cNvSpPr>
            <p:nvPr/>
          </p:nvSpPr>
          <p:spPr bwMode="auto">
            <a:xfrm>
              <a:off x="6306012" y="2956397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3" name="Rectangle 285"/>
            <p:cNvSpPr>
              <a:spLocks noChangeArrowheads="1"/>
            </p:cNvSpPr>
            <p:nvPr/>
          </p:nvSpPr>
          <p:spPr bwMode="auto">
            <a:xfrm>
              <a:off x="6306012" y="3187875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4" name="Rectangle 285"/>
            <p:cNvSpPr>
              <a:spLocks noChangeArrowheads="1"/>
            </p:cNvSpPr>
            <p:nvPr/>
          </p:nvSpPr>
          <p:spPr bwMode="auto">
            <a:xfrm>
              <a:off x="6306012" y="3419353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5" name="Rectangle 285"/>
            <p:cNvSpPr>
              <a:spLocks noChangeArrowheads="1"/>
            </p:cNvSpPr>
            <p:nvPr/>
          </p:nvSpPr>
          <p:spPr bwMode="auto">
            <a:xfrm>
              <a:off x="6306012" y="3650830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6" name="Rectangle 285"/>
            <p:cNvSpPr>
              <a:spLocks noChangeArrowheads="1"/>
            </p:cNvSpPr>
            <p:nvPr/>
          </p:nvSpPr>
          <p:spPr bwMode="auto">
            <a:xfrm>
              <a:off x="6306012" y="3882310"/>
              <a:ext cx="17668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9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7" name="Rectangle 285"/>
            <p:cNvSpPr>
              <a:spLocks noChangeArrowheads="1"/>
            </p:cNvSpPr>
            <p:nvPr/>
          </p:nvSpPr>
          <p:spPr bwMode="auto">
            <a:xfrm>
              <a:off x="6306012" y="4113789"/>
              <a:ext cx="274848" cy="31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10</a:t>
              </a:r>
              <a:endParaRPr kumimoji="1" lang="ja-JP" altLang="ja-JP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8" name="Line 292"/>
            <p:cNvSpPr>
              <a:spLocks noChangeShapeType="1"/>
            </p:cNvSpPr>
            <p:nvPr/>
          </p:nvSpPr>
          <p:spPr bwMode="auto">
            <a:xfrm>
              <a:off x="5516226" y="2856628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49" name="Line 294"/>
            <p:cNvSpPr>
              <a:spLocks noChangeShapeType="1"/>
            </p:cNvSpPr>
            <p:nvPr/>
          </p:nvSpPr>
          <p:spPr bwMode="auto">
            <a:xfrm>
              <a:off x="5516226" y="3093364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0" name="Line 296"/>
            <p:cNvSpPr>
              <a:spLocks noChangeShapeType="1"/>
            </p:cNvSpPr>
            <p:nvPr/>
          </p:nvSpPr>
          <p:spPr bwMode="auto">
            <a:xfrm>
              <a:off x="5516226" y="3318825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1" name="Line 298"/>
            <p:cNvSpPr>
              <a:spLocks noChangeShapeType="1"/>
            </p:cNvSpPr>
            <p:nvPr/>
          </p:nvSpPr>
          <p:spPr bwMode="auto">
            <a:xfrm>
              <a:off x="5516226" y="3556972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2" name="Line 300"/>
            <p:cNvSpPr>
              <a:spLocks noChangeShapeType="1"/>
            </p:cNvSpPr>
            <p:nvPr/>
          </p:nvSpPr>
          <p:spPr bwMode="auto">
            <a:xfrm>
              <a:off x="5516226" y="3793707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3" name="Line 302"/>
            <p:cNvSpPr>
              <a:spLocks noChangeShapeType="1"/>
            </p:cNvSpPr>
            <p:nvPr/>
          </p:nvSpPr>
          <p:spPr bwMode="auto">
            <a:xfrm>
              <a:off x="5516226" y="4020578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4" name="Line 304"/>
            <p:cNvSpPr>
              <a:spLocks noChangeShapeType="1"/>
            </p:cNvSpPr>
            <p:nvPr/>
          </p:nvSpPr>
          <p:spPr bwMode="auto">
            <a:xfrm>
              <a:off x="5516226" y="4257313"/>
              <a:ext cx="706738" cy="1409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5" name="Line 286"/>
            <p:cNvSpPr>
              <a:spLocks noChangeShapeType="1"/>
            </p:cNvSpPr>
            <p:nvPr/>
          </p:nvSpPr>
          <p:spPr bwMode="auto">
            <a:xfrm>
              <a:off x="5515118" y="2152072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6" name="Line 288"/>
            <p:cNvSpPr>
              <a:spLocks noChangeShapeType="1"/>
            </p:cNvSpPr>
            <p:nvPr/>
          </p:nvSpPr>
          <p:spPr bwMode="auto">
            <a:xfrm>
              <a:off x="5515118" y="2390217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357" name="Line 290"/>
            <p:cNvSpPr>
              <a:spLocks noChangeShapeType="1"/>
            </p:cNvSpPr>
            <p:nvPr/>
          </p:nvSpPr>
          <p:spPr bwMode="auto">
            <a:xfrm>
              <a:off x="5515118" y="2615679"/>
              <a:ext cx="706738" cy="1409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</p:grpSp>
      <p:pic>
        <p:nvPicPr>
          <p:cNvPr id="210946" name="Picture 2" descr="\\pine\home\inoshita\work\ShapeFromSingleScattering\evaluate\mount-tele2\results\Pseudo-0-direc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3" t="13055" r="24677" b="12310"/>
          <a:stretch/>
        </p:blipFill>
        <p:spPr bwMode="auto">
          <a:xfrm rot="16200000">
            <a:off x="6500603" y="1614102"/>
            <a:ext cx="962619" cy="13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2" name="直線矢印コネクタ 361"/>
          <p:cNvCxnSpPr/>
          <p:nvPr/>
        </p:nvCxnSpPr>
        <p:spPr bwMode="auto">
          <a:xfrm>
            <a:off x="6380779" y="2280457"/>
            <a:ext cx="108369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3" name="テキスト ボックス 362"/>
          <p:cNvSpPr txBox="1"/>
          <p:nvPr/>
        </p:nvSpPr>
        <p:spPr>
          <a:xfrm>
            <a:off x="7212596" y="2355255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(b)</a:t>
            </a:r>
            <a:endParaRPr kumimoji="1" lang="ja-JP" altLang="en-US" dirty="0" smtClean="0">
              <a:solidFill>
                <a:schemeClr val="bg1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grpSp>
        <p:nvGrpSpPr>
          <p:cNvPr id="367" name="グループ化 366"/>
          <p:cNvGrpSpPr>
            <a:grpSpLocks noChangeAspect="1"/>
          </p:cNvGrpSpPr>
          <p:nvPr/>
        </p:nvGrpSpPr>
        <p:grpSpPr>
          <a:xfrm>
            <a:off x="7465868" y="224598"/>
            <a:ext cx="1291200" cy="737828"/>
            <a:chOff x="3845560" y="2707640"/>
            <a:chExt cx="2524760" cy="1442720"/>
          </a:xfrm>
        </p:grpSpPr>
        <p:sp>
          <p:nvSpPr>
            <p:cNvPr id="368" name="フリーフォーム 367"/>
            <p:cNvSpPr>
              <a:spLocks noChangeAspect="1"/>
            </p:cNvSpPr>
            <p:nvPr/>
          </p:nvSpPr>
          <p:spPr bwMode="auto">
            <a:xfrm>
              <a:off x="3845560" y="3063240"/>
              <a:ext cx="2164080" cy="1087120"/>
            </a:xfrm>
            <a:custGeom>
              <a:avLst/>
              <a:gdLst>
                <a:gd name="connsiteX0" fmla="*/ 0 w 2164080"/>
                <a:gd name="connsiteY0" fmla="*/ 365760 h 1087120"/>
                <a:gd name="connsiteX1" fmla="*/ 0 w 2164080"/>
                <a:gd name="connsiteY1" fmla="*/ 1087120 h 1087120"/>
                <a:gd name="connsiteX2" fmla="*/ 2164080 w 2164080"/>
                <a:gd name="connsiteY2" fmla="*/ 1087120 h 1087120"/>
                <a:gd name="connsiteX3" fmla="*/ 2164080 w 2164080"/>
                <a:gd name="connsiteY3" fmla="*/ 365760 h 1087120"/>
                <a:gd name="connsiteX4" fmla="*/ 1437640 w 2164080"/>
                <a:gd name="connsiteY4" fmla="*/ 365760 h 1087120"/>
                <a:gd name="connsiteX5" fmla="*/ 726440 w 2164080"/>
                <a:gd name="connsiteY5" fmla="*/ 0 h 1087120"/>
                <a:gd name="connsiteX6" fmla="*/ 0 w 2164080"/>
                <a:gd name="connsiteY6" fmla="*/ 365760 h 10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4080" h="1087120">
                  <a:moveTo>
                    <a:pt x="0" y="365760"/>
                  </a:moveTo>
                  <a:lnTo>
                    <a:pt x="0" y="1087120"/>
                  </a:lnTo>
                  <a:lnTo>
                    <a:pt x="2164080" y="1087120"/>
                  </a:lnTo>
                  <a:lnTo>
                    <a:pt x="2164080" y="365760"/>
                  </a:lnTo>
                  <a:lnTo>
                    <a:pt x="1437640" y="365760"/>
                  </a:lnTo>
                  <a:lnTo>
                    <a:pt x="726440" y="0"/>
                  </a:lnTo>
                  <a:lnTo>
                    <a:pt x="0" y="3657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369" name="直線コネクタ 368"/>
            <p:cNvCxnSpPr>
              <a:endCxn id="368" idx="5"/>
            </p:cNvCxnSpPr>
            <p:nvPr/>
          </p:nvCxnSpPr>
          <p:spPr bwMode="auto">
            <a:xfrm flipH="1">
              <a:off x="4572000" y="2707640"/>
              <a:ext cx="360680" cy="355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直線コネクタ 369"/>
            <p:cNvCxnSpPr>
              <a:stCxn id="374" idx="0"/>
              <a:endCxn id="368" idx="0"/>
            </p:cNvCxnSpPr>
            <p:nvPr/>
          </p:nvCxnSpPr>
          <p:spPr bwMode="auto">
            <a:xfrm flipH="1">
              <a:off x="3845560" y="3070860"/>
              <a:ext cx="355600" cy="35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1" name="直線コネクタ 370"/>
            <p:cNvCxnSpPr>
              <a:stCxn id="368" idx="4"/>
            </p:cNvCxnSpPr>
            <p:nvPr/>
          </p:nvCxnSpPr>
          <p:spPr bwMode="auto">
            <a:xfrm flipV="1">
              <a:off x="5283200" y="3073400"/>
              <a:ext cx="360680" cy="355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直線コネクタ 371"/>
            <p:cNvCxnSpPr>
              <a:stCxn id="368" idx="3"/>
            </p:cNvCxnSpPr>
            <p:nvPr/>
          </p:nvCxnSpPr>
          <p:spPr bwMode="auto">
            <a:xfrm flipV="1">
              <a:off x="6009640" y="3073400"/>
              <a:ext cx="360680" cy="355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直線コネクタ 372"/>
            <p:cNvCxnSpPr>
              <a:stCxn id="368" idx="2"/>
            </p:cNvCxnSpPr>
            <p:nvPr/>
          </p:nvCxnSpPr>
          <p:spPr bwMode="auto">
            <a:xfrm flipV="1">
              <a:off x="6009640" y="3794760"/>
              <a:ext cx="360680" cy="355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4" name="フリーフォーム 373"/>
            <p:cNvSpPr/>
            <p:nvPr/>
          </p:nvSpPr>
          <p:spPr bwMode="auto">
            <a:xfrm>
              <a:off x="4201160" y="2710180"/>
              <a:ext cx="2169160" cy="363220"/>
            </a:xfrm>
            <a:custGeom>
              <a:avLst/>
              <a:gdLst>
                <a:gd name="connsiteX0" fmla="*/ 0 w 2169160"/>
                <a:gd name="connsiteY0" fmla="*/ 360680 h 363220"/>
                <a:gd name="connsiteX1" fmla="*/ 728980 w 2169160"/>
                <a:gd name="connsiteY1" fmla="*/ 0 h 363220"/>
                <a:gd name="connsiteX2" fmla="*/ 1442720 w 2169160"/>
                <a:gd name="connsiteY2" fmla="*/ 363220 h 363220"/>
                <a:gd name="connsiteX3" fmla="*/ 2169160 w 2169160"/>
                <a:gd name="connsiteY3" fmla="*/ 363220 h 3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160" h="363220">
                  <a:moveTo>
                    <a:pt x="0" y="360680"/>
                  </a:moveTo>
                  <a:lnTo>
                    <a:pt x="728980" y="0"/>
                  </a:lnTo>
                  <a:lnTo>
                    <a:pt x="1442720" y="363220"/>
                  </a:lnTo>
                  <a:lnTo>
                    <a:pt x="2169160" y="36322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5" name="直線コネクタ 374"/>
            <p:cNvCxnSpPr>
              <a:stCxn id="374" idx="3"/>
            </p:cNvCxnSpPr>
            <p:nvPr/>
          </p:nvCxnSpPr>
          <p:spPr bwMode="auto">
            <a:xfrm>
              <a:off x="6370320" y="3073400"/>
              <a:ext cx="0" cy="72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6" name="直線矢印コネクタ 375"/>
          <p:cNvCxnSpPr/>
          <p:nvPr/>
        </p:nvCxnSpPr>
        <p:spPr bwMode="auto">
          <a:xfrm>
            <a:off x="7211716" y="685193"/>
            <a:ext cx="2449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7" name="テキスト ボックス 376"/>
          <p:cNvSpPr txBox="1"/>
          <p:nvPr/>
        </p:nvSpPr>
        <p:spPr>
          <a:xfrm>
            <a:off x="6901295" y="461644"/>
            <a:ext cx="295466" cy="34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1</a:t>
            </a:r>
            <a:endParaRPr kumimoji="1" lang="ja-JP" altLang="en-US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378" name="テキスト ボックス 377"/>
          <p:cNvSpPr txBox="1"/>
          <p:nvPr/>
        </p:nvSpPr>
        <p:spPr>
          <a:xfrm>
            <a:off x="6868528" y="689003"/>
            <a:ext cx="361064" cy="341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10</a:t>
            </a:r>
            <a:endParaRPr kumimoji="1" lang="ja-JP" altLang="en-US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 rot="5400000">
            <a:off x="7223595" y="656319"/>
            <a:ext cx="266766" cy="26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…</a:t>
            </a:r>
            <a:endParaRPr kumimoji="1" lang="ja-JP" altLang="en-US" sz="1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380" name="直線矢印コネクタ 379"/>
          <p:cNvCxnSpPr/>
          <p:nvPr/>
        </p:nvCxnSpPr>
        <p:spPr bwMode="auto">
          <a:xfrm>
            <a:off x="7211716" y="920898"/>
            <a:ext cx="244984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フッター プレースホルダー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02482" y="1025787"/>
            <a:ext cx="396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*</a:t>
            </a:r>
            <a:r>
              <a:rPr kumimoji="1" lang="ja-JP" altLang="en-US" sz="1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入射光の高さを</a:t>
            </a:r>
            <a:r>
              <a:rPr kumimoji="1" lang="en-US" altLang="ja-JP" sz="1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10</a:t>
            </a:r>
            <a:r>
              <a:rPr kumimoji="1" lang="ja-JP" altLang="en-US" sz="1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段階に変えて強度を観測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4365830" y="4638474"/>
            <a:ext cx="2428378" cy="1440064"/>
            <a:chOff x="4365830" y="4638474"/>
            <a:chExt cx="2428378" cy="1440064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4365830" y="4638474"/>
              <a:ext cx="1440000" cy="1440064"/>
              <a:chOff x="4365830" y="4638474"/>
              <a:chExt cx="1440000" cy="1440064"/>
            </a:xfrm>
          </p:grpSpPr>
          <p:sp>
            <p:nvSpPr>
              <p:cNvPr id="13" name="円/楕円 12"/>
              <p:cNvSpPr/>
              <p:nvPr/>
            </p:nvSpPr>
            <p:spPr bwMode="auto">
              <a:xfrm>
                <a:off x="4365830" y="4638474"/>
                <a:ext cx="1440000" cy="1440000"/>
              </a:xfrm>
              <a:prstGeom prst="ellipse">
                <a:avLst/>
              </a:prstGeom>
              <a:ln w="508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21186" name="Picture 2" descr="C:\Users\inoshita\Desktop\図1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60" t="17684" r="49518" b="57214"/>
              <a:stretch/>
            </p:blipFill>
            <p:spPr bwMode="auto">
              <a:xfrm>
                <a:off x="4401846" y="4708768"/>
                <a:ext cx="1376874" cy="106985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18" name="円/楕円 417"/>
              <p:cNvSpPr/>
              <p:nvPr/>
            </p:nvSpPr>
            <p:spPr bwMode="auto">
              <a:xfrm>
                <a:off x="4365830" y="4638538"/>
                <a:ext cx="1440000" cy="1440000"/>
              </a:xfrm>
              <a:prstGeom prst="ellipse">
                <a:avLst/>
              </a:prstGeom>
              <a:noFill/>
              <a:ln w="50800"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0" name="円/楕円 69"/>
            <p:cNvSpPr/>
            <p:nvPr/>
          </p:nvSpPr>
          <p:spPr bwMode="auto">
            <a:xfrm>
              <a:off x="6182208" y="4728819"/>
              <a:ext cx="612000" cy="612000"/>
            </a:xfrm>
            <a:prstGeom prst="ellipse">
              <a:avLst/>
            </a:prstGeom>
            <a:noFill/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4" name="直線コネクタ 73"/>
            <p:cNvCxnSpPr>
              <a:stCxn id="70" idx="0"/>
              <a:endCxn id="13" idx="0"/>
            </p:cNvCxnSpPr>
            <p:nvPr/>
          </p:nvCxnSpPr>
          <p:spPr bwMode="auto">
            <a:xfrm rot="16200000" flipV="1">
              <a:off x="5741847" y="3982458"/>
              <a:ext cx="90345" cy="14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線コネクタ 76"/>
            <p:cNvCxnSpPr>
              <a:stCxn id="70" idx="5"/>
            </p:cNvCxnSpPr>
            <p:nvPr/>
          </p:nvCxnSpPr>
          <p:spPr bwMode="auto">
            <a:xfrm rot="5400000">
              <a:off x="5749817" y="5006740"/>
              <a:ext cx="710313" cy="11992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グループ化 72"/>
          <p:cNvGrpSpPr/>
          <p:nvPr/>
        </p:nvGrpSpPr>
        <p:grpSpPr>
          <a:xfrm>
            <a:off x="4827449" y="3166025"/>
            <a:ext cx="4041373" cy="1509653"/>
            <a:chOff x="4827449" y="3166025"/>
            <a:chExt cx="4041373" cy="1509653"/>
          </a:xfrm>
        </p:grpSpPr>
        <p:grpSp>
          <p:nvGrpSpPr>
            <p:cNvPr id="364" name="グループ化 363"/>
            <p:cNvGrpSpPr/>
            <p:nvPr/>
          </p:nvGrpSpPr>
          <p:grpSpPr>
            <a:xfrm>
              <a:off x="4827449" y="3166025"/>
              <a:ext cx="4041373" cy="1509653"/>
              <a:chOff x="-1020551" y="3747318"/>
              <a:chExt cx="4041373" cy="1509653"/>
            </a:xfrm>
          </p:grpSpPr>
          <p:sp>
            <p:nvSpPr>
              <p:cNvPr id="366" name="テキスト ボックス 365"/>
              <p:cNvSpPr txBox="1"/>
              <p:nvPr/>
            </p:nvSpPr>
            <p:spPr>
              <a:xfrm>
                <a:off x="2606040" y="4094645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imes New Roman" pitchFamily="18" charset="0"/>
                    <a:ea typeface="HGPｺﾞｼｯｸM" pitchFamily="50" charset="-128"/>
                    <a:cs typeface="Times New Roman" pitchFamily="18" charset="0"/>
                  </a:rPr>
                  <a:t>4</a:t>
                </a:r>
                <a:endParaRPr kumimoji="1" lang="ja-JP" altLang="en-US" sz="28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365" name="角丸四角形 364"/>
              <p:cNvSpPr/>
              <p:nvPr/>
            </p:nvSpPr>
            <p:spPr bwMode="auto">
              <a:xfrm>
                <a:off x="-1020551" y="3747318"/>
                <a:ext cx="4041373" cy="15096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kumimoji="1" lang="ja-JP" altLang="en-US" dirty="0">
                    <a:latin typeface="HGPｺﾞｼｯｸE" pitchFamily="50" charset="-128"/>
                    <a:ea typeface="HGPｺﾞｼｯｸE" pitchFamily="50" charset="-128"/>
                  </a:rPr>
                  <a:t>推定</a:t>
                </a:r>
                <a:r>
                  <a:rPr kumimoji="1" lang="ja-JP" altLang="en-US" dirty="0" smtClean="0">
                    <a:latin typeface="HGPｺﾞｼｯｸE" pitchFamily="50" charset="-128"/>
                    <a:ea typeface="HGPｺﾞｼｯｸE" pitchFamily="50" charset="-128"/>
                  </a:rPr>
                  <a:t>パラメータ</a:t>
                </a:r>
                <a:endParaRPr kumimoji="1" lang="en-US" altLang="ja-JP" dirty="0" smtClean="0">
                  <a:latin typeface="HGPｺﾞｼｯｸE" pitchFamily="50" charset="-128"/>
                  <a:ea typeface="HGPｺﾞｼｯｸE" pitchFamily="50" charset="-128"/>
                </a:endParaRPr>
              </a:p>
              <a:p>
                <a:pPr lvl="1"/>
                <a:endParaRPr kumimoji="1" lang="en-US" altLang="ja-JP" sz="300" dirty="0">
                  <a:latin typeface="HGPｺﾞｼｯｸM" pitchFamily="50" charset="-128"/>
                  <a:ea typeface="HGPｺﾞｼｯｸM" pitchFamily="50" charset="-128"/>
                </a:endParaRPr>
              </a:p>
              <a:p>
                <a:pPr marL="108000" lvl="2">
                  <a:buFont typeface="Arial" pitchFamily="34" charset="0"/>
                  <a:buChar char="•"/>
                </a:pPr>
                <a:r>
                  <a:rPr kumimoji="1" lang="ja-JP" altLang="en-US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 スケーリング定数</a:t>
                </a:r>
                <a:r>
                  <a:rPr kumimoji="1" lang="en-US" altLang="ja-JP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: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s </a:t>
                </a:r>
                <a:r>
                  <a:rPr kumimoji="1" lang="en-US" altLang="ja-JP" sz="1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1.27×10</a:t>
                </a:r>
              </a:p>
              <a:p>
                <a:pPr marL="108000" lvl="2">
                  <a:buFont typeface="Arial" pitchFamily="34" charset="0"/>
                  <a:buChar char="•"/>
                </a:pPr>
                <a:r>
                  <a:rPr kumimoji="1" lang="ja-JP" altLang="en-US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 散乱パラメータ</a:t>
                </a:r>
                <a:r>
                  <a:rPr kumimoji="1" lang="en-US" altLang="ja-JP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:   </a:t>
                </a:r>
                <a:r>
                  <a:rPr kumimoji="1" lang="en-US" altLang="ja-JP" sz="1100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1" lang="en-US" altLang="ja-JP" sz="1600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1" lang="en-US" altLang="ja-JP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-0.083</a:t>
                </a:r>
              </a:p>
              <a:p>
                <a:pPr marL="108000" lvl="2">
                  <a:buFont typeface="Arial" pitchFamily="34" charset="0"/>
                  <a:buChar char="•"/>
                </a:pPr>
                <a:r>
                  <a:rPr kumimoji="1" lang="en-US" altLang="ja-JP" dirty="0">
                    <a:latin typeface="Times New Roman" pitchFamily="18" charset="0"/>
                    <a:ea typeface="HGPｺﾞｼｯｸM" pitchFamily="50" charset="-128"/>
                    <a:cs typeface="Times New Roman" pitchFamily="18" charset="0"/>
                  </a:rPr>
                  <a:t> </a:t>
                </a:r>
                <a:r>
                  <a:rPr kumimoji="1" lang="ja-JP" altLang="en-US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消滅係数</a:t>
                </a:r>
                <a:r>
                  <a:rPr kumimoji="1" lang="en-US" altLang="ja-JP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:          </a:t>
                </a:r>
                <a:r>
                  <a:rPr kumimoji="1" lang="en-US" altLang="ja-JP" sz="600" dirty="0" smtClean="0">
                    <a:latin typeface="HGPｺﾞｼｯｸM" pitchFamily="50" charset="-128"/>
                    <a:ea typeface="HGPｺﾞｼｯｸM" pitchFamily="50" charset="-128"/>
                    <a:cs typeface="Times New Roman" pitchFamily="18" charset="0"/>
                  </a:rPr>
                  <a:t> </a:t>
                </a:r>
                <a:r>
                  <a:rPr kumimoji="1" lang="en-US" altLang="ja-JP" i="1" dirty="0" err="1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kumimoji="1" lang="en-US" altLang="ja-JP" sz="1400" i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1" lang="en-US" altLang="ja-JP" sz="1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1.43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8" name="テキスト ボックス 357"/>
            <p:cNvSpPr txBox="1"/>
            <p:nvPr/>
          </p:nvSpPr>
          <p:spPr>
            <a:xfrm>
              <a:off x="8499139" y="352047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4</a:t>
              </a:r>
              <a:endParaRPr kumimoji="1" lang="ja-JP" altLang="en-US" sz="2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1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/>
          <p:cNvGrpSpPr/>
          <p:nvPr/>
        </p:nvGrpSpPr>
        <p:grpSpPr>
          <a:xfrm>
            <a:off x="5407265" y="2869997"/>
            <a:ext cx="4317024" cy="2573870"/>
            <a:chOff x="-176169" y="133350"/>
            <a:chExt cx="8929644" cy="5876925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133350"/>
              <a:ext cx="8534400" cy="587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正方形/長方形 61"/>
            <p:cNvSpPr/>
            <p:nvPr/>
          </p:nvSpPr>
          <p:spPr bwMode="auto">
            <a:xfrm>
              <a:off x="6644081" y="133350"/>
              <a:ext cx="1694576" cy="5876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-176169" y="503906"/>
              <a:ext cx="1698213" cy="53264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 bwMode="auto">
            <a:xfrm rot="16200000">
              <a:off x="3798734" y="2935683"/>
              <a:ext cx="505850" cy="54680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形状推定結果の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次元プロット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CA0E86-8FDA-4639-9787-4C385D77F590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pic>
        <p:nvPicPr>
          <p:cNvPr id="212995" name="Picture 3" descr="C:\Users\inoshita\Dropbox\tmp\meeting\12_07_13\photos\2012-07-24 13.08.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18718" r="26803" b="28993"/>
          <a:stretch/>
        </p:blipFill>
        <p:spPr bwMode="auto">
          <a:xfrm>
            <a:off x="6390008" y="1640400"/>
            <a:ext cx="2117420" cy="17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iris\home\inoshita\meeting\M1\11_03_02\Photos\P1030002.JPG"/>
          <p:cNvPicPr>
            <a:picLocks noChangeAspect="1" noChangeArrowheads="1"/>
          </p:cNvPicPr>
          <p:nvPr/>
        </p:nvPicPr>
        <p:blipFill>
          <a:blip r:embed="rId4" cstate="print"/>
          <a:srcRect l="19377" t="20669" r="25191" b="33588"/>
          <a:stretch>
            <a:fillRect/>
          </a:stretch>
        </p:blipFill>
        <p:spPr bwMode="auto">
          <a:xfrm flipH="1">
            <a:off x="425158" y="1716599"/>
            <a:ext cx="2522494" cy="1561091"/>
          </a:xfrm>
          <a:prstGeom prst="rect">
            <a:avLst/>
          </a:prstGeom>
          <a:noFill/>
        </p:spPr>
      </p:pic>
      <p:pic>
        <p:nvPicPr>
          <p:cNvPr id="16" name="Picture 6" descr="\\iris\home\inoshita\meeting\M1\11_03_02\Photos\P1030004.JPG"/>
          <p:cNvPicPr>
            <a:picLocks noChangeAspect="1" noChangeArrowheads="1"/>
          </p:cNvPicPr>
          <p:nvPr/>
        </p:nvPicPr>
        <p:blipFill>
          <a:blip r:embed="rId5" cstate="print"/>
          <a:srcRect l="19101" t="22515" r="25468" b="31742"/>
          <a:stretch>
            <a:fillRect/>
          </a:stretch>
        </p:blipFill>
        <p:spPr bwMode="auto">
          <a:xfrm>
            <a:off x="3298421" y="1716600"/>
            <a:ext cx="2538790" cy="1571202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1398572" y="5901005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(a)</a:t>
            </a:r>
            <a:endParaRPr kumimoji="1" lang="ja-JP" altLang="en-US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39350" y="3651490"/>
            <a:ext cx="2700394" cy="2150455"/>
            <a:chOff x="339350" y="3651490"/>
            <a:chExt cx="2700394" cy="215045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8"/>
            <a:stretch/>
          </p:blipFill>
          <p:spPr bwMode="auto">
            <a:xfrm>
              <a:off x="339350" y="3651490"/>
              <a:ext cx="2700394" cy="145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グループ化 9"/>
            <p:cNvGrpSpPr/>
            <p:nvPr/>
          </p:nvGrpSpPr>
          <p:grpSpPr>
            <a:xfrm>
              <a:off x="441960" y="5203147"/>
              <a:ext cx="2431147" cy="598798"/>
              <a:chOff x="441960" y="5553667"/>
              <a:chExt cx="2431147" cy="598798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2614233" y="5974703"/>
                <a:ext cx="237294" cy="177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050" dirty="0" smtClean="0">
                    <a:latin typeface="Calibri" pitchFamily="34" charset="0"/>
                    <a:ea typeface="ＭＳ Ｐ明朝" pitchFamily="18" charset="-128"/>
                    <a:cs typeface="Calibri" pitchFamily="34" charset="0"/>
                  </a:rPr>
                  <a:t>[cm]</a:t>
                </a:r>
                <a:endParaRPr lang="ja-JP" altLang="en-US" sz="1050" dirty="0">
                  <a:latin typeface="Calibri" pitchFamily="34" charset="0"/>
                  <a:ea typeface="ＭＳ Ｐ明朝" pitchFamily="18" charset="-128"/>
                  <a:cs typeface="Calibri" pitchFamily="34" charset="0"/>
                </a:endParaRPr>
              </a:p>
            </p:txBody>
          </p:sp>
          <p:grpSp>
            <p:nvGrpSpPr>
              <p:cNvPr id="9" name="グループ化 8"/>
              <p:cNvGrpSpPr>
                <a:grpSpLocks noChangeAspect="1"/>
              </p:cNvGrpSpPr>
              <p:nvPr/>
            </p:nvGrpSpPr>
            <p:grpSpPr>
              <a:xfrm>
                <a:off x="441960" y="5553667"/>
                <a:ext cx="2431147" cy="443896"/>
                <a:chOff x="539460" y="5580805"/>
                <a:chExt cx="2286824" cy="417544"/>
              </a:xfrm>
            </p:grpSpPr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568443" y="5824645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0.25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539460" y="582464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0.00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945257" y="5821394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0.05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351054" y="581819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0.10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756851" y="5821395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0.15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162648" y="582139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0.20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053"/>
                <a:stretch/>
              </p:blipFill>
              <p:spPr bwMode="auto">
                <a:xfrm rot="5400000">
                  <a:off x="1508132" y="4657853"/>
                  <a:ext cx="281941" cy="21278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3" name="グループ化 12"/>
          <p:cNvGrpSpPr/>
          <p:nvPr/>
        </p:nvGrpSpPr>
        <p:grpSpPr>
          <a:xfrm>
            <a:off x="3342325" y="3651491"/>
            <a:ext cx="2548226" cy="2150454"/>
            <a:chOff x="3342325" y="3651491"/>
            <a:chExt cx="2548226" cy="215045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9"/>
            <a:stretch/>
          </p:blipFill>
          <p:spPr bwMode="auto">
            <a:xfrm>
              <a:off x="3350553" y="3651491"/>
              <a:ext cx="2539998" cy="1430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0" name="グループ化 49"/>
            <p:cNvGrpSpPr/>
            <p:nvPr/>
          </p:nvGrpSpPr>
          <p:grpSpPr>
            <a:xfrm>
              <a:off x="3342325" y="5203147"/>
              <a:ext cx="2431147" cy="598798"/>
              <a:chOff x="3342325" y="5553667"/>
              <a:chExt cx="2431147" cy="598798"/>
            </a:xfrm>
          </p:grpSpPr>
          <p:sp>
            <p:nvSpPr>
              <p:cNvPr id="39" name="テキスト ボックス 38"/>
              <p:cNvSpPr txBox="1"/>
              <p:nvPr/>
            </p:nvSpPr>
            <p:spPr>
              <a:xfrm>
                <a:off x="5514598" y="5974703"/>
                <a:ext cx="237294" cy="177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050" dirty="0" smtClean="0">
                    <a:latin typeface="Calibri" pitchFamily="34" charset="0"/>
                    <a:ea typeface="ＭＳ Ｐ明朝" pitchFamily="18" charset="-128"/>
                    <a:cs typeface="Calibri" pitchFamily="34" charset="0"/>
                  </a:rPr>
                  <a:t>[cm]</a:t>
                </a:r>
                <a:endParaRPr lang="ja-JP" altLang="en-US" sz="1050" dirty="0">
                  <a:latin typeface="Calibri" pitchFamily="34" charset="0"/>
                  <a:ea typeface="ＭＳ Ｐ明朝" pitchFamily="18" charset="-128"/>
                  <a:cs typeface="Calibri" pitchFamily="34" charset="0"/>
                </a:endParaRPr>
              </a:p>
            </p:txBody>
          </p:sp>
          <p:grpSp>
            <p:nvGrpSpPr>
              <p:cNvPr id="40" name="グループ化 39"/>
              <p:cNvGrpSpPr>
                <a:grpSpLocks noChangeAspect="1"/>
              </p:cNvGrpSpPr>
              <p:nvPr/>
            </p:nvGrpSpPr>
            <p:grpSpPr>
              <a:xfrm>
                <a:off x="3342325" y="5553667"/>
                <a:ext cx="2431147" cy="443896"/>
                <a:chOff x="539460" y="5580805"/>
                <a:chExt cx="2286824" cy="417544"/>
              </a:xfrm>
            </p:grpSpPr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568443" y="5824645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0.25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39460" y="582464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0.00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945257" y="5821394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0.05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1351054" y="581819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0.10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1756851" y="5821395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0.15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162648" y="5821396"/>
                  <a:ext cx="257841" cy="173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sz="1200" dirty="0" smtClean="0">
                      <a:latin typeface="Calibri" pitchFamily="34" charset="0"/>
                      <a:ea typeface="ＭＳ Ｐ明朝" pitchFamily="18" charset="-128"/>
                      <a:cs typeface="Calibri" pitchFamily="34" charset="0"/>
                    </a:rPr>
                    <a:t>0.20</a:t>
                  </a:r>
                  <a:endParaRPr lang="ja-JP" altLang="en-US" sz="1200" dirty="0">
                    <a:latin typeface="Calibri" pitchFamily="34" charset="0"/>
                    <a:ea typeface="ＭＳ Ｐ明朝" pitchFamily="18" charset="-128"/>
                    <a:cs typeface="Calibri" pitchFamily="34" charset="0"/>
                  </a:endParaRPr>
                </a:p>
              </p:txBody>
            </p:sp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053"/>
                <a:stretch/>
              </p:blipFill>
              <p:spPr bwMode="auto">
                <a:xfrm rot="5400000">
                  <a:off x="1508132" y="4657853"/>
                  <a:ext cx="281941" cy="21278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48" name="テキスト ボックス 47"/>
          <p:cNvSpPr txBox="1"/>
          <p:nvPr/>
        </p:nvSpPr>
        <p:spPr>
          <a:xfrm>
            <a:off x="4279842" y="5901005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(b)</a:t>
            </a:r>
            <a:endParaRPr kumimoji="1" lang="ja-JP" altLang="en-US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160202" y="5901005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(c)</a:t>
            </a:r>
            <a:endParaRPr kumimoji="1" lang="ja-JP" altLang="en-US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5"/>
          <a:stretch/>
        </p:blipFill>
        <p:spPr bwMode="auto">
          <a:xfrm rot="5400000">
            <a:off x="7265630" y="4239773"/>
            <a:ext cx="299262" cy="22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8277649" y="5423417"/>
            <a:ext cx="458746" cy="2769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0.80</a:t>
            </a:r>
            <a:endParaRPr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34232" y="5423417"/>
            <a:ext cx="458746" cy="2769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0.00</a:t>
            </a:r>
            <a:endParaRPr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282619" y="5569117"/>
            <a:ext cx="442716" cy="26159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050" dirty="0" smtClean="0">
                <a:latin typeface="Calibri" pitchFamily="34" charset="0"/>
                <a:cs typeface="Calibri" pitchFamily="34" charset="0"/>
              </a:rPr>
              <a:t>[cm]</a:t>
            </a:r>
            <a:endParaRPr lang="ja-JP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670086" y="5423417"/>
            <a:ext cx="458746" cy="2769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0.20</a:t>
            </a:r>
            <a:endParaRPr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205940" y="5423417"/>
            <a:ext cx="458746" cy="2769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0.40</a:t>
            </a:r>
            <a:endParaRPr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741794" y="5423417"/>
            <a:ext cx="458746" cy="2769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200" dirty="0" smtClean="0">
                <a:latin typeface="Calibri" pitchFamily="34" charset="0"/>
                <a:cs typeface="Calibri" pitchFamily="34" charset="0"/>
              </a:rPr>
              <a:t>0.60</a:t>
            </a:r>
            <a:endParaRPr lang="ja-JP" alt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7" name="右矢印 6"/>
          <p:cNvSpPr/>
          <p:nvPr/>
        </p:nvSpPr>
        <p:spPr bwMode="auto">
          <a:xfrm>
            <a:off x="6050090" y="2786882"/>
            <a:ext cx="463534" cy="2454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右矢印 50"/>
          <p:cNvSpPr/>
          <p:nvPr/>
        </p:nvSpPr>
        <p:spPr bwMode="auto">
          <a:xfrm flipH="1">
            <a:off x="8354939" y="2747295"/>
            <a:ext cx="418022" cy="2454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</a:t>
            </a:r>
            <a:r>
              <a:rPr kumimoji="1" lang="ja-JP" altLang="en-US" dirty="0" smtClean="0"/>
              <a:t>手法の制限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ja-JP" altLang="en-US" dirty="0" smtClean="0"/>
              <a:t>計測対象物の形状 </a:t>
            </a:r>
            <a:r>
              <a:rPr lang="en-US" altLang="ja-JP" dirty="0" smtClean="0"/>
              <a:t>= </a:t>
            </a:r>
            <a:r>
              <a:rPr lang="ja-JP" altLang="en-US" dirty="0" smtClean="0"/>
              <a:t>入射面は平面</a:t>
            </a:r>
            <a:endParaRPr lang="en-US" altLang="ja-JP" dirty="0"/>
          </a:p>
          <a:p>
            <a:pPr marL="612000" lvl="1" indent="0">
              <a:buSzPct val="100000"/>
            </a:pPr>
            <a:r>
              <a:rPr lang="ja-JP" altLang="en-US" sz="2400" dirty="0" smtClean="0"/>
              <a:t>入射面が曲率を持つ場合</a:t>
            </a:r>
            <a:endParaRPr lang="en-US" altLang="ja-JP" sz="2400" dirty="0"/>
          </a:p>
          <a:p>
            <a:pPr marL="612000" lvl="1" indent="0">
              <a:buSzPct val="100000"/>
            </a:pPr>
            <a:r>
              <a:rPr lang="ja-JP" altLang="en-US" sz="2400" dirty="0" smtClean="0"/>
              <a:t>単一散乱の抽出が行えない</a:t>
            </a:r>
            <a:endParaRPr lang="en-US" altLang="ja-JP" sz="2400" dirty="0" smtClean="0"/>
          </a:p>
          <a:p>
            <a:pPr marL="612000" lvl="1" indent="0">
              <a:buSzPct val="100000"/>
            </a:pPr>
            <a:endParaRPr lang="en-US" altLang="ja-JP" sz="2400" dirty="0"/>
          </a:p>
          <a:p>
            <a:pPr marL="612000" lvl="1" indent="0">
              <a:buSzPct val="100000"/>
            </a:pPr>
            <a:endParaRPr lang="en-US" altLang="ja-JP" sz="24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ja-JP" altLang="en-US" dirty="0" smtClean="0"/>
              <a:t>計測対象物の材質 </a:t>
            </a:r>
            <a:r>
              <a:rPr lang="en-US" altLang="ja-JP" dirty="0" smtClean="0"/>
              <a:t>= </a:t>
            </a:r>
            <a:r>
              <a:rPr lang="ja-JP" altLang="en-US" dirty="0" smtClean="0"/>
              <a:t>均質，光学的に薄い</a:t>
            </a:r>
            <a:endParaRPr lang="en-US" altLang="ja-JP" dirty="0" smtClean="0"/>
          </a:p>
          <a:p>
            <a:pPr marL="612000" lvl="1" indent="0">
              <a:buSzPct val="100000"/>
            </a:pPr>
            <a:r>
              <a:rPr lang="ja-JP" altLang="en-US" sz="2400" dirty="0" smtClean="0"/>
              <a:t>想定しているモデルに当てはまらないものには適用できず</a:t>
            </a:r>
            <a:endParaRPr lang="en-US" altLang="ja-JP" sz="2400" dirty="0" smtClean="0"/>
          </a:p>
          <a:p>
            <a:pPr marL="612000" lvl="1" indent="0">
              <a:spcBef>
                <a:spcPts val="600"/>
              </a:spcBef>
              <a:buSzPct val="100000"/>
            </a:pPr>
            <a:r>
              <a:rPr lang="ja-JP" altLang="en-US" sz="2200" dirty="0" smtClean="0"/>
              <a:t>例） 光学的濃さが不均一</a:t>
            </a:r>
            <a:endParaRPr lang="en-US" altLang="ja-JP" sz="2200" dirty="0" smtClean="0"/>
          </a:p>
          <a:p>
            <a:pPr marL="612000" lvl="1" indent="0">
              <a:buSzPct val="100000"/>
            </a:pPr>
            <a:r>
              <a:rPr lang="ja-JP" altLang="en-US" sz="2200" dirty="0" smtClean="0"/>
              <a:t>        単一散乱を観測できないなど</a:t>
            </a:r>
            <a:endParaRPr lang="en-US" altLang="ja-JP" sz="2200" dirty="0" smtClean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2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</p:spPr>
        <p:txBody>
          <a:bodyPr/>
          <a:lstStyle/>
          <a:p>
            <a:fld id="{2A027AE0-CE79-49E5-A74A-99551DCE3E47}" type="datetime1">
              <a:rPr lang="ja-JP" altLang="en-US" smtClean="0"/>
              <a:t>2012/8/8</a:t>
            </a:fld>
            <a:endParaRPr lang="en-US" altLang="ja-JP" dirty="0"/>
          </a:p>
        </p:txBody>
      </p:sp>
      <p:cxnSp>
        <p:nvCxnSpPr>
          <p:cNvPr id="27" name="直線矢印コネクタ 26"/>
          <p:cNvCxnSpPr/>
          <p:nvPr/>
        </p:nvCxnSpPr>
        <p:spPr bwMode="auto">
          <a:xfrm>
            <a:off x="4572695" y="1844581"/>
            <a:ext cx="973394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 bwMode="auto">
          <a:xfrm>
            <a:off x="4572695" y="2810600"/>
            <a:ext cx="973394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 bwMode="auto">
          <a:xfrm>
            <a:off x="4572695" y="2327591"/>
            <a:ext cx="973394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 bwMode="auto">
          <a:xfrm>
            <a:off x="5610387" y="1628713"/>
            <a:ext cx="1059181" cy="1431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フリーフォーム 24"/>
          <p:cNvSpPr/>
          <p:nvPr/>
        </p:nvSpPr>
        <p:spPr bwMode="auto">
          <a:xfrm>
            <a:off x="5294542" y="1628713"/>
            <a:ext cx="326829" cy="1431054"/>
          </a:xfrm>
          <a:custGeom>
            <a:avLst/>
            <a:gdLst>
              <a:gd name="connsiteX0" fmla="*/ 243844 w 248924"/>
              <a:gd name="connsiteY0" fmla="*/ 0 h 1021080"/>
              <a:gd name="connsiteX1" fmla="*/ 4 w 248924"/>
              <a:gd name="connsiteY1" fmla="*/ 510540 h 1021080"/>
              <a:gd name="connsiteX2" fmla="*/ 248924 w 248924"/>
              <a:gd name="connsiteY2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924" h="1021080">
                <a:moveTo>
                  <a:pt x="243844" y="0"/>
                </a:moveTo>
                <a:cubicBezTo>
                  <a:pt x="121500" y="170180"/>
                  <a:pt x="-843" y="340360"/>
                  <a:pt x="4" y="510540"/>
                </a:cubicBezTo>
                <a:cubicBezTo>
                  <a:pt x="851" y="680720"/>
                  <a:pt x="124887" y="850900"/>
                  <a:pt x="248924" y="1021080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フリーフォーム 29"/>
          <p:cNvSpPr/>
          <p:nvPr/>
        </p:nvSpPr>
        <p:spPr bwMode="auto">
          <a:xfrm>
            <a:off x="5457107" y="1797386"/>
            <a:ext cx="1173480" cy="751840"/>
          </a:xfrm>
          <a:custGeom>
            <a:avLst/>
            <a:gdLst>
              <a:gd name="connsiteX0" fmla="*/ 40640 w 1173480"/>
              <a:gd name="connsiteY0" fmla="*/ 0 h 751840"/>
              <a:gd name="connsiteX1" fmla="*/ 1173480 w 1173480"/>
              <a:gd name="connsiteY1" fmla="*/ 751840 h 751840"/>
              <a:gd name="connsiteX2" fmla="*/ 0 w 1173480"/>
              <a:gd name="connsiteY2" fmla="*/ 96520 h 7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480" h="751840">
                <a:moveTo>
                  <a:pt x="40640" y="0"/>
                </a:moveTo>
                <a:lnTo>
                  <a:pt x="1173480" y="751840"/>
                </a:lnTo>
                <a:lnTo>
                  <a:pt x="0" y="96520"/>
                </a:lnTo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フリーフォーム 31"/>
          <p:cNvSpPr/>
          <p:nvPr/>
        </p:nvSpPr>
        <p:spPr bwMode="auto">
          <a:xfrm rot="21426652">
            <a:off x="5422794" y="2149796"/>
            <a:ext cx="1220315" cy="679950"/>
          </a:xfrm>
          <a:custGeom>
            <a:avLst/>
            <a:gdLst>
              <a:gd name="connsiteX0" fmla="*/ 0 w 1163320"/>
              <a:gd name="connsiteY0" fmla="*/ 558800 h 655320"/>
              <a:gd name="connsiteX1" fmla="*/ 1163320 w 1163320"/>
              <a:gd name="connsiteY1" fmla="*/ 0 h 655320"/>
              <a:gd name="connsiteX2" fmla="*/ 50800 w 1163320"/>
              <a:gd name="connsiteY2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3320" h="655320">
                <a:moveTo>
                  <a:pt x="0" y="558800"/>
                </a:moveTo>
                <a:lnTo>
                  <a:pt x="1163320" y="0"/>
                </a:lnTo>
                <a:lnTo>
                  <a:pt x="50800" y="655320"/>
                </a:lnTo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フリーフォーム 33"/>
          <p:cNvSpPr/>
          <p:nvPr/>
        </p:nvSpPr>
        <p:spPr bwMode="auto">
          <a:xfrm>
            <a:off x="5296720" y="2283541"/>
            <a:ext cx="1372847" cy="90000"/>
          </a:xfrm>
          <a:custGeom>
            <a:avLst/>
            <a:gdLst>
              <a:gd name="connsiteX0" fmla="*/ 0 w 1359408"/>
              <a:gd name="connsiteY0" fmla="*/ 0 h 97536"/>
              <a:gd name="connsiteX1" fmla="*/ 1359408 w 1359408"/>
              <a:gd name="connsiteY1" fmla="*/ 0 h 97536"/>
              <a:gd name="connsiteX2" fmla="*/ 1359408 w 1359408"/>
              <a:gd name="connsiteY2" fmla="*/ 97536 h 97536"/>
              <a:gd name="connsiteX3" fmla="*/ 6096 w 1359408"/>
              <a:gd name="connsiteY3" fmla="*/ 97536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408" h="97536">
                <a:moveTo>
                  <a:pt x="0" y="0"/>
                </a:moveTo>
                <a:lnTo>
                  <a:pt x="1359408" y="0"/>
                </a:lnTo>
                <a:lnTo>
                  <a:pt x="1359408" y="97536"/>
                </a:lnTo>
                <a:lnTo>
                  <a:pt x="6096" y="97536"/>
                </a:lnTo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フリーフォーム 34"/>
          <p:cNvSpPr/>
          <p:nvPr/>
        </p:nvSpPr>
        <p:spPr bwMode="auto">
          <a:xfrm>
            <a:off x="5095172" y="2176481"/>
            <a:ext cx="158115" cy="297180"/>
          </a:xfrm>
          <a:custGeom>
            <a:avLst/>
            <a:gdLst>
              <a:gd name="connsiteX0" fmla="*/ 0 w 158115"/>
              <a:gd name="connsiteY0" fmla="*/ 0 h 297180"/>
              <a:gd name="connsiteX1" fmla="*/ 158115 w 158115"/>
              <a:gd name="connsiteY1" fmla="*/ 152400 h 297180"/>
              <a:gd name="connsiteX2" fmla="*/ 0 w 158115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" h="297180">
                <a:moveTo>
                  <a:pt x="0" y="0"/>
                </a:moveTo>
                <a:lnTo>
                  <a:pt x="158115" y="152400"/>
                </a:lnTo>
                <a:lnTo>
                  <a:pt x="0" y="297180"/>
                </a:lnTo>
              </a:path>
            </a:pathLst>
          </a:custGeom>
          <a:noFill/>
          <a:ln w="762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フリーフォーム 38"/>
          <p:cNvSpPr/>
          <p:nvPr/>
        </p:nvSpPr>
        <p:spPr bwMode="auto">
          <a:xfrm>
            <a:off x="5254239" y="2662010"/>
            <a:ext cx="158115" cy="297180"/>
          </a:xfrm>
          <a:custGeom>
            <a:avLst/>
            <a:gdLst>
              <a:gd name="connsiteX0" fmla="*/ 0 w 158115"/>
              <a:gd name="connsiteY0" fmla="*/ 0 h 297180"/>
              <a:gd name="connsiteX1" fmla="*/ 158115 w 158115"/>
              <a:gd name="connsiteY1" fmla="*/ 152400 h 297180"/>
              <a:gd name="connsiteX2" fmla="*/ 0 w 158115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" h="297180">
                <a:moveTo>
                  <a:pt x="0" y="0"/>
                </a:moveTo>
                <a:lnTo>
                  <a:pt x="158115" y="152400"/>
                </a:lnTo>
                <a:lnTo>
                  <a:pt x="0" y="297180"/>
                </a:lnTo>
              </a:path>
            </a:pathLst>
          </a:custGeom>
          <a:noFill/>
          <a:ln w="762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フリーフォーム 39"/>
          <p:cNvSpPr/>
          <p:nvPr/>
        </p:nvSpPr>
        <p:spPr bwMode="auto">
          <a:xfrm>
            <a:off x="5267872" y="1690276"/>
            <a:ext cx="158115" cy="297180"/>
          </a:xfrm>
          <a:custGeom>
            <a:avLst/>
            <a:gdLst>
              <a:gd name="connsiteX0" fmla="*/ 0 w 158115"/>
              <a:gd name="connsiteY0" fmla="*/ 0 h 297180"/>
              <a:gd name="connsiteX1" fmla="*/ 158115 w 158115"/>
              <a:gd name="connsiteY1" fmla="*/ 152400 h 297180"/>
              <a:gd name="connsiteX2" fmla="*/ 0 w 158115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" h="297180">
                <a:moveTo>
                  <a:pt x="0" y="0"/>
                </a:moveTo>
                <a:lnTo>
                  <a:pt x="158115" y="152400"/>
                </a:lnTo>
                <a:lnTo>
                  <a:pt x="0" y="297180"/>
                </a:lnTo>
              </a:path>
            </a:pathLst>
          </a:custGeom>
          <a:noFill/>
          <a:ln w="762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角丸四角形吹き出し 36"/>
          <p:cNvSpPr/>
          <p:nvPr/>
        </p:nvSpPr>
        <p:spPr bwMode="auto">
          <a:xfrm>
            <a:off x="6784255" y="1686776"/>
            <a:ext cx="2074820" cy="1161804"/>
          </a:xfrm>
          <a:prstGeom prst="wedgeRoundRectCallout">
            <a:avLst>
              <a:gd name="adj1" fmla="val -70376"/>
              <a:gd name="adj2" fmla="val 4396"/>
              <a:gd name="adj3" fmla="val 16667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eaLnBrk="0" hangingPunct="0"/>
            <a:r>
              <a:rPr lang="ja-JP" altLang="en-US" sz="18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重なりや集光により</a:t>
            </a:r>
            <a:endParaRPr lang="en-US" altLang="ja-JP" sz="1800" dirty="0" smtClean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  <a:p>
            <a:pPr algn="ctr" eaLnBrk="0" hangingPunct="0"/>
            <a:r>
              <a:rPr lang="ja-JP" altLang="en-US" sz="18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単一散乱の抽出が</a:t>
            </a:r>
            <a:endParaRPr lang="en-US" altLang="ja-JP" sz="1800" dirty="0" smtClean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  <a:p>
            <a:pPr algn="ctr" eaLnBrk="0" hangingPunct="0"/>
            <a:r>
              <a:rPr lang="ja-JP" altLang="en-US" sz="1800" dirty="0" smtClean="0">
                <a:latin typeface="HGPｺﾞｼｯｸM" pitchFamily="50" charset="-128"/>
                <a:ea typeface="HGPｺﾞｼｯｸM" pitchFamily="50" charset="-128"/>
                <a:cs typeface="Calibri" pitchFamily="34" charset="0"/>
              </a:rPr>
              <a:t>行えない</a:t>
            </a:r>
            <a:endParaRPr lang="en-US" altLang="ja-JP" sz="1800" dirty="0" smtClean="0">
              <a:latin typeface="HGPｺﾞｼｯｸM" pitchFamily="50" charset="-128"/>
              <a:ea typeface="HGPｺﾞｼｯｸM" pitchFamily="50" charset="-128"/>
              <a:cs typeface="Calibri" pitchFamily="34" charset="0"/>
            </a:endParaRPr>
          </a:p>
        </p:txBody>
      </p:sp>
      <p:pic>
        <p:nvPicPr>
          <p:cNvPr id="42" name="Picture 5" descr="C:\Users\INOSHITA\Documents\My Dropbox\paper\miru2011\ppt\photos\DSCF4292.JPG"/>
          <p:cNvPicPr>
            <a:picLocks noChangeAspect="1" noChangeArrowheads="1"/>
          </p:cNvPicPr>
          <p:nvPr/>
        </p:nvPicPr>
        <p:blipFill>
          <a:blip r:embed="rId3" cstate="print"/>
          <a:srcRect l="14027" t="17313" r="29443" b="16734"/>
          <a:stretch>
            <a:fillRect/>
          </a:stretch>
        </p:blipFill>
        <p:spPr bwMode="auto">
          <a:xfrm rot="5400000">
            <a:off x="5098938" y="4503042"/>
            <a:ext cx="1842509" cy="1612193"/>
          </a:xfrm>
          <a:prstGeom prst="rect">
            <a:avLst/>
          </a:prstGeom>
          <a:noFill/>
        </p:spPr>
      </p:pic>
      <p:pic>
        <p:nvPicPr>
          <p:cNvPr id="43" name="Picture 7" descr="C:\Users\INOSHITA\Documents\My Dropbox\paper\miru2011\ppt\photos\DSCF4278.JPG"/>
          <p:cNvPicPr>
            <a:picLocks noChangeAspect="1" noChangeArrowheads="1"/>
          </p:cNvPicPr>
          <p:nvPr/>
        </p:nvPicPr>
        <p:blipFill>
          <a:blip r:embed="rId4" cstate="print"/>
          <a:srcRect l="30312" t="18750" r="29149" b="19488"/>
          <a:stretch>
            <a:fillRect/>
          </a:stretch>
        </p:blipFill>
        <p:spPr bwMode="auto">
          <a:xfrm>
            <a:off x="7022077" y="4387657"/>
            <a:ext cx="1612254" cy="1842227"/>
          </a:xfrm>
          <a:prstGeom prst="rect">
            <a:avLst/>
          </a:prstGeom>
          <a:noFill/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51787" y="62298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大理石</a:t>
            </a:r>
          </a:p>
        </p:txBody>
      </p:sp>
    </p:spTree>
    <p:extLst>
      <p:ext uri="{BB962C8B-B14F-4D97-AF65-F5344CB8AC3E}">
        <p14:creationId xmlns:p14="http://schemas.microsoft.com/office/powerpoint/2010/main" val="3310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5508865" y="3977294"/>
            <a:ext cx="4317024" cy="2573870"/>
            <a:chOff x="-176169" y="133350"/>
            <a:chExt cx="8929644" cy="587692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133350"/>
              <a:ext cx="8534400" cy="587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18"/>
            <p:cNvSpPr/>
            <p:nvPr/>
          </p:nvSpPr>
          <p:spPr bwMode="auto">
            <a:xfrm>
              <a:off x="6644081" y="133350"/>
              <a:ext cx="1694576" cy="5876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-176169" y="503906"/>
              <a:ext cx="1698213" cy="53264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 rot="16200000">
              <a:off x="3798734" y="2935683"/>
              <a:ext cx="505850" cy="54680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Shape from Single Scattering</a:t>
            </a:r>
            <a:r>
              <a:rPr kumimoji="1" lang="ja-JP" altLang="en-US" dirty="0" smtClean="0"/>
              <a:t>の提案</a:t>
            </a:r>
            <a:endParaRPr kumimoji="1" lang="en-US" altLang="ja-JP" dirty="0" smtClean="0"/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ja-JP" altLang="en-US" sz="2600" dirty="0" smtClean="0"/>
              <a:t>出射面の屈折を組み込んだ</a:t>
            </a:r>
            <a:r>
              <a:rPr kumimoji="1" lang="ja-JP" altLang="en-US" sz="2600" dirty="0"/>
              <a:t>観測</a:t>
            </a:r>
            <a:r>
              <a:rPr kumimoji="1" lang="ja-JP" altLang="en-US" sz="2600" dirty="0" smtClean="0"/>
              <a:t>モデルの構築</a:t>
            </a:r>
            <a:endParaRPr kumimoji="1" lang="en-US" altLang="ja-JP" sz="2600" dirty="0"/>
          </a:p>
          <a:p>
            <a:pPr lvl="2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ja-JP" altLang="en-US" sz="2600" dirty="0" smtClean="0"/>
              <a:t>最適化による形状・散乱パラメータの同時推定</a:t>
            </a:r>
            <a:endParaRPr kumimoji="1" lang="en-US" altLang="ja-JP" sz="2600" dirty="0"/>
          </a:p>
          <a:p>
            <a:pPr lvl="3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ja-JP" altLang="en-US" sz="2200" dirty="0" smtClean="0"/>
              <a:t>形状推定精度の向上を確認</a:t>
            </a:r>
            <a:endParaRPr kumimoji="1" lang="en-US" altLang="ja-JP" sz="2200" dirty="0"/>
          </a:p>
          <a:p>
            <a:pPr marL="446087" lvl="2" indent="0"/>
            <a:endParaRPr kumimoji="1" lang="en-US" altLang="ja-JP" dirty="0" smtClean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>
              <a:spcBef>
                <a:spcPts val="600"/>
              </a:spcBef>
            </a:pPr>
            <a:r>
              <a:rPr kumimoji="1" lang="ja-JP" altLang="en-US" dirty="0"/>
              <a:t>計測</a:t>
            </a:r>
            <a:r>
              <a:rPr kumimoji="1" lang="ja-JP" altLang="en-US" dirty="0" smtClean="0"/>
              <a:t>対象範囲の</a:t>
            </a:r>
            <a:r>
              <a:rPr kumimoji="1" lang="ja-JP" altLang="en-US" dirty="0"/>
              <a:t>拡大</a:t>
            </a:r>
            <a:endParaRPr kumimoji="1" lang="en-US" altLang="ja-JP" dirty="0" smtClean="0"/>
          </a:p>
          <a:p>
            <a:pPr lvl="2">
              <a:spcBef>
                <a:spcPts val="400"/>
              </a:spcBef>
              <a:buFont typeface="Arial" pitchFamily="34" charset="0"/>
              <a:buChar char="•"/>
            </a:pPr>
            <a:r>
              <a:rPr kumimoji="1" lang="ja-JP" altLang="en-US" dirty="0" smtClean="0"/>
              <a:t>単一散乱抽出手法の改良</a:t>
            </a:r>
            <a:endParaRPr kumimoji="1" lang="en-US" altLang="ja-JP" dirty="0" smtClean="0"/>
          </a:p>
          <a:p>
            <a:pPr lvl="2">
              <a:spcBef>
                <a:spcPts val="400"/>
              </a:spcBef>
              <a:buFont typeface="Arial" pitchFamily="34" charset="0"/>
              <a:buChar char="•"/>
            </a:pPr>
            <a:r>
              <a:rPr kumimoji="1" lang="ja-JP" altLang="en-US" dirty="0"/>
              <a:t>多重</a:t>
            </a:r>
            <a:r>
              <a:rPr kumimoji="1" lang="ja-JP" altLang="en-US" dirty="0" smtClean="0"/>
              <a:t>散乱の併用</a:t>
            </a:r>
            <a:endParaRPr kumimoji="1" lang="en-US" altLang="ja-JP" dirty="0" smtClean="0"/>
          </a:p>
          <a:p>
            <a:pPr marL="446087" lvl="2" indent="0">
              <a:spcBef>
                <a:spcPts val="400"/>
              </a:spcBef>
            </a:pPr>
            <a:r>
              <a:rPr kumimoji="1" lang="ja-JP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kumimoji="1" lang="en-US" altLang="ja-JP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from Scattering</a:t>
            </a:r>
            <a:r>
              <a:rPr kumimoji="1" lang="ja-JP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へ一般化</a:t>
            </a:r>
            <a:endParaRPr kumimoji="1" lang="en-US" altLang="ja-JP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314564-5C1F-497B-9A3E-C1983D982798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14" name="Picture 3" descr="C:\Users\inoshita\Dropbox\tmp\meeting\12_07_13\photos\2012-07-24 13.08.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18718" r="26803" b="28993"/>
          <a:stretch/>
        </p:blipFill>
        <p:spPr bwMode="auto">
          <a:xfrm>
            <a:off x="4870082" y="3351676"/>
            <a:ext cx="1803188" cy="14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フッター プレースホルダー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913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グループ化 90"/>
          <p:cNvGrpSpPr/>
          <p:nvPr/>
        </p:nvGrpSpPr>
        <p:grpSpPr>
          <a:xfrm>
            <a:off x="4953000" y="4527569"/>
            <a:ext cx="4131176" cy="2348859"/>
            <a:chOff x="-176169" y="133350"/>
            <a:chExt cx="8929644" cy="5876925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133350"/>
              <a:ext cx="8534400" cy="587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3" name="正方形/長方形 92"/>
            <p:cNvSpPr/>
            <p:nvPr/>
          </p:nvSpPr>
          <p:spPr bwMode="auto">
            <a:xfrm>
              <a:off x="6644081" y="133350"/>
              <a:ext cx="1694576" cy="5876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 bwMode="auto">
            <a:xfrm>
              <a:off x="-176169" y="503906"/>
              <a:ext cx="1698213" cy="53264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 bwMode="auto">
            <a:xfrm rot="16200000">
              <a:off x="3798734" y="2935683"/>
              <a:ext cx="505850" cy="54680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研究のまとめ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単一散乱を用いた形状計測</a:t>
            </a:r>
            <a:endParaRPr kumimoji="1" lang="en-US" altLang="ja-JP" dirty="0" smtClean="0"/>
          </a:p>
          <a:p>
            <a:pPr lvl="1">
              <a:spcBef>
                <a:spcPts val="600"/>
              </a:spcBef>
            </a:pPr>
            <a:r>
              <a:rPr kumimoji="1" lang="ja-JP" altLang="en-US" dirty="0" smtClean="0"/>
              <a:t>・ 屈折も含めたモデル化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sz="3200" dirty="0" smtClean="0"/>
          </a:p>
          <a:p>
            <a:pPr lvl="1"/>
            <a:r>
              <a:rPr kumimoji="1" lang="ja-JP" altLang="en-US" dirty="0" smtClean="0"/>
              <a:t>・ 最適化問題による形状推定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sz="4400" dirty="0" smtClean="0"/>
          </a:p>
          <a:p>
            <a:pPr lvl="1"/>
            <a:r>
              <a:rPr kumimoji="1" lang="ja-JP" altLang="en-US" dirty="0" smtClean="0"/>
              <a:t>・ 実物体計測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60A6F0-D7CE-429E-B606-AE810025C2B0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6326739" y="1178215"/>
            <a:ext cx="2466168" cy="2114810"/>
            <a:chOff x="5490592" y="2011339"/>
            <a:chExt cx="3375279" cy="2894399"/>
          </a:xfrm>
        </p:grpSpPr>
        <p:sp>
          <p:nvSpPr>
            <p:cNvPr id="6" name="フリーフォーム 5"/>
            <p:cNvSpPr/>
            <p:nvPr/>
          </p:nvSpPr>
          <p:spPr bwMode="auto">
            <a:xfrm>
              <a:off x="5497244" y="3459739"/>
              <a:ext cx="3364350" cy="1445762"/>
            </a:xfrm>
            <a:custGeom>
              <a:avLst/>
              <a:gdLst>
                <a:gd name="connsiteX0" fmla="*/ 0 w 2809875"/>
                <a:gd name="connsiteY0" fmla="*/ 0 h 1247775"/>
                <a:gd name="connsiteX1" fmla="*/ 0 w 2809875"/>
                <a:gd name="connsiteY1" fmla="*/ 445294 h 1247775"/>
                <a:gd name="connsiteX2" fmla="*/ 1433513 w 2809875"/>
                <a:gd name="connsiteY2" fmla="*/ 1247775 h 1247775"/>
                <a:gd name="connsiteX3" fmla="*/ 2809875 w 2809875"/>
                <a:gd name="connsiteY3" fmla="*/ 500063 h 1247775"/>
                <a:gd name="connsiteX4" fmla="*/ 2802732 w 2809875"/>
                <a:gd name="connsiteY4" fmla="*/ 54769 h 1247775"/>
                <a:gd name="connsiteX5" fmla="*/ 0 w 2809875"/>
                <a:gd name="connsiteY5" fmla="*/ 0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875" h="1247775">
                  <a:moveTo>
                    <a:pt x="0" y="0"/>
                  </a:moveTo>
                  <a:lnTo>
                    <a:pt x="0" y="445294"/>
                  </a:lnTo>
                  <a:lnTo>
                    <a:pt x="1433513" y="1247775"/>
                  </a:lnTo>
                  <a:lnTo>
                    <a:pt x="2809875" y="500063"/>
                  </a:lnTo>
                  <a:lnTo>
                    <a:pt x="2802732" y="54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7" name="フリーフォーム 6"/>
            <p:cNvSpPr/>
            <p:nvPr/>
          </p:nvSpPr>
          <p:spPr bwMode="auto">
            <a:xfrm>
              <a:off x="5491186" y="3961919"/>
              <a:ext cx="1722236" cy="938474"/>
            </a:xfrm>
            <a:custGeom>
              <a:avLst/>
              <a:gdLst>
                <a:gd name="connsiteX0" fmla="*/ 0 w 1519238"/>
                <a:gd name="connsiteY0" fmla="*/ 0 h 828675"/>
                <a:gd name="connsiteX1" fmla="*/ 1519238 w 1519238"/>
                <a:gd name="connsiteY1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9238" h="828675">
                  <a:moveTo>
                    <a:pt x="0" y="0"/>
                  </a:moveTo>
                  <a:lnTo>
                    <a:pt x="1519238" y="82867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 smtClean="0">
                <a:latin typeface="+mn-lt"/>
                <a:cs typeface="+mn-cs"/>
              </a:endParaRPr>
            </a:p>
          </p:txBody>
        </p:sp>
        <p:sp>
          <p:nvSpPr>
            <p:cNvPr id="8" name="フリーフォーム 7"/>
            <p:cNvSpPr/>
            <p:nvPr/>
          </p:nvSpPr>
          <p:spPr bwMode="auto">
            <a:xfrm>
              <a:off x="5490592" y="2612683"/>
              <a:ext cx="3375279" cy="2031534"/>
            </a:xfrm>
            <a:custGeom>
              <a:avLst/>
              <a:gdLst>
                <a:gd name="connsiteX0" fmla="*/ 12700 w 2819003"/>
                <a:gd name="connsiteY0" fmla="*/ 583009 h 1420415"/>
                <a:gd name="connsiteX1" fmla="*/ 122238 w 2819003"/>
                <a:gd name="connsiteY1" fmla="*/ 516334 h 1420415"/>
                <a:gd name="connsiteX2" fmla="*/ 253206 w 2819003"/>
                <a:gd name="connsiteY2" fmla="*/ 442516 h 1420415"/>
                <a:gd name="connsiteX3" fmla="*/ 405606 w 2819003"/>
                <a:gd name="connsiteY3" fmla="*/ 352028 h 1420415"/>
                <a:gd name="connsiteX4" fmla="*/ 560388 w 2819003"/>
                <a:gd name="connsiteY4" fmla="*/ 278209 h 1420415"/>
                <a:gd name="connsiteX5" fmla="*/ 679450 w 2819003"/>
                <a:gd name="connsiteY5" fmla="*/ 218678 h 1420415"/>
                <a:gd name="connsiteX6" fmla="*/ 858044 w 2819003"/>
                <a:gd name="connsiteY6" fmla="*/ 161528 h 1420415"/>
                <a:gd name="connsiteX7" fmla="*/ 1029494 w 2819003"/>
                <a:gd name="connsiteY7" fmla="*/ 106759 h 1420415"/>
                <a:gd name="connsiteX8" fmla="*/ 1193800 w 2819003"/>
                <a:gd name="connsiteY8" fmla="*/ 68659 h 1420415"/>
                <a:gd name="connsiteX9" fmla="*/ 1348581 w 2819003"/>
                <a:gd name="connsiteY9" fmla="*/ 32941 h 1420415"/>
                <a:gd name="connsiteX10" fmla="*/ 1527175 w 2819003"/>
                <a:gd name="connsiteY10" fmla="*/ 6747 h 1420415"/>
                <a:gd name="connsiteX11" fmla="*/ 1765300 w 2819003"/>
                <a:gd name="connsiteY11" fmla="*/ 6747 h 1420415"/>
                <a:gd name="connsiteX12" fmla="*/ 1998663 w 2819003"/>
                <a:gd name="connsiteY12" fmla="*/ 47228 h 1420415"/>
                <a:gd name="connsiteX13" fmla="*/ 2236788 w 2819003"/>
                <a:gd name="connsiteY13" fmla="*/ 166291 h 1420415"/>
                <a:gd name="connsiteX14" fmla="*/ 2472531 w 2819003"/>
                <a:gd name="connsiteY14" fmla="*/ 332978 h 1420415"/>
                <a:gd name="connsiteX15" fmla="*/ 2670175 w 2819003"/>
                <a:gd name="connsiteY15" fmla="*/ 502047 h 1420415"/>
                <a:gd name="connsiteX16" fmla="*/ 2801144 w 2819003"/>
                <a:gd name="connsiteY16" fmla="*/ 640159 h 1420415"/>
                <a:gd name="connsiteX17" fmla="*/ 2777331 w 2819003"/>
                <a:gd name="connsiteY17" fmla="*/ 675878 h 1420415"/>
                <a:gd name="connsiteX18" fmla="*/ 2658269 w 2819003"/>
                <a:gd name="connsiteY18" fmla="*/ 790178 h 1420415"/>
                <a:gd name="connsiteX19" fmla="*/ 2229644 w 2819003"/>
                <a:gd name="connsiteY19" fmla="*/ 1011634 h 1420415"/>
                <a:gd name="connsiteX20" fmla="*/ 1817688 w 2819003"/>
                <a:gd name="connsiteY20" fmla="*/ 1223566 h 1420415"/>
                <a:gd name="connsiteX21" fmla="*/ 1453356 w 2819003"/>
                <a:gd name="connsiteY21" fmla="*/ 1402159 h 1420415"/>
                <a:gd name="connsiteX22" fmla="*/ 1265238 w 2819003"/>
                <a:gd name="connsiteY22" fmla="*/ 1333103 h 1420415"/>
                <a:gd name="connsiteX23" fmla="*/ 903288 w 2819003"/>
                <a:gd name="connsiteY23" fmla="*/ 1199753 h 1420415"/>
                <a:gd name="connsiteX24" fmla="*/ 631825 w 2819003"/>
                <a:gd name="connsiteY24" fmla="*/ 1021159 h 1420415"/>
                <a:gd name="connsiteX25" fmla="*/ 398463 w 2819003"/>
                <a:gd name="connsiteY25" fmla="*/ 892572 h 1420415"/>
                <a:gd name="connsiteX26" fmla="*/ 162719 w 2819003"/>
                <a:gd name="connsiteY26" fmla="*/ 742553 h 1420415"/>
                <a:gd name="connsiteX27" fmla="*/ 46038 w 2819003"/>
                <a:gd name="connsiteY27" fmla="*/ 663972 h 1420415"/>
                <a:gd name="connsiteX28" fmla="*/ 12700 w 2819003"/>
                <a:gd name="connsiteY28" fmla="*/ 583009 h 142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19003" h="1420415">
                  <a:moveTo>
                    <a:pt x="12700" y="583009"/>
                  </a:moveTo>
                  <a:cubicBezTo>
                    <a:pt x="25400" y="558403"/>
                    <a:pt x="82154" y="539749"/>
                    <a:pt x="122238" y="516334"/>
                  </a:cubicBezTo>
                  <a:cubicBezTo>
                    <a:pt x="162322" y="492919"/>
                    <a:pt x="205978" y="469900"/>
                    <a:pt x="253206" y="442516"/>
                  </a:cubicBezTo>
                  <a:cubicBezTo>
                    <a:pt x="300434" y="415132"/>
                    <a:pt x="354409" y="379412"/>
                    <a:pt x="405606" y="352028"/>
                  </a:cubicBezTo>
                  <a:cubicBezTo>
                    <a:pt x="456803" y="324644"/>
                    <a:pt x="514747" y="300434"/>
                    <a:pt x="560388" y="278209"/>
                  </a:cubicBezTo>
                  <a:cubicBezTo>
                    <a:pt x="606029" y="255984"/>
                    <a:pt x="629841" y="238125"/>
                    <a:pt x="679450" y="218678"/>
                  </a:cubicBezTo>
                  <a:cubicBezTo>
                    <a:pt x="729059" y="199231"/>
                    <a:pt x="858044" y="161528"/>
                    <a:pt x="858044" y="161528"/>
                  </a:cubicBezTo>
                  <a:cubicBezTo>
                    <a:pt x="916385" y="142875"/>
                    <a:pt x="973535" y="122237"/>
                    <a:pt x="1029494" y="106759"/>
                  </a:cubicBezTo>
                  <a:cubicBezTo>
                    <a:pt x="1085453" y="91281"/>
                    <a:pt x="1193800" y="68659"/>
                    <a:pt x="1193800" y="68659"/>
                  </a:cubicBezTo>
                  <a:cubicBezTo>
                    <a:pt x="1246981" y="56356"/>
                    <a:pt x="1293019" y="43260"/>
                    <a:pt x="1348581" y="32941"/>
                  </a:cubicBezTo>
                  <a:cubicBezTo>
                    <a:pt x="1404143" y="22622"/>
                    <a:pt x="1457722" y="11113"/>
                    <a:pt x="1527175" y="6747"/>
                  </a:cubicBezTo>
                  <a:cubicBezTo>
                    <a:pt x="1596628" y="2381"/>
                    <a:pt x="1686719" y="0"/>
                    <a:pt x="1765300" y="6747"/>
                  </a:cubicBezTo>
                  <a:cubicBezTo>
                    <a:pt x="1843881" y="13494"/>
                    <a:pt x="1920082" y="20637"/>
                    <a:pt x="1998663" y="47228"/>
                  </a:cubicBezTo>
                  <a:cubicBezTo>
                    <a:pt x="2077244" y="73819"/>
                    <a:pt x="2157810" y="118666"/>
                    <a:pt x="2236788" y="166291"/>
                  </a:cubicBezTo>
                  <a:cubicBezTo>
                    <a:pt x="2315766" y="213916"/>
                    <a:pt x="2400300" y="277019"/>
                    <a:pt x="2472531" y="332978"/>
                  </a:cubicBezTo>
                  <a:cubicBezTo>
                    <a:pt x="2544762" y="388937"/>
                    <a:pt x="2615406" y="450850"/>
                    <a:pt x="2670175" y="502047"/>
                  </a:cubicBezTo>
                  <a:cubicBezTo>
                    <a:pt x="2724944" y="553244"/>
                    <a:pt x="2783285" y="611187"/>
                    <a:pt x="2801144" y="640159"/>
                  </a:cubicBezTo>
                  <a:cubicBezTo>
                    <a:pt x="2819003" y="669131"/>
                    <a:pt x="2801144" y="650875"/>
                    <a:pt x="2777331" y="675878"/>
                  </a:cubicBezTo>
                  <a:cubicBezTo>
                    <a:pt x="2753519" y="700881"/>
                    <a:pt x="2749550" y="734219"/>
                    <a:pt x="2658269" y="790178"/>
                  </a:cubicBezTo>
                  <a:cubicBezTo>
                    <a:pt x="2566988" y="846137"/>
                    <a:pt x="2229644" y="1011634"/>
                    <a:pt x="2229644" y="1011634"/>
                  </a:cubicBezTo>
                  <a:lnTo>
                    <a:pt x="1817688" y="1223566"/>
                  </a:lnTo>
                  <a:cubicBezTo>
                    <a:pt x="1688307" y="1288654"/>
                    <a:pt x="1545431" y="1383903"/>
                    <a:pt x="1453356" y="1402159"/>
                  </a:cubicBezTo>
                  <a:cubicBezTo>
                    <a:pt x="1361281" y="1420415"/>
                    <a:pt x="1265238" y="1333103"/>
                    <a:pt x="1265238" y="1333103"/>
                  </a:cubicBezTo>
                  <a:cubicBezTo>
                    <a:pt x="1173560" y="1299369"/>
                    <a:pt x="1008857" y="1251744"/>
                    <a:pt x="903288" y="1199753"/>
                  </a:cubicBezTo>
                  <a:cubicBezTo>
                    <a:pt x="797719" y="1147762"/>
                    <a:pt x="715962" y="1072356"/>
                    <a:pt x="631825" y="1021159"/>
                  </a:cubicBezTo>
                  <a:cubicBezTo>
                    <a:pt x="547688" y="969962"/>
                    <a:pt x="476647" y="939006"/>
                    <a:pt x="398463" y="892572"/>
                  </a:cubicBezTo>
                  <a:cubicBezTo>
                    <a:pt x="320279" y="846138"/>
                    <a:pt x="221457" y="780653"/>
                    <a:pt x="162719" y="742553"/>
                  </a:cubicBezTo>
                  <a:cubicBezTo>
                    <a:pt x="103981" y="704453"/>
                    <a:pt x="69057" y="683022"/>
                    <a:pt x="46038" y="663972"/>
                  </a:cubicBezTo>
                  <a:cubicBezTo>
                    <a:pt x="23019" y="644922"/>
                    <a:pt x="0" y="607615"/>
                    <a:pt x="12700" y="5830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 flipH="1">
              <a:off x="7004261" y="2844722"/>
              <a:ext cx="10858" cy="775622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5955762" y="3039133"/>
              <a:ext cx="972300" cy="442270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600" i="1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h</a:t>
              </a:r>
              <a:r>
                <a:rPr lang="en-US" altLang="ja-JP" sz="16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(</a:t>
              </a:r>
              <a:r>
                <a:rPr lang="en-US" altLang="ja-JP" sz="1600" i="1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x, y</a:t>
              </a:r>
              <a:r>
                <a:rPr lang="en-US" altLang="ja-JP" sz="16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)</a:t>
              </a:r>
              <a:endParaRPr lang="ja-JP" altLang="en-US" sz="1600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164042" y="4242579"/>
              <a:ext cx="362389" cy="463332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ja-JP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6733689" y="2819598"/>
              <a:ext cx="22506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リーフォーム 12"/>
            <p:cNvSpPr/>
            <p:nvPr/>
          </p:nvSpPr>
          <p:spPr bwMode="auto">
            <a:xfrm>
              <a:off x="7212749" y="3524883"/>
              <a:ext cx="1647103" cy="1378273"/>
            </a:xfrm>
            <a:custGeom>
              <a:avLst/>
              <a:gdLst>
                <a:gd name="connsiteX0" fmla="*/ 0 w 1375646"/>
                <a:gd name="connsiteY0" fmla="*/ 704007 h 1189529"/>
                <a:gd name="connsiteX1" fmla="*/ 1375646 w 1375646"/>
                <a:gd name="connsiteY1" fmla="*/ 0 h 1189529"/>
                <a:gd name="connsiteX2" fmla="*/ 1375646 w 1375646"/>
                <a:gd name="connsiteY2" fmla="*/ 445062 h 1189529"/>
                <a:gd name="connsiteX3" fmla="*/ 0 w 1375646"/>
                <a:gd name="connsiteY3" fmla="*/ 1189529 h 118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646" h="1189529">
                  <a:moveTo>
                    <a:pt x="0" y="704007"/>
                  </a:moveTo>
                  <a:lnTo>
                    <a:pt x="1375646" y="0"/>
                  </a:lnTo>
                  <a:lnTo>
                    <a:pt x="1375646" y="445062"/>
                  </a:lnTo>
                  <a:lnTo>
                    <a:pt x="0" y="1189529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1" lang="ja-JP" altLang="en-US" sz="1800" dirty="0" smtClean="0">
                <a:latin typeface="+mn-lt"/>
                <a:cs typeface="+mn-cs"/>
              </a:endParaRPr>
            </a:p>
          </p:txBody>
        </p:sp>
        <p:sp>
          <p:nvSpPr>
            <p:cNvPr id="14" name="フリーフォーム 13"/>
            <p:cNvSpPr/>
            <p:nvPr/>
          </p:nvSpPr>
          <p:spPr bwMode="auto">
            <a:xfrm>
              <a:off x="5507514" y="2536036"/>
              <a:ext cx="3342652" cy="988849"/>
            </a:xfrm>
            <a:custGeom>
              <a:avLst/>
              <a:gdLst>
                <a:gd name="connsiteX0" fmla="*/ 0 w 2791752"/>
                <a:gd name="connsiteY0" fmla="*/ 633877 h 690521"/>
                <a:gd name="connsiteX1" fmla="*/ 906308 w 2791752"/>
                <a:gd name="connsiteY1" fmla="*/ 188815 h 690521"/>
                <a:gd name="connsiteX2" fmla="*/ 1925904 w 2791752"/>
                <a:gd name="connsiteY2" fmla="*/ 83618 h 690521"/>
                <a:gd name="connsiteX3" fmla="*/ 2791752 w 2791752"/>
                <a:gd name="connsiteY3" fmla="*/ 690521 h 6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1752" h="690521">
                  <a:moveTo>
                    <a:pt x="0" y="633877"/>
                  </a:moveTo>
                  <a:cubicBezTo>
                    <a:pt x="292662" y="457201"/>
                    <a:pt x="585324" y="280525"/>
                    <a:pt x="906308" y="188815"/>
                  </a:cubicBezTo>
                  <a:cubicBezTo>
                    <a:pt x="1227292" y="97105"/>
                    <a:pt x="1611663" y="0"/>
                    <a:pt x="1925904" y="83618"/>
                  </a:cubicBezTo>
                  <a:cubicBezTo>
                    <a:pt x="2240145" y="167236"/>
                    <a:pt x="2515948" y="428878"/>
                    <a:pt x="2791752" y="690521"/>
                  </a:cubicBez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1" lang="ja-JP" altLang="en-US" sz="1800" dirty="0" smtClean="0">
                <a:latin typeface="+mn-lt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972401" y="2535753"/>
              <a:ext cx="757295" cy="421208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14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6844762" y="2819599"/>
              <a:ext cx="0" cy="7397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7217565" y="4611022"/>
              <a:ext cx="555327" cy="29471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644028" y="4283280"/>
              <a:ext cx="377747" cy="463332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ja-JP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609731" y="4254519"/>
              <a:ext cx="377747" cy="463332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ja-JP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587477" y="2011339"/>
              <a:ext cx="926228" cy="463332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6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sz="1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1" name="フリーフォーム 20"/>
            <p:cNvSpPr/>
            <p:nvPr/>
          </p:nvSpPr>
          <p:spPr bwMode="auto">
            <a:xfrm>
              <a:off x="7009688" y="3620344"/>
              <a:ext cx="539871" cy="45719"/>
            </a:xfrm>
            <a:custGeom>
              <a:avLst/>
              <a:gdLst>
                <a:gd name="connsiteX0" fmla="*/ 0 w 316707"/>
                <a:gd name="connsiteY0" fmla="*/ 0 h 0"/>
                <a:gd name="connsiteX1" fmla="*/ 316707 w 316707"/>
                <a:gd name="connsiteY1" fmla="*/ 0 h 0"/>
                <a:gd name="connsiteX2" fmla="*/ 316707 w 316707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7">
                  <a:moveTo>
                    <a:pt x="0" y="0"/>
                  </a:moveTo>
                  <a:lnTo>
                    <a:pt x="316707" y="0"/>
                  </a:lnTo>
                  <a:lnTo>
                    <a:pt x="316707" y="0"/>
                  </a:lnTo>
                </a:path>
              </a:pathLst>
            </a:cu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6733689" y="4642670"/>
              <a:ext cx="483876" cy="26306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012954" y="3305967"/>
              <a:ext cx="441370" cy="379085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200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altLang="ja-JP" sz="9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ja-JP" alt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円弧 23"/>
            <p:cNvSpPr/>
            <p:nvPr/>
          </p:nvSpPr>
          <p:spPr bwMode="auto">
            <a:xfrm>
              <a:off x="7106240" y="3189262"/>
              <a:ext cx="864000" cy="864000"/>
            </a:xfrm>
            <a:prstGeom prst="arc">
              <a:avLst>
                <a:gd name="adj1" fmla="val 10777207"/>
                <a:gd name="adj2" fmla="val 1423541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524210" y="3312853"/>
              <a:ext cx="1095160" cy="828401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dirty="0" smtClean="0">
                  <a:latin typeface="HGPｺﾞｼｯｸM" pitchFamily="50" charset="-128"/>
                  <a:ea typeface="HGPｺﾞｼｯｸM" pitchFamily="50" charset="-128"/>
                  <a:cs typeface="Times New Roman" pitchFamily="18" charset="0"/>
                </a:rPr>
                <a:t>散乱点</a:t>
              </a:r>
              <a:endParaRPr lang="en-US" altLang="ja-JP" sz="1600" dirty="0" smtClean="0">
                <a:latin typeface="HGPｺﾞｼｯｸM" pitchFamily="50" charset="-128"/>
                <a:ea typeface="HGPｺﾞｼｯｸM" pitchFamily="50" charset="-128"/>
                <a:cs typeface="Times New Roman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ja-JP" sz="16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(</a:t>
              </a:r>
              <a:r>
                <a:rPr lang="en-US" altLang="ja-JP" sz="1600" i="1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x’</a:t>
              </a:r>
              <a:r>
                <a:rPr lang="en-US" altLang="ja-JP" sz="16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, </a:t>
              </a:r>
              <a:r>
                <a:rPr lang="en-US" altLang="ja-JP" sz="1600" i="1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y’</a:t>
              </a:r>
              <a:r>
                <a:rPr lang="en-US" altLang="ja-JP" sz="1600" dirty="0" smtClean="0"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857602" y="3109850"/>
              <a:ext cx="447952" cy="421208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sz="1400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altLang="ja-JP" sz="10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ja-JP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7511436" y="3586737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kumimoji="1" lang="ja-JP" altLang="en-US" sz="1800" dirty="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 flipH="1" flipV="1">
              <a:off x="6790961" y="2600357"/>
              <a:ext cx="447949" cy="1320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フローチャート : 結合子 29"/>
            <p:cNvSpPr/>
            <p:nvPr/>
          </p:nvSpPr>
          <p:spPr>
            <a:xfrm>
              <a:off x="6978386" y="2783599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31" name="円弧 30"/>
            <p:cNvSpPr/>
            <p:nvPr/>
          </p:nvSpPr>
          <p:spPr bwMode="auto">
            <a:xfrm>
              <a:off x="7312550" y="3459739"/>
              <a:ext cx="367292" cy="366930"/>
            </a:xfrm>
            <a:prstGeom prst="arc">
              <a:avLst>
                <a:gd name="adj1" fmla="val 8960496"/>
                <a:gd name="adj2" fmla="val 1499826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 flipH="1">
              <a:off x="6733689" y="3559383"/>
              <a:ext cx="22506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フリーフォーム 32"/>
            <p:cNvSpPr/>
            <p:nvPr/>
          </p:nvSpPr>
          <p:spPr bwMode="auto">
            <a:xfrm>
              <a:off x="6404610" y="2849880"/>
              <a:ext cx="1143000" cy="1371600"/>
            </a:xfrm>
            <a:custGeom>
              <a:avLst/>
              <a:gdLst>
                <a:gd name="connsiteX0" fmla="*/ 0 w 1143000"/>
                <a:gd name="connsiteY0" fmla="*/ 1371600 h 1371600"/>
                <a:gd name="connsiteX1" fmla="*/ 1143000 w 1143000"/>
                <a:gd name="connsiteY1" fmla="*/ 769620 h 1371600"/>
                <a:gd name="connsiteX2" fmla="*/ 640080 w 1143000"/>
                <a:gd name="connsiteY2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1371600">
                  <a:moveTo>
                    <a:pt x="0" y="1371600"/>
                  </a:moveTo>
                  <a:lnTo>
                    <a:pt x="1143000" y="769620"/>
                  </a:lnTo>
                  <a:lnTo>
                    <a:pt x="640080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 flipV="1">
              <a:off x="6405971" y="3628450"/>
              <a:ext cx="1133330" cy="59077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直線矢印コネクタ 34"/>
            <p:cNvCxnSpPr>
              <a:stCxn id="28" idx="1"/>
              <a:endCxn id="30" idx="5"/>
            </p:cNvCxnSpPr>
            <p:nvPr/>
          </p:nvCxnSpPr>
          <p:spPr>
            <a:xfrm flipH="1" flipV="1">
              <a:off x="7039842" y="2845055"/>
              <a:ext cx="482138" cy="752226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6" name="フリーフォーム 35"/>
            <p:cNvSpPr/>
            <p:nvPr/>
          </p:nvSpPr>
          <p:spPr bwMode="auto">
            <a:xfrm>
              <a:off x="5496586" y="3452361"/>
              <a:ext cx="1719536" cy="1426458"/>
            </a:xfrm>
            <a:custGeom>
              <a:avLst/>
              <a:gdLst>
                <a:gd name="connsiteX0" fmla="*/ 0 w 1516856"/>
                <a:gd name="connsiteY0" fmla="*/ 452438 h 1257300"/>
                <a:gd name="connsiteX1" fmla="*/ 2381 w 1516856"/>
                <a:gd name="connsiteY1" fmla="*/ 0 h 1257300"/>
                <a:gd name="connsiteX2" fmla="*/ 1516856 w 1516856"/>
                <a:gd name="connsiteY2" fmla="*/ 778669 h 1257300"/>
                <a:gd name="connsiteX3" fmla="*/ 1516856 w 1516856"/>
                <a:gd name="connsiteY3" fmla="*/ 1257300 h 1257300"/>
                <a:gd name="connsiteX4" fmla="*/ 1516856 w 1516856"/>
                <a:gd name="connsiteY4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856" h="1257300">
                  <a:moveTo>
                    <a:pt x="0" y="452438"/>
                  </a:moveTo>
                  <a:cubicBezTo>
                    <a:pt x="794" y="301625"/>
                    <a:pt x="1587" y="150813"/>
                    <a:pt x="2381" y="0"/>
                  </a:cubicBezTo>
                  <a:lnTo>
                    <a:pt x="1516856" y="778669"/>
                  </a:lnTo>
                  <a:lnTo>
                    <a:pt x="1516856" y="1257300"/>
                  </a:lnTo>
                  <a:lnTo>
                    <a:pt x="1516856" y="12573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 smtClean="0">
                <a:latin typeface="+mn-lt"/>
                <a:cs typeface="+mn-cs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7216122" y="4530776"/>
              <a:ext cx="0" cy="3696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>
            <a:grpSpLocks noChangeAspect="1"/>
          </p:cNvGrpSpPr>
          <p:nvPr/>
        </p:nvGrpSpPr>
        <p:grpSpPr>
          <a:xfrm>
            <a:off x="609143" y="1843095"/>
            <a:ext cx="5179596" cy="852222"/>
            <a:chOff x="513281" y="1959514"/>
            <a:chExt cx="5702230" cy="938213"/>
          </a:xfrm>
        </p:grpSpPr>
        <p:sp>
          <p:nvSpPr>
            <p:cNvPr id="38" name="正方形/長方形 37"/>
            <p:cNvSpPr/>
            <p:nvPr/>
          </p:nvSpPr>
          <p:spPr bwMode="auto">
            <a:xfrm>
              <a:off x="5486400" y="2020174"/>
              <a:ext cx="615950" cy="5371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graphicFrame>
          <p:nvGraphicFramePr>
            <p:cNvPr id="3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328435"/>
                </p:ext>
              </p:extLst>
            </p:nvPr>
          </p:nvGraphicFramePr>
          <p:xfrm>
            <a:off x="513281" y="1959514"/>
            <a:ext cx="5702230" cy="938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47" name="数式" r:id="rId4" imgW="2641600" imgH="406400" progId="Equation.3">
                    <p:embed/>
                  </p:oleObj>
                </mc:Choice>
                <mc:Fallback>
                  <p:oleObj name="数式" r:id="rId4" imgW="2641600" imgH="406400" progId="Equation.3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281" y="1959514"/>
                          <a:ext cx="5702230" cy="938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正方形/長方形 40"/>
            <p:cNvSpPr/>
            <p:nvPr/>
          </p:nvSpPr>
          <p:spPr bwMode="auto">
            <a:xfrm>
              <a:off x="5156200" y="2020174"/>
              <a:ext cx="250720" cy="537160"/>
            </a:xfrm>
            <a:prstGeom prst="rect">
              <a:avLst/>
            </a:prstGeom>
            <a:solidFill>
              <a:schemeClr val="accent5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pic>
        <p:nvPicPr>
          <p:cNvPr id="53" name="Picture 3" descr="C:\Users\inoshita\Dropbox\tmp\meeting\12_07_13\photos\2012-07-24 13.08.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18718" r="26803" b="28993"/>
          <a:stretch/>
        </p:blipFill>
        <p:spPr bwMode="auto">
          <a:xfrm>
            <a:off x="3602211" y="5258396"/>
            <a:ext cx="1594629" cy="13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グループ化 54"/>
          <p:cNvGrpSpPr/>
          <p:nvPr/>
        </p:nvGrpSpPr>
        <p:grpSpPr>
          <a:xfrm rot="10800000">
            <a:off x="1173301" y="4132159"/>
            <a:ext cx="263357" cy="228955"/>
            <a:chOff x="3973877" y="5471588"/>
            <a:chExt cx="477609" cy="385222"/>
          </a:xfrm>
        </p:grpSpPr>
        <p:sp>
          <p:nvSpPr>
            <p:cNvPr id="85" name="円/楕円 84"/>
            <p:cNvSpPr/>
            <p:nvPr/>
          </p:nvSpPr>
          <p:spPr>
            <a:xfrm flipH="1">
              <a:off x="4118882" y="5518829"/>
              <a:ext cx="289973" cy="288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rbel" pitchFamily="34" charset="0"/>
              </a:endParaRPr>
            </a:p>
          </p:txBody>
        </p:sp>
        <p:sp>
          <p:nvSpPr>
            <p:cNvPr id="86" name="フリーフォーム 85"/>
            <p:cNvSpPr/>
            <p:nvPr/>
          </p:nvSpPr>
          <p:spPr>
            <a:xfrm flipH="1">
              <a:off x="4298042" y="5471588"/>
              <a:ext cx="153444" cy="382171"/>
            </a:xfrm>
            <a:custGeom>
              <a:avLst/>
              <a:gdLst>
                <a:gd name="connsiteX0" fmla="*/ 0 w 152400"/>
                <a:gd name="connsiteY0" fmla="*/ 123825 h 428625"/>
                <a:gd name="connsiteX1" fmla="*/ 152400 w 152400"/>
                <a:gd name="connsiteY1" fmla="*/ 0 h 428625"/>
                <a:gd name="connsiteX2" fmla="*/ 152400 w 152400"/>
                <a:gd name="connsiteY2" fmla="*/ 428625 h 428625"/>
                <a:gd name="connsiteX3" fmla="*/ 0 w 152400"/>
                <a:gd name="connsiteY3" fmla="*/ 276225 h 428625"/>
                <a:gd name="connsiteX4" fmla="*/ 0 w 152400"/>
                <a:gd name="connsiteY4" fmla="*/ 1238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28625">
                  <a:moveTo>
                    <a:pt x="0" y="123825"/>
                  </a:moveTo>
                  <a:lnTo>
                    <a:pt x="152400" y="0"/>
                  </a:lnTo>
                  <a:lnTo>
                    <a:pt x="152400" y="428625"/>
                  </a:lnTo>
                  <a:lnTo>
                    <a:pt x="0" y="2762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orbel" pitchFamily="34" charset="0"/>
              </a:endParaRPr>
            </a:p>
          </p:txBody>
        </p:sp>
        <p:cxnSp>
          <p:nvCxnSpPr>
            <p:cNvPr id="87" name="直線コネクタ 86"/>
            <p:cNvCxnSpPr/>
            <p:nvPr/>
          </p:nvCxnSpPr>
          <p:spPr>
            <a:xfrm rot="16200000" flipV="1">
              <a:off x="4050528" y="5467439"/>
              <a:ext cx="64203" cy="725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H="1">
              <a:off x="3973877" y="5664200"/>
              <a:ext cx="72502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5400000">
              <a:off x="4050528" y="5788458"/>
              <a:ext cx="64203" cy="725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グループ化 55"/>
          <p:cNvGrpSpPr/>
          <p:nvPr/>
        </p:nvGrpSpPr>
        <p:grpSpPr>
          <a:xfrm>
            <a:off x="6600535" y="3558406"/>
            <a:ext cx="1161655" cy="810328"/>
            <a:chOff x="10430884" y="5796630"/>
            <a:chExt cx="1785357" cy="1019372"/>
          </a:xfrm>
        </p:grpSpPr>
        <p:sp>
          <p:nvSpPr>
            <p:cNvPr id="82" name="円/楕円 81"/>
            <p:cNvSpPr/>
            <p:nvPr/>
          </p:nvSpPr>
          <p:spPr>
            <a:xfrm rot="17651569">
              <a:off x="11088337" y="5688097"/>
              <a:ext cx="725436" cy="15303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400"/>
            </a:p>
          </p:txBody>
        </p:sp>
        <p:cxnSp>
          <p:nvCxnSpPr>
            <p:cNvPr id="83" name="直線コネクタ 82"/>
            <p:cNvCxnSpPr>
              <a:stCxn id="84" idx="1"/>
              <a:endCxn id="82" idx="4"/>
            </p:cNvCxnSpPr>
            <p:nvPr/>
          </p:nvCxnSpPr>
          <p:spPr>
            <a:xfrm>
              <a:off x="11213627" y="6342376"/>
              <a:ext cx="935408" cy="40598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フリーフォーム 83"/>
            <p:cNvSpPr/>
            <p:nvPr/>
          </p:nvSpPr>
          <p:spPr bwMode="auto">
            <a:xfrm>
              <a:off x="10430884" y="5796630"/>
              <a:ext cx="782742" cy="545747"/>
            </a:xfrm>
            <a:custGeom>
              <a:avLst/>
              <a:gdLst>
                <a:gd name="connsiteX0" fmla="*/ 0 w 899160"/>
                <a:gd name="connsiteY0" fmla="*/ 274320 h 731520"/>
                <a:gd name="connsiteX1" fmla="*/ 899160 w 899160"/>
                <a:gd name="connsiteY1" fmla="*/ 731520 h 731520"/>
                <a:gd name="connsiteX2" fmla="*/ 899160 w 89916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160" h="731520">
                  <a:moveTo>
                    <a:pt x="0" y="274320"/>
                  </a:moveTo>
                  <a:lnTo>
                    <a:pt x="899160" y="731520"/>
                  </a:lnTo>
                  <a:lnTo>
                    <a:pt x="899160" y="0"/>
                  </a:lnTo>
                </a:path>
              </a:pathLst>
            </a:custGeom>
            <a:ln w="28575">
              <a:solidFill>
                <a:schemeClr val="accent6">
                  <a:lumMod val="75000"/>
                  <a:alpha val="75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Corbel" pitchFamily="34" charset="0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5262112" y="3855815"/>
            <a:ext cx="1389623" cy="552685"/>
            <a:chOff x="6854827" y="5766424"/>
            <a:chExt cx="2439613" cy="473793"/>
          </a:xfrm>
        </p:grpSpPr>
        <p:sp>
          <p:nvSpPr>
            <p:cNvPr id="80" name="フリーフォーム 79"/>
            <p:cNvSpPr/>
            <p:nvPr/>
          </p:nvSpPr>
          <p:spPr>
            <a:xfrm flipH="1">
              <a:off x="6854827" y="5808844"/>
              <a:ext cx="2439613" cy="431373"/>
            </a:xfrm>
            <a:custGeom>
              <a:avLst/>
              <a:gdLst>
                <a:gd name="connsiteX0" fmla="*/ 502276 w 1942134"/>
                <a:gd name="connsiteY0" fmla="*/ 0 h 507428"/>
                <a:gd name="connsiteX1" fmla="*/ 0 w 1942134"/>
                <a:gd name="connsiteY1" fmla="*/ 507428 h 507428"/>
                <a:gd name="connsiteX2" fmla="*/ 1439858 w 1942134"/>
                <a:gd name="connsiteY2" fmla="*/ 507428 h 507428"/>
                <a:gd name="connsiteX3" fmla="*/ 1942134 w 1942134"/>
                <a:gd name="connsiteY3" fmla="*/ 2576 h 507428"/>
                <a:gd name="connsiteX4" fmla="*/ 502276 w 1942134"/>
                <a:gd name="connsiteY4" fmla="*/ 0 h 50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134" h="507428">
                  <a:moveTo>
                    <a:pt x="502276" y="0"/>
                  </a:moveTo>
                  <a:lnTo>
                    <a:pt x="0" y="507428"/>
                  </a:lnTo>
                  <a:lnTo>
                    <a:pt x="1439858" y="507428"/>
                  </a:lnTo>
                  <a:lnTo>
                    <a:pt x="1942134" y="2576"/>
                  </a:lnTo>
                  <a:lnTo>
                    <a:pt x="50227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7306124" y="5766424"/>
              <a:ext cx="1529198" cy="270795"/>
            </a:xfrm>
            <a:custGeom>
              <a:avLst/>
              <a:gdLst>
                <a:gd name="connsiteX0" fmla="*/ 0 w 1623060"/>
                <a:gd name="connsiteY0" fmla="*/ 269889 h 333389"/>
                <a:gd name="connsiteX1" fmla="*/ 312420 w 1623060"/>
                <a:gd name="connsiteY1" fmla="*/ 649 h 333389"/>
                <a:gd name="connsiteX2" fmla="*/ 1033780 w 1623060"/>
                <a:gd name="connsiteY2" fmla="*/ 193689 h 333389"/>
                <a:gd name="connsiteX3" fmla="*/ 1417320 w 1623060"/>
                <a:gd name="connsiteY3" fmla="*/ 170829 h 333389"/>
                <a:gd name="connsiteX4" fmla="*/ 1623060 w 1623060"/>
                <a:gd name="connsiteY4" fmla="*/ 333389 h 33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60" h="333389">
                  <a:moveTo>
                    <a:pt x="0" y="269889"/>
                  </a:moveTo>
                  <a:cubicBezTo>
                    <a:pt x="70061" y="141619"/>
                    <a:pt x="140123" y="13349"/>
                    <a:pt x="312420" y="649"/>
                  </a:cubicBezTo>
                  <a:cubicBezTo>
                    <a:pt x="484717" y="-12051"/>
                    <a:pt x="849630" y="165326"/>
                    <a:pt x="1033780" y="193689"/>
                  </a:cubicBezTo>
                  <a:cubicBezTo>
                    <a:pt x="1217930" y="222052"/>
                    <a:pt x="1319107" y="147546"/>
                    <a:pt x="1417320" y="170829"/>
                  </a:cubicBezTo>
                  <a:cubicBezTo>
                    <a:pt x="1515533" y="194112"/>
                    <a:pt x="1569296" y="263750"/>
                    <a:pt x="1623060" y="33338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80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5547285" y="4406315"/>
            <a:ext cx="902811" cy="334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物体形状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703872" y="4400927"/>
            <a:ext cx="1281120" cy="334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散乱パラメータ</a:t>
            </a:r>
            <a:endParaRPr kumimoji="1" lang="en-US" altLang="ja-JP" sz="14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686907" y="4634404"/>
            <a:ext cx="723275" cy="334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観測系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1549513" y="3651594"/>
            <a:ext cx="1228793" cy="1027876"/>
            <a:chOff x="2792029" y="3651594"/>
            <a:chExt cx="1027564" cy="1027876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3156239" y="3651594"/>
              <a:ext cx="420687" cy="160239"/>
              <a:chOff x="1730859" y="4434616"/>
              <a:chExt cx="1182374" cy="372407"/>
            </a:xfrm>
          </p:grpSpPr>
          <p:sp>
            <p:nvSpPr>
              <p:cNvPr id="78" name="円柱 77"/>
              <p:cNvSpPr/>
              <p:nvPr/>
            </p:nvSpPr>
            <p:spPr>
              <a:xfrm flipH="1">
                <a:off x="2129377" y="4541945"/>
                <a:ext cx="420048" cy="265078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Corbel" pitchFamily="34" charset="0"/>
                </a:endParaRPr>
              </a:p>
            </p:txBody>
          </p:sp>
          <p:sp>
            <p:nvSpPr>
              <p:cNvPr id="79" name="直方体 78"/>
              <p:cNvSpPr/>
              <p:nvPr/>
            </p:nvSpPr>
            <p:spPr>
              <a:xfrm flipH="1">
                <a:off x="1730859" y="4434616"/>
                <a:ext cx="1182374" cy="220067"/>
              </a:xfrm>
              <a:prstGeom prst="cube">
                <a:avLst>
                  <a:gd name="adj" fmla="val 4471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Corbel" pitchFamily="34" charset="0"/>
                </a:endParaRPr>
              </a:p>
            </p:txBody>
          </p:sp>
        </p:grpSp>
        <p:grpSp>
          <p:nvGrpSpPr>
            <p:cNvPr id="62" name="グループ化 61"/>
            <p:cNvGrpSpPr/>
            <p:nvPr/>
          </p:nvGrpSpPr>
          <p:grpSpPr>
            <a:xfrm>
              <a:off x="2892450" y="3972512"/>
              <a:ext cx="927143" cy="706958"/>
              <a:chOff x="858454" y="4097311"/>
              <a:chExt cx="1725674" cy="1376773"/>
            </a:xfrm>
          </p:grpSpPr>
          <p:sp>
            <p:nvSpPr>
              <p:cNvPr id="74" name="フリーフォーム 73"/>
              <p:cNvSpPr/>
              <p:nvPr/>
            </p:nvSpPr>
            <p:spPr bwMode="auto">
              <a:xfrm>
                <a:off x="1260532" y="4844334"/>
                <a:ext cx="1321424" cy="629750"/>
              </a:xfrm>
              <a:custGeom>
                <a:avLst/>
                <a:gdLst>
                  <a:gd name="connsiteX0" fmla="*/ 1544320 w 1544320"/>
                  <a:gd name="connsiteY0" fmla="*/ 0 h 744220"/>
                  <a:gd name="connsiteX1" fmla="*/ 1544320 w 1544320"/>
                  <a:gd name="connsiteY1" fmla="*/ 744220 h 744220"/>
                  <a:gd name="connsiteX2" fmla="*/ 0 w 1544320"/>
                  <a:gd name="connsiteY2" fmla="*/ 744220 h 744220"/>
                  <a:gd name="connsiteX3" fmla="*/ 0 w 1544320"/>
                  <a:gd name="connsiteY3" fmla="*/ 2540 h 74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4320" h="744220">
                    <a:moveTo>
                      <a:pt x="1544320" y="0"/>
                    </a:moveTo>
                    <a:lnTo>
                      <a:pt x="1544320" y="744220"/>
                    </a:lnTo>
                    <a:lnTo>
                      <a:pt x="0" y="744220"/>
                    </a:lnTo>
                    <a:lnTo>
                      <a:pt x="0" y="2540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ja-JP" alt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フリーフォーム 74"/>
              <p:cNvSpPr/>
              <p:nvPr/>
            </p:nvSpPr>
            <p:spPr bwMode="auto">
              <a:xfrm>
                <a:off x="858454" y="4215121"/>
                <a:ext cx="402078" cy="1258961"/>
              </a:xfrm>
              <a:custGeom>
                <a:avLst/>
                <a:gdLst>
                  <a:gd name="connsiteX0" fmla="*/ 0 w 469900"/>
                  <a:gd name="connsiteY0" fmla="*/ 0 h 1511300"/>
                  <a:gd name="connsiteX1" fmla="*/ 0 w 469900"/>
                  <a:gd name="connsiteY1" fmla="*/ 726440 h 1511300"/>
                  <a:gd name="connsiteX2" fmla="*/ 469900 w 469900"/>
                  <a:gd name="connsiteY2" fmla="*/ 1511300 h 1511300"/>
                  <a:gd name="connsiteX3" fmla="*/ 469900 w 469900"/>
                  <a:gd name="connsiteY3" fmla="*/ 76708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900" h="1511300">
                    <a:moveTo>
                      <a:pt x="0" y="0"/>
                    </a:moveTo>
                    <a:lnTo>
                      <a:pt x="0" y="726440"/>
                    </a:lnTo>
                    <a:lnTo>
                      <a:pt x="469900" y="1511300"/>
                    </a:lnTo>
                    <a:lnTo>
                      <a:pt x="469900" y="767080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ja-JP" altLang="en-US" sz="16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6" name="平行四辺形 75"/>
              <p:cNvSpPr/>
              <p:nvPr/>
            </p:nvSpPr>
            <p:spPr>
              <a:xfrm flipH="1">
                <a:off x="860624" y="4215123"/>
                <a:ext cx="1723504" cy="625628"/>
              </a:xfrm>
              <a:prstGeom prst="parallelogram">
                <a:avLst>
                  <a:gd name="adj" fmla="val 80111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600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1142015" y="4097311"/>
                <a:ext cx="1112743" cy="450419"/>
              </a:xfrm>
              <a:custGeom>
                <a:avLst/>
                <a:gdLst>
                  <a:gd name="connsiteX0" fmla="*/ 0 w 1623060"/>
                  <a:gd name="connsiteY0" fmla="*/ 269889 h 333389"/>
                  <a:gd name="connsiteX1" fmla="*/ 312420 w 1623060"/>
                  <a:gd name="connsiteY1" fmla="*/ 649 h 333389"/>
                  <a:gd name="connsiteX2" fmla="*/ 1033780 w 1623060"/>
                  <a:gd name="connsiteY2" fmla="*/ 193689 h 333389"/>
                  <a:gd name="connsiteX3" fmla="*/ 1417320 w 1623060"/>
                  <a:gd name="connsiteY3" fmla="*/ 170829 h 333389"/>
                  <a:gd name="connsiteX4" fmla="*/ 1623060 w 1623060"/>
                  <a:gd name="connsiteY4" fmla="*/ 333389 h 33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3060" h="333389">
                    <a:moveTo>
                      <a:pt x="0" y="269889"/>
                    </a:moveTo>
                    <a:cubicBezTo>
                      <a:pt x="70061" y="141619"/>
                      <a:pt x="140123" y="13349"/>
                      <a:pt x="312420" y="649"/>
                    </a:cubicBezTo>
                    <a:cubicBezTo>
                      <a:pt x="484717" y="-12051"/>
                      <a:pt x="849630" y="165326"/>
                      <a:pt x="1033780" y="193689"/>
                    </a:cubicBezTo>
                    <a:cubicBezTo>
                      <a:pt x="1217930" y="222052"/>
                      <a:pt x="1319107" y="147546"/>
                      <a:pt x="1417320" y="170829"/>
                    </a:cubicBezTo>
                    <a:cubicBezTo>
                      <a:pt x="1515533" y="194112"/>
                      <a:pt x="1569296" y="263750"/>
                      <a:pt x="1623060" y="333389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60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2792029" y="3885822"/>
              <a:ext cx="580813" cy="362264"/>
              <a:chOff x="671543" y="3928484"/>
              <a:chExt cx="1081057" cy="705495"/>
            </a:xfrm>
          </p:grpSpPr>
          <p:sp>
            <p:nvSpPr>
              <p:cNvPr id="71" name="フリーフォーム 70"/>
              <p:cNvSpPr/>
              <p:nvPr/>
            </p:nvSpPr>
            <p:spPr bwMode="auto">
              <a:xfrm>
                <a:off x="671543" y="4633979"/>
                <a:ext cx="427702" cy="0"/>
              </a:xfrm>
              <a:custGeom>
                <a:avLst/>
                <a:gdLst>
                  <a:gd name="connsiteX0" fmla="*/ 0 w 427703"/>
                  <a:gd name="connsiteY0" fmla="*/ 0 h 0"/>
                  <a:gd name="connsiteX1" fmla="*/ 427703 w 42770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7703">
                    <a:moveTo>
                      <a:pt x="0" y="0"/>
                    </a:moveTo>
                    <a:lnTo>
                      <a:pt x="427703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72" name="フリーフォーム 71"/>
              <p:cNvSpPr/>
              <p:nvPr/>
            </p:nvSpPr>
            <p:spPr bwMode="auto">
              <a:xfrm>
                <a:off x="1108710" y="4290334"/>
                <a:ext cx="643890" cy="342899"/>
              </a:xfrm>
              <a:custGeom>
                <a:avLst/>
                <a:gdLst>
                  <a:gd name="connsiteX0" fmla="*/ 0 w 643890"/>
                  <a:gd name="connsiteY0" fmla="*/ 342900 h 342900"/>
                  <a:gd name="connsiteX1" fmla="*/ 541020 w 643890"/>
                  <a:gd name="connsiteY1" fmla="*/ 342900 h 342900"/>
                  <a:gd name="connsiteX2" fmla="*/ 643890 w 643890"/>
                  <a:gd name="connsiteY2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3890" h="342900">
                    <a:moveTo>
                      <a:pt x="0" y="342900"/>
                    </a:moveTo>
                    <a:lnTo>
                      <a:pt x="541020" y="342900"/>
                    </a:lnTo>
                    <a:lnTo>
                      <a:pt x="643890" y="0"/>
                    </a:lnTo>
                  </a:path>
                </a:pathLst>
              </a:custGeom>
              <a:ln w="28575" cap="sq">
                <a:solidFill>
                  <a:schemeClr val="accent6">
                    <a:lumMod val="75000"/>
                    <a:alpha val="75000"/>
                  </a:schemeClr>
                </a:solidFill>
                <a:prstDash val="sysDot"/>
                <a:bevel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73" name="フリーフォーム 72"/>
              <p:cNvSpPr/>
              <p:nvPr/>
            </p:nvSpPr>
            <p:spPr bwMode="auto">
              <a:xfrm>
                <a:off x="1752600" y="3928484"/>
                <a:ext cx="0" cy="358140"/>
              </a:xfrm>
              <a:custGeom>
                <a:avLst/>
                <a:gdLst>
                  <a:gd name="connsiteX0" fmla="*/ 0 w 0"/>
                  <a:gd name="connsiteY0" fmla="*/ 358140 h 358140"/>
                  <a:gd name="connsiteX1" fmla="*/ 0 w 0"/>
                  <a:gd name="connsiteY1" fmla="*/ 0 h 35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58140">
                    <a:moveTo>
                      <a:pt x="0" y="358140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Corbel" pitchFamily="34" charset="0"/>
                  <a:cs typeface="+mn-cs"/>
                </a:endParaRPr>
              </a:p>
            </p:txBody>
          </p:sp>
        </p:grpSp>
      </p:grpSp>
      <p:sp>
        <p:nvSpPr>
          <p:cNvPr id="64" name="テキスト ボックス 63"/>
          <p:cNvSpPr txBox="1"/>
          <p:nvPr/>
        </p:nvSpPr>
        <p:spPr>
          <a:xfrm>
            <a:off x="3373520" y="4547890"/>
            <a:ext cx="1261884" cy="334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単一散乱強度</a:t>
            </a:r>
            <a:endParaRPr kumimoji="1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5" name="フリーフォーム 64"/>
          <p:cNvSpPr/>
          <p:nvPr/>
        </p:nvSpPr>
        <p:spPr bwMode="auto">
          <a:xfrm>
            <a:off x="3349136" y="3600311"/>
            <a:ext cx="1310065" cy="891997"/>
          </a:xfrm>
          <a:custGeom>
            <a:avLst/>
            <a:gdLst>
              <a:gd name="connsiteX0" fmla="*/ 0 w 2514600"/>
              <a:gd name="connsiteY0" fmla="*/ 0 h 1828800"/>
              <a:gd name="connsiteX1" fmla="*/ 518160 w 2514600"/>
              <a:gd name="connsiteY1" fmla="*/ 632460 h 1828800"/>
              <a:gd name="connsiteX2" fmla="*/ 1501140 w 2514600"/>
              <a:gd name="connsiteY2" fmla="*/ 1402080 h 1828800"/>
              <a:gd name="connsiteX3" fmla="*/ 2240280 w 2514600"/>
              <a:gd name="connsiteY3" fmla="*/ 1607820 h 1828800"/>
              <a:gd name="connsiteX4" fmla="*/ 2514600 w 2514600"/>
              <a:gd name="connsiteY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828800">
                <a:moveTo>
                  <a:pt x="0" y="0"/>
                </a:moveTo>
                <a:cubicBezTo>
                  <a:pt x="133985" y="199390"/>
                  <a:pt x="267970" y="398780"/>
                  <a:pt x="518160" y="632460"/>
                </a:cubicBezTo>
                <a:cubicBezTo>
                  <a:pt x="768350" y="866140"/>
                  <a:pt x="1214120" y="1239520"/>
                  <a:pt x="1501140" y="1402080"/>
                </a:cubicBezTo>
                <a:cubicBezTo>
                  <a:pt x="1788160" y="1564640"/>
                  <a:pt x="2071370" y="1536700"/>
                  <a:pt x="2240280" y="1607820"/>
                </a:cubicBezTo>
                <a:cubicBezTo>
                  <a:pt x="2409190" y="1678940"/>
                  <a:pt x="2461895" y="1753870"/>
                  <a:pt x="2514600" y="1828800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フリーフォーム 65"/>
          <p:cNvSpPr/>
          <p:nvPr/>
        </p:nvSpPr>
        <p:spPr bwMode="auto">
          <a:xfrm>
            <a:off x="3349136" y="3705957"/>
            <a:ext cx="1297783" cy="809947"/>
          </a:xfrm>
          <a:custGeom>
            <a:avLst/>
            <a:gdLst>
              <a:gd name="connsiteX0" fmla="*/ 0 w 2415540"/>
              <a:gd name="connsiteY0" fmla="*/ 0 h 1577340"/>
              <a:gd name="connsiteX1" fmla="*/ 586740 w 2415540"/>
              <a:gd name="connsiteY1" fmla="*/ 784860 h 1577340"/>
              <a:gd name="connsiteX2" fmla="*/ 1211580 w 2415540"/>
              <a:gd name="connsiteY2" fmla="*/ 1036320 h 1577340"/>
              <a:gd name="connsiteX3" fmla="*/ 1851660 w 2415540"/>
              <a:gd name="connsiteY3" fmla="*/ 1173480 h 1577340"/>
              <a:gd name="connsiteX4" fmla="*/ 2415540 w 2415540"/>
              <a:gd name="connsiteY4" fmla="*/ 157734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577340">
                <a:moveTo>
                  <a:pt x="0" y="0"/>
                </a:moveTo>
                <a:cubicBezTo>
                  <a:pt x="192405" y="306070"/>
                  <a:pt x="384810" y="612140"/>
                  <a:pt x="586740" y="784860"/>
                </a:cubicBezTo>
                <a:cubicBezTo>
                  <a:pt x="788670" y="957580"/>
                  <a:pt x="1000760" y="971550"/>
                  <a:pt x="1211580" y="1036320"/>
                </a:cubicBezTo>
                <a:cubicBezTo>
                  <a:pt x="1422400" y="1101090"/>
                  <a:pt x="1651000" y="1083310"/>
                  <a:pt x="1851660" y="1173480"/>
                </a:cubicBezTo>
                <a:cubicBezTo>
                  <a:pt x="2052320" y="1263650"/>
                  <a:pt x="2233930" y="1420495"/>
                  <a:pt x="2415540" y="157734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 bwMode="auto">
          <a:xfrm flipV="1">
            <a:off x="3348805" y="3531540"/>
            <a:ext cx="0" cy="108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3312026" y="4572487"/>
            <a:ext cx="143823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右矢印 68"/>
          <p:cNvSpPr/>
          <p:nvPr/>
        </p:nvSpPr>
        <p:spPr bwMode="auto">
          <a:xfrm>
            <a:off x="2904919" y="3775321"/>
            <a:ext cx="329858" cy="733254"/>
          </a:xfrm>
          <a:prstGeom prst="rightArrow">
            <a:avLst>
              <a:gd name="adj1" fmla="val 70086"/>
              <a:gd name="adj2" fmla="val 63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none" lIns="144000" tIns="46800" rIns="72000" bIns="46800" numCol="1" rtlCol="0" anchor="ctr" anchorCtr="1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観測</a:t>
            </a:r>
          </a:p>
        </p:txBody>
      </p:sp>
      <p:sp>
        <p:nvSpPr>
          <p:cNvPr id="70" name="右矢印 69"/>
          <p:cNvSpPr/>
          <p:nvPr/>
        </p:nvSpPr>
        <p:spPr bwMode="auto">
          <a:xfrm flipH="1">
            <a:off x="4799588" y="3767701"/>
            <a:ext cx="329858" cy="772569"/>
          </a:xfrm>
          <a:prstGeom prst="rightArrow">
            <a:avLst>
              <a:gd name="adj1" fmla="val 69240"/>
              <a:gd name="adj2" fmla="val 63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wrap="none" lIns="90000" tIns="46800" rIns="108000" bIns="46800" numCol="1" rtlCol="0" anchor="ctr" anchorCtr="1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合成</a:t>
            </a:r>
          </a:p>
        </p:txBody>
      </p:sp>
      <p:sp>
        <p:nvSpPr>
          <p:cNvPr id="42" name="フッター プレースホルダー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08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34272" y="2182757"/>
            <a:ext cx="52461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Shape from   </a:t>
            </a:r>
            <a:r>
              <a:rPr kumimoji="1" lang="en-US" altLang="ja-JP" sz="80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X</a:t>
            </a:r>
            <a:endParaRPr kumimoji="1" lang="ja-JP" altLang="en-US" sz="66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174673" y="2109354"/>
            <a:ext cx="3969327" cy="13968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様々な手がかりに基づく形状計測手法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4BBAE8-DAA1-472B-9B28-AE74775ABCE1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244279" y="2347226"/>
            <a:ext cx="6788309" cy="3712498"/>
            <a:chOff x="1244279" y="2461527"/>
            <a:chExt cx="6788309" cy="3712498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5299660" y="2461527"/>
              <a:ext cx="273292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Texture</a:t>
              </a:r>
              <a:endParaRPr kumimoji="1" lang="ja-JP" altLang="en-US" sz="6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21913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2" b="20310"/>
            <a:stretch/>
          </p:blipFill>
          <p:spPr bwMode="auto">
            <a:xfrm>
              <a:off x="1244279" y="3745164"/>
              <a:ext cx="6632331" cy="2428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364405" y="2193148"/>
            <a:ext cx="6647147" cy="3812384"/>
            <a:chOff x="1364405" y="2307449"/>
            <a:chExt cx="6647147" cy="3812384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5263107" y="2307449"/>
              <a:ext cx="2748445" cy="1559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1" lang="en-US" altLang="ja-JP" sz="6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Stereo/</a:t>
              </a:r>
            </a:p>
            <a:p>
              <a:pPr>
                <a:lnSpc>
                  <a:spcPct val="70000"/>
                </a:lnSpc>
              </a:pPr>
              <a:r>
                <a:rPr kumimoji="1" lang="en-US" altLang="ja-JP" sz="6600" dirty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M</a:t>
              </a:r>
              <a:r>
                <a:rPr kumimoji="1" lang="en-US" altLang="ja-JP" sz="6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otion</a:t>
              </a:r>
              <a:endParaRPr kumimoji="1" lang="ja-JP" altLang="en-US" sz="6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219140" name="Picture 4" descr="http://rest-term.com/wp-content/uploads/2008/12/tsukub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405" y="3736691"/>
              <a:ext cx="6412966" cy="2383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2236618" y="2335719"/>
            <a:ext cx="5924678" cy="4091266"/>
            <a:chOff x="2236618" y="2335719"/>
            <a:chExt cx="5924678" cy="409126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256334" y="2335719"/>
              <a:ext cx="29049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Shading</a:t>
              </a:r>
              <a:endParaRPr kumimoji="1" lang="ja-JP" altLang="en-US" sz="6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pic>
          <p:nvPicPr>
            <p:cNvPr id="219144" name="Picture 8" descr="http://www.cns.atr.jp/~emre/old_stuff/courses/CENG583/images/beethov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60" y="3551471"/>
              <a:ext cx="2875514" cy="287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146" name="Picture 10" descr="http://www.cns.atr.jp/~emre/old_stuff/courses/CENG583/images/spher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618" y="4031978"/>
              <a:ext cx="2027746" cy="202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808650" y="2342433"/>
            <a:ext cx="7135267" cy="4152921"/>
            <a:chOff x="1808650" y="2342433"/>
            <a:chExt cx="7135267" cy="4152921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5063025" y="2342433"/>
              <a:ext cx="3880892" cy="1107996"/>
            </a:xfrm>
            <a:prstGeom prst="rect">
              <a:avLst/>
            </a:prstGeom>
            <a:noFill/>
          </p:spPr>
          <p:txBody>
            <a:bodyPr wrap="square" lIns="0" rIns="0" rtlCol="0" anchor="ctr" anchorCtr="1">
              <a:spAutoFit/>
            </a:bodyPr>
            <a:lstStyle/>
            <a:p>
              <a:r>
                <a:rPr kumimoji="1" lang="en-US" altLang="ja-JP" sz="6600" dirty="0" err="1" smtClean="0">
                  <a:latin typeface="Calibri" pitchFamily="34" charset="0"/>
                  <a:cs typeface="Calibri" pitchFamily="34" charset="0"/>
                </a:rPr>
                <a:t>Specularity</a:t>
              </a:r>
              <a:endParaRPr kumimoji="1" lang="ja-JP" altLang="en-US" sz="6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9148" name="Picture 12" descr="Image 3.19 - Diffuse, Ambient and Specular Light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650" y="3611673"/>
              <a:ext cx="2883681" cy="288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150" name="Picture 14" descr="２０～３０ｍｍ珠用台座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974" y="3506196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161309" y="2332042"/>
            <a:ext cx="5871277" cy="3727682"/>
            <a:chOff x="2161309" y="2332042"/>
            <a:chExt cx="5871277" cy="3727682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5118134" y="2332042"/>
              <a:ext cx="29144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2400">
                  <a:latin typeface="Calibri" pitchFamily="34" charset="0"/>
                  <a:ea typeface="HGPｺﾞｼｯｸM" pitchFamily="50" charset="-128"/>
                  <a:cs typeface="Calibri" pitchFamily="34" charset="0"/>
                </a:defRPr>
              </a:lvl1pPr>
            </a:lstStyle>
            <a:p>
              <a:r>
                <a:rPr lang="en-US" altLang="ja-JP" sz="6600" dirty="0"/>
                <a:t>Shadow</a:t>
              </a:r>
              <a:endParaRPr lang="ja-JP" altLang="en-US" sz="6600" dirty="0"/>
            </a:p>
          </p:txBody>
        </p:sp>
        <p:pic>
          <p:nvPicPr>
            <p:cNvPr id="71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61309" y="3913111"/>
              <a:ext cx="2008985" cy="196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152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391" y="3701288"/>
              <a:ext cx="2358436" cy="2358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>
            <a:off x="1422576" y="2347296"/>
            <a:ext cx="7394358" cy="3695319"/>
            <a:chOff x="1422576" y="2347296"/>
            <a:chExt cx="7394358" cy="3695319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5106879" y="2347296"/>
              <a:ext cx="371005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 smtClean="0">
                  <a:latin typeface="Calibri" pitchFamily="34" charset="0"/>
                  <a:cs typeface="Calibri" pitchFamily="34" charset="0"/>
                </a:rPr>
                <a:t>Refraction</a:t>
              </a:r>
              <a:endParaRPr kumimoji="1" lang="ja-JP" altLang="en-US" sz="6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9154" name="Picture 18" descr="File:Refraction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119" y="3760888"/>
              <a:ext cx="3517112" cy="228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156" name="Picture 20" descr="File:GGB reflection in raindrop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576" y="3769513"/>
              <a:ext cx="2854221" cy="226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グループ化 92"/>
          <p:cNvGrpSpPr/>
          <p:nvPr/>
        </p:nvGrpSpPr>
        <p:grpSpPr>
          <a:xfrm>
            <a:off x="5584169" y="1085952"/>
            <a:ext cx="2373983" cy="3211355"/>
            <a:chOff x="6154208" y="3201788"/>
            <a:chExt cx="2373983" cy="3211355"/>
          </a:xfrm>
        </p:grpSpPr>
        <p:sp>
          <p:nvSpPr>
            <p:cNvPr id="97" name="テキスト ボックス 96"/>
            <p:cNvSpPr txBox="1"/>
            <p:nvPr/>
          </p:nvSpPr>
          <p:spPr>
            <a:xfrm>
              <a:off x="6336275" y="6105366"/>
              <a:ext cx="1965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[</a:t>
              </a:r>
              <a:r>
                <a:rPr lang="en-US" altLang="ja-JP" sz="1400" dirty="0" smtClean="0">
                  <a:latin typeface="Calibri" pitchFamily="34" charset="0"/>
                  <a:cs typeface="Calibri" pitchFamily="34" charset="0"/>
                </a:rPr>
                <a:t>Konica Minolta VIVID9i</a:t>
              </a:r>
              <a:r>
                <a:rPr kumimoji="1" lang="en-US" altLang="ja-JP" sz="14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]</a:t>
              </a:r>
              <a:endParaRPr kumimoji="1" lang="ja-JP" altLang="en-US" sz="14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6154208" y="5643698"/>
              <a:ext cx="2373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Calibri" pitchFamily="34" charset="0"/>
                  <a:cs typeface="Calibri" pitchFamily="34" charset="0"/>
                </a:rPr>
                <a:t>Triangulation</a:t>
              </a:r>
              <a:endParaRPr kumimoji="1" lang="ja-JP" altLang="en-US" sz="32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4" name="Picture 14" descr="非接触3次元測定機「VIVID 9i」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backgroundMark x1="29293" y1="79857" x2="32121" y2="80857"/>
                          <a14:backgroundMark x1="30909" y1="80000" x2="32323" y2="80286"/>
                          <a14:backgroundMark x1="35758" y1="81714" x2="43434" y2="83000"/>
                          <a14:backgroundMark x1="45657" y1="82286" x2="50505" y2="83429"/>
                          <a14:backgroundMark x1="45455" y1="82143" x2="51919" y2="83571"/>
                          <a14:backgroundMark x1="52121" y1="83000" x2="52525" y2="84571"/>
                          <a14:backgroundMark x1="71111" y1="76286" x2="73131" y2="75286"/>
                          <a14:backgroundMark x1="34343" y1="80429" x2="44646" y2="81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239" y="3201788"/>
              <a:ext cx="2140021" cy="30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角丸四角形吹き出し 18"/>
          <p:cNvSpPr/>
          <p:nvPr/>
        </p:nvSpPr>
        <p:spPr bwMode="auto">
          <a:xfrm>
            <a:off x="6956246" y="799746"/>
            <a:ext cx="1817555" cy="613416"/>
          </a:xfrm>
          <a:prstGeom prst="wedgeRoundRectCallout">
            <a:avLst>
              <a:gd name="adj1" fmla="val -27402"/>
              <a:gd name="adj2" fmla="val 811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</a:rPr>
              <a:t>商用の装置</a:t>
            </a:r>
          </a:p>
        </p:txBody>
      </p:sp>
      <p:grpSp>
        <p:nvGrpSpPr>
          <p:cNvPr id="56" name="グループ化 55"/>
          <p:cNvGrpSpPr>
            <a:grpSpLocks noChangeAspect="1"/>
          </p:cNvGrpSpPr>
          <p:nvPr/>
        </p:nvGrpSpPr>
        <p:grpSpPr>
          <a:xfrm>
            <a:off x="657352" y="3612429"/>
            <a:ext cx="4390893" cy="2786217"/>
            <a:chOff x="4788425" y="3859667"/>
            <a:chExt cx="3687685" cy="2340000"/>
          </a:xfrm>
        </p:grpSpPr>
        <p:pic>
          <p:nvPicPr>
            <p:cNvPr id="59" name="Picture 3" descr="C:\Users\INOSHITA\Documents\My Dropbox\miru2011\camera\photos\hand2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88425" y="3859667"/>
              <a:ext cx="3687685" cy="2340000"/>
            </a:xfrm>
            <a:prstGeom prst="rect">
              <a:avLst/>
            </a:prstGeom>
            <a:noFill/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7124990" y="5763722"/>
              <a:ext cx="1134607" cy="366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</a:rPr>
                <a:t>計測対象</a:t>
              </a:r>
              <a:endParaRPr kumimoji="1"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61" name="グループ化 60"/>
          <p:cNvGrpSpPr>
            <a:grpSpLocks noChangeAspect="1"/>
          </p:cNvGrpSpPr>
          <p:nvPr/>
        </p:nvGrpSpPr>
        <p:grpSpPr>
          <a:xfrm>
            <a:off x="657645" y="3612429"/>
            <a:ext cx="4390405" cy="2786217"/>
            <a:chOff x="4932040" y="1556792"/>
            <a:chExt cx="3857882" cy="2448272"/>
          </a:xfrm>
        </p:grpSpPr>
        <p:pic>
          <p:nvPicPr>
            <p:cNvPr id="62" name="Picture 2" descr="C:\Users\INOSHITA\Documents\My Dropbox\miru2011\camera\photos\hand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32040" y="1556792"/>
              <a:ext cx="3857882" cy="2448272"/>
            </a:xfrm>
            <a:prstGeom prst="rect">
              <a:avLst/>
            </a:prstGeom>
            <a:noFill/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7395771" y="3546952"/>
              <a:ext cx="1187104" cy="38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M" pitchFamily="50" charset="-128"/>
                  <a:ea typeface="HGPｺﾞｼｯｸM" pitchFamily="50" charset="-128"/>
                </a:rPr>
                <a:t>計測結果</a:t>
              </a:r>
              <a:endParaRPr kumimoji="1"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1437992" y="4515510"/>
            <a:ext cx="1723516" cy="1507471"/>
            <a:chOff x="2829910" y="2822019"/>
            <a:chExt cx="2096814" cy="1891862"/>
          </a:xfrm>
        </p:grpSpPr>
        <p:sp>
          <p:nvSpPr>
            <p:cNvPr id="66" name="フリーフォーム 65"/>
            <p:cNvSpPr/>
            <p:nvPr/>
          </p:nvSpPr>
          <p:spPr bwMode="auto">
            <a:xfrm>
              <a:off x="2829910" y="3594530"/>
              <a:ext cx="638504" cy="1119351"/>
            </a:xfrm>
            <a:custGeom>
              <a:avLst/>
              <a:gdLst>
                <a:gd name="connsiteX0" fmla="*/ 0 w 638504"/>
                <a:gd name="connsiteY0" fmla="*/ 197069 h 1119351"/>
                <a:gd name="connsiteX1" fmla="*/ 551793 w 638504"/>
                <a:gd name="connsiteY1" fmla="*/ 0 h 1119351"/>
                <a:gd name="connsiteX2" fmla="*/ 638504 w 638504"/>
                <a:gd name="connsiteY2" fmla="*/ 977462 h 1119351"/>
                <a:gd name="connsiteX3" fmla="*/ 149773 w 638504"/>
                <a:gd name="connsiteY3" fmla="*/ 1119351 h 1119351"/>
                <a:gd name="connsiteX4" fmla="*/ 0 w 638504"/>
                <a:gd name="connsiteY4" fmla="*/ 197069 h 11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04" h="1119351">
                  <a:moveTo>
                    <a:pt x="0" y="197069"/>
                  </a:moveTo>
                  <a:lnTo>
                    <a:pt x="551793" y="0"/>
                  </a:lnTo>
                  <a:lnTo>
                    <a:pt x="638504" y="977462"/>
                  </a:lnTo>
                  <a:lnTo>
                    <a:pt x="149773" y="1119351"/>
                  </a:lnTo>
                  <a:lnTo>
                    <a:pt x="0" y="197069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フリーフォーム 66"/>
            <p:cNvSpPr/>
            <p:nvPr/>
          </p:nvSpPr>
          <p:spPr bwMode="auto">
            <a:xfrm>
              <a:off x="3452648" y="3287102"/>
              <a:ext cx="772511" cy="1111469"/>
            </a:xfrm>
            <a:custGeom>
              <a:avLst/>
              <a:gdLst>
                <a:gd name="connsiteX0" fmla="*/ 0 w 772511"/>
                <a:gd name="connsiteY0" fmla="*/ 220717 h 1111469"/>
                <a:gd name="connsiteX1" fmla="*/ 0 w 772511"/>
                <a:gd name="connsiteY1" fmla="*/ 220717 h 1111469"/>
                <a:gd name="connsiteX2" fmla="*/ 504497 w 772511"/>
                <a:gd name="connsiteY2" fmla="*/ 0 h 1111469"/>
                <a:gd name="connsiteX3" fmla="*/ 772511 w 772511"/>
                <a:gd name="connsiteY3" fmla="*/ 835573 h 1111469"/>
                <a:gd name="connsiteX4" fmla="*/ 252249 w 772511"/>
                <a:gd name="connsiteY4" fmla="*/ 1111469 h 1111469"/>
                <a:gd name="connsiteX5" fmla="*/ 0 w 772511"/>
                <a:gd name="connsiteY5" fmla="*/ 220717 h 11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511" h="1111469">
                  <a:moveTo>
                    <a:pt x="0" y="220717"/>
                  </a:moveTo>
                  <a:lnTo>
                    <a:pt x="0" y="220717"/>
                  </a:lnTo>
                  <a:lnTo>
                    <a:pt x="504497" y="0"/>
                  </a:lnTo>
                  <a:lnTo>
                    <a:pt x="772511" y="835573"/>
                  </a:lnTo>
                  <a:lnTo>
                    <a:pt x="252249" y="1111469"/>
                  </a:lnTo>
                  <a:lnTo>
                    <a:pt x="0" y="220717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/>
            </a:p>
          </p:txBody>
        </p:sp>
        <p:sp>
          <p:nvSpPr>
            <p:cNvPr id="68" name="フリーフォーム 67"/>
            <p:cNvSpPr/>
            <p:nvPr/>
          </p:nvSpPr>
          <p:spPr bwMode="auto">
            <a:xfrm>
              <a:off x="4185745" y="2822019"/>
              <a:ext cx="740979" cy="1182414"/>
            </a:xfrm>
            <a:custGeom>
              <a:avLst/>
              <a:gdLst>
                <a:gd name="connsiteX0" fmla="*/ 0 w 740979"/>
                <a:gd name="connsiteY0" fmla="*/ 236483 h 1182414"/>
                <a:gd name="connsiteX1" fmla="*/ 528145 w 740979"/>
                <a:gd name="connsiteY1" fmla="*/ 0 h 1182414"/>
                <a:gd name="connsiteX2" fmla="*/ 740979 w 740979"/>
                <a:gd name="connsiteY2" fmla="*/ 906518 h 1182414"/>
                <a:gd name="connsiteX3" fmla="*/ 252248 w 740979"/>
                <a:gd name="connsiteY3" fmla="*/ 1182414 h 1182414"/>
                <a:gd name="connsiteX4" fmla="*/ 0 w 740979"/>
                <a:gd name="connsiteY4" fmla="*/ 236483 h 118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979" h="1182414">
                  <a:moveTo>
                    <a:pt x="0" y="236483"/>
                  </a:moveTo>
                  <a:lnTo>
                    <a:pt x="528145" y="0"/>
                  </a:lnTo>
                  <a:lnTo>
                    <a:pt x="740979" y="906518"/>
                  </a:lnTo>
                  <a:lnTo>
                    <a:pt x="252248" y="1182414"/>
                  </a:lnTo>
                  <a:lnTo>
                    <a:pt x="0" y="236483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dirty="0" smtClean="0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4170294" y="4029422"/>
            <a:ext cx="4733530" cy="2459420"/>
            <a:chOff x="4185746" y="4004446"/>
            <a:chExt cx="4733530" cy="2459420"/>
          </a:xfrm>
        </p:grpSpPr>
        <p:sp>
          <p:nvSpPr>
            <p:cNvPr id="72" name="角丸四角形吹き出し 71"/>
            <p:cNvSpPr/>
            <p:nvPr/>
          </p:nvSpPr>
          <p:spPr bwMode="auto">
            <a:xfrm>
              <a:off x="4185746" y="4004446"/>
              <a:ext cx="4733530" cy="2459420"/>
            </a:xfrm>
            <a:prstGeom prst="wedgeRoundRectCallout">
              <a:avLst>
                <a:gd name="adj1" fmla="val -70169"/>
                <a:gd name="adj2" fmla="val -885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382813" y="4191399"/>
              <a:ext cx="4334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C00000"/>
                  </a:solidFill>
                  <a:latin typeface="HGPｺﾞｼｯｸE" pitchFamily="50" charset="-128"/>
                  <a:ea typeface="HGPｺﾞｼｯｸE" pitchFamily="50" charset="-128"/>
                </a:rPr>
                <a:t>散乱</a:t>
              </a:r>
              <a:r>
                <a:rPr kumimoji="1" lang="ja-JP" altLang="en-US" sz="2400" dirty="0">
                  <a:latin typeface="HGPｺﾞｼｯｸE" pitchFamily="50" charset="-128"/>
                  <a:ea typeface="HGPｺﾞｼｯｸE" pitchFamily="50" charset="-128"/>
                </a:rPr>
                <a:t>に</a:t>
              </a:r>
              <a:r>
                <a:rPr kumimoji="1" lang="ja-JP" altLang="en-US" sz="2400" dirty="0" smtClean="0">
                  <a:latin typeface="HGPｺﾞｼｯｸE" pitchFamily="50" charset="-128"/>
                  <a:ea typeface="HGPｺﾞｼｯｸE" pitchFamily="50" charset="-128"/>
                </a:rPr>
                <a:t>より参照光の特定が困難</a:t>
              </a:r>
              <a:endParaRPr kumimoji="1" lang="en-US" altLang="ja-JP" sz="2400" dirty="0" smtClean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76" name="フリーフォーム 75"/>
            <p:cNvSpPr/>
            <p:nvPr/>
          </p:nvSpPr>
          <p:spPr bwMode="auto">
            <a:xfrm>
              <a:off x="5451015" y="5543983"/>
              <a:ext cx="1765285" cy="720000"/>
            </a:xfrm>
            <a:custGeom>
              <a:avLst/>
              <a:gdLst>
                <a:gd name="connsiteX0" fmla="*/ 0 w 1747880"/>
                <a:gd name="connsiteY0" fmla="*/ 0 h 728284"/>
                <a:gd name="connsiteX1" fmla="*/ 0 w 1747880"/>
                <a:gd name="connsiteY1" fmla="*/ 728284 h 728284"/>
                <a:gd name="connsiteX2" fmla="*/ 1747880 w 1747880"/>
                <a:gd name="connsiteY2" fmla="*/ 728284 h 728284"/>
                <a:gd name="connsiteX3" fmla="*/ 0 w 1747880"/>
                <a:gd name="connsiteY3" fmla="*/ 0 h 7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7880" h="728284">
                  <a:moveTo>
                    <a:pt x="0" y="0"/>
                  </a:moveTo>
                  <a:lnTo>
                    <a:pt x="0" y="728284"/>
                  </a:lnTo>
                  <a:lnTo>
                    <a:pt x="1747880" y="728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フリーフォーム 76"/>
            <p:cNvSpPr/>
            <p:nvPr/>
          </p:nvSpPr>
          <p:spPr bwMode="auto">
            <a:xfrm>
              <a:off x="6885048" y="5235622"/>
              <a:ext cx="1254266" cy="679493"/>
            </a:xfrm>
            <a:custGeom>
              <a:avLst/>
              <a:gdLst>
                <a:gd name="connsiteX0" fmla="*/ 3018329 w 3018329"/>
                <a:gd name="connsiteY0" fmla="*/ 0 h 1060056"/>
                <a:gd name="connsiteX1" fmla="*/ 0 w 3018329"/>
                <a:gd name="connsiteY1" fmla="*/ 873939 h 1060056"/>
                <a:gd name="connsiteX2" fmla="*/ 16184 w 3018329"/>
                <a:gd name="connsiteY2" fmla="*/ 1060056 h 1060056"/>
                <a:gd name="connsiteX3" fmla="*/ 3018329 w 3018329"/>
                <a:gd name="connsiteY3" fmla="*/ 0 h 10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329" h="1060056">
                  <a:moveTo>
                    <a:pt x="3018329" y="0"/>
                  </a:moveTo>
                  <a:lnTo>
                    <a:pt x="0" y="873939"/>
                  </a:lnTo>
                  <a:lnTo>
                    <a:pt x="16184" y="1060056"/>
                  </a:lnTo>
                  <a:lnTo>
                    <a:pt x="3018329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20000">
                  <a:schemeClr val="accent6">
                    <a:lumMod val="40000"/>
                    <a:lumOff val="60000"/>
                  </a:schemeClr>
                </a:gs>
                <a:gs pos="90000">
                  <a:schemeClr val="accent6">
                    <a:lumMod val="7500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 bwMode="auto">
            <a:xfrm rot="5400000" flipH="1" flipV="1">
              <a:off x="6535747" y="5510465"/>
              <a:ext cx="624143" cy="744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9" name="太陽 78"/>
            <p:cNvSpPr/>
            <p:nvPr/>
          </p:nvSpPr>
          <p:spPr bwMode="auto">
            <a:xfrm>
              <a:off x="8139314" y="4962875"/>
              <a:ext cx="360000" cy="360000"/>
            </a:xfrm>
            <a:prstGeom prst="sun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1" name="直線矢印コネクタ 80"/>
            <p:cNvCxnSpPr/>
            <p:nvPr/>
          </p:nvCxnSpPr>
          <p:spPr bwMode="auto">
            <a:xfrm rot="16200000" flipV="1">
              <a:off x="6144637" y="5377223"/>
              <a:ext cx="394859" cy="1116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2" name="テキスト ボックス 81"/>
            <p:cNvSpPr txBox="1"/>
            <p:nvPr/>
          </p:nvSpPr>
          <p:spPr>
            <a:xfrm>
              <a:off x="6522518" y="488538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latin typeface="HGPｺﾞｼｯｸM" pitchFamily="50" charset="-128"/>
                  <a:ea typeface="HGPｺﾞｼｯｸM" pitchFamily="50" charset="-128"/>
                </a:rPr>
                <a:t>反射光</a:t>
              </a:r>
              <a:endParaRPr kumimoji="1" lang="ja-JP" altLang="en-US" sz="18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5645355" y="488538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rgbClr val="C00000"/>
                  </a:solidFill>
                  <a:latin typeface="HGPｺﾞｼｯｸE" pitchFamily="50" charset="-128"/>
                  <a:ea typeface="HGPｺﾞｼｯｸE" pitchFamily="50" charset="-128"/>
                </a:rPr>
                <a:t>散乱光</a:t>
              </a:r>
              <a:endParaRPr kumimoji="1" lang="ja-JP" altLang="en-US" sz="1800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6996407" y="573664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chemeClr val="accent6">
                      <a:lumMod val="75000"/>
                    </a:schemeClr>
                  </a:solidFill>
                  <a:latin typeface="HGPｺﾞｼｯｸM" pitchFamily="50" charset="-128"/>
                  <a:ea typeface="HGPｺﾞｼｯｸM" pitchFamily="50" charset="-128"/>
                </a:rPr>
                <a:t>参照光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85" name="グループ化 84"/>
            <p:cNvGrpSpPr/>
            <p:nvPr/>
          </p:nvGrpSpPr>
          <p:grpSpPr>
            <a:xfrm>
              <a:off x="4473658" y="4813098"/>
              <a:ext cx="1021920" cy="793700"/>
              <a:chOff x="-99637" y="5070133"/>
              <a:chExt cx="1448333" cy="1061455"/>
            </a:xfrm>
          </p:grpSpPr>
          <p:pic>
            <p:nvPicPr>
              <p:cNvPr id="89" name="Picture 2" descr="C:\Users\INOSHITA\Documents\My Dropbox\miru2011\camera\photos\IMG_0937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1249" t="13870" r="17248" b="28041"/>
              <a:stretch>
                <a:fillRect/>
              </a:stretch>
            </p:blipFill>
            <p:spPr bwMode="auto">
              <a:xfrm rot="16200000">
                <a:off x="109313" y="4861183"/>
                <a:ext cx="1030433" cy="1448333"/>
              </a:xfrm>
              <a:prstGeom prst="rect">
                <a:avLst/>
              </a:prstGeom>
              <a:noFill/>
            </p:spPr>
          </p:pic>
          <p:sp>
            <p:nvSpPr>
              <p:cNvPr id="90" name="テキスト ボックス 89"/>
              <p:cNvSpPr txBox="1"/>
              <p:nvPr/>
            </p:nvSpPr>
            <p:spPr>
              <a:xfrm>
                <a:off x="25298" y="5781724"/>
                <a:ext cx="1240903" cy="349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dirty="0" smtClean="0">
                    <a:solidFill>
                      <a:schemeClr val="bg1"/>
                    </a:solidFill>
                    <a:latin typeface="HGPｺﾞｼｯｸM" pitchFamily="50" charset="-128"/>
                    <a:ea typeface="HGPｺﾞｼｯｸM" pitchFamily="50" charset="-128"/>
                  </a:rPr>
                  <a:t>散乱の様子</a:t>
                </a:r>
                <a:endParaRPr kumimoji="1" lang="ja-JP" altLang="en-US" sz="1100" dirty="0">
                  <a:solidFill>
                    <a:schemeClr val="bg1"/>
                  </a:solidFill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sp>
          <p:nvSpPr>
            <p:cNvPr id="86" name="フリーフォーム 85"/>
            <p:cNvSpPr/>
            <p:nvPr/>
          </p:nvSpPr>
          <p:spPr bwMode="auto">
            <a:xfrm rot="20913038">
              <a:off x="5533677" y="5382411"/>
              <a:ext cx="1586039" cy="1068149"/>
            </a:xfrm>
            <a:custGeom>
              <a:avLst/>
              <a:gdLst>
                <a:gd name="connsiteX0" fmla="*/ 0 w 1586039"/>
                <a:gd name="connsiteY0" fmla="*/ 0 h 1068149"/>
                <a:gd name="connsiteX1" fmla="*/ 712099 w 1586039"/>
                <a:gd name="connsiteY1" fmla="*/ 161841 h 1068149"/>
                <a:gd name="connsiteX2" fmla="*/ 1278542 w 1586039"/>
                <a:gd name="connsiteY2" fmla="*/ 574535 h 1068149"/>
                <a:gd name="connsiteX3" fmla="*/ 1586039 w 1586039"/>
                <a:gd name="connsiteY3" fmla="*/ 1068149 h 10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6039" h="1068149">
                  <a:moveTo>
                    <a:pt x="0" y="0"/>
                  </a:moveTo>
                  <a:cubicBezTo>
                    <a:pt x="249504" y="33042"/>
                    <a:pt x="499009" y="66085"/>
                    <a:pt x="712099" y="161841"/>
                  </a:cubicBezTo>
                  <a:cubicBezTo>
                    <a:pt x="925189" y="257597"/>
                    <a:pt x="1132885" y="423484"/>
                    <a:pt x="1278542" y="574535"/>
                  </a:cubicBezTo>
                  <a:cubicBezTo>
                    <a:pt x="1424199" y="725586"/>
                    <a:pt x="1505119" y="896867"/>
                    <a:pt x="1586039" y="106814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フリーフォーム 86"/>
            <p:cNvSpPr/>
            <p:nvPr/>
          </p:nvSpPr>
          <p:spPr bwMode="auto">
            <a:xfrm>
              <a:off x="6148673" y="5628397"/>
              <a:ext cx="663547" cy="469338"/>
            </a:xfrm>
            <a:custGeom>
              <a:avLst/>
              <a:gdLst>
                <a:gd name="connsiteX0" fmla="*/ 663547 w 663547"/>
                <a:gd name="connsiteY0" fmla="*/ 226577 h 469338"/>
                <a:gd name="connsiteX1" fmla="*/ 509798 w 663547"/>
                <a:gd name="connsiteY1" fmla="*/ 469338 h 469338"/>
                <a:gd name="connsiteX2" fmla="*/ 218485 w 663547"/>
                <a:gd name="connsiteY2" fmla="*/ 307497 h 469338"/>
                <a:gd name="connsiteX3" fmla="*/ 0 w 663547"/>
                <a:gd name="connsiteY3" fmla="*/ 412694 h 469338"/>
                <a:gd name="connsiteX4" fmla="*/ 0 w 663547"/>
                <a:gd name="connsiteY4" fmla="*/ 186117 h 469338"/>
                <a:gd name="connsiteX5" fmla="*/ 307497 w 663547"/>
                <a:gd name="connsiteY5" fmla="*/ 178025 h 469338"/>
                <a:gd name="connsiteX6" fmla="*/ 258945 w 663547"/>
                <a:gd name="connsiteY6" fmla="*/ 40460 h 469338"/>
                <a:gd name="connsiteX7" fmla="*/ 250853 w 663547"/>
                <a:gd name="connsiteY7" fmla="*/ 0 h 46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547" h="469338">
                  <a:moveTo>
                    <a:pt x="663547" y="226577"/>
                  </a:moveTo>
                  <a:lnTo>
                    <a:pt x="509798" y="469338"/>
                  </a:lnTo>
                  <a:lnTo>
                    <a:pt x="218485" y="307497"/>
                  </a:lnTo>
                  <a:lnTo>
                    <a:pt x="0" y="412694"/>
                  </a:lnTo>
                  <a:lnTo>
                    <a:pt x="0" y="186117"/>
                  </a:lnTo>
                  <a:lnTo>
                    <a:pt x="307497" y="178025"/>
                  </a:lnTo>
                  <a:lnTo>
                    <a:pt x="258945" y="40460"/>
                  </a:lnTo>
                  <a:lnTo>
                    <a:pt x="250853" y="0"/>
                  </a:lnTo>
                </a:path>
              </a:pathLst>
            </a:cu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フリーフォーム 87"/>
            <p:cNvSpPr/>
            <p:nvPr/>
          </p:nvSpPr>
          <p:spPr bwMode="auto">
            <a:xfrm>
              <a:off x="6399526" y="5636489"/>
              <a:ext cx="396510" cy="509798"/>
            </a:xfrm>
            <a:custGeom>
              <a:avLst/>
              <a:gdLst>
                <a:gd name="connsiteX0" fmla="*/ 396510 w 396510"/>
                <a:gd name="connsiteY0" fmla="*/ 226577 h 509798"/>
                <a:gd name="connsiteX1" fmla="*/ 8092 w 396510"/>
                <a:gd name="connsiteY1" fmla="*/ 509798 h 509798"/>
                <a:gd name="connsiteX2" fmla="*/ 0 w 396510"/>
                <a:gd name="connsiteY2" fmla="*/ 0 h 50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10" h="509798">
                  <a:moveTo>
                    <a:pt x="396510" y="226577"/>
                  </a:moveTo>
                  <a:lnTo>
                    <a:pt x="8092" y="50979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4891624" y="2321651"/>
            <a:ext cx="3622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GPｺﾞｼｯｸM" pitchFamily="50" charset="-128"/>
                <a:cs typeface="Calibri" pitchFamily="34" charset="0"/>
              </a:rPr>
              <a:t>Scattering</a:t>
            </a:r>
            <a:endParaRPr kumimoji="1" lang="ja-JP" altLang="en-US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359741" y="4216375"/>
            <a:ext cx="432041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itchFamily="50" charset="-128"/>
                <a:ea typeface="HGPｺﾞｼｯｸE" pitchFamily="50" charset="-128"/>
              </a:rPr>
              <a:t>散乱そのものを用いた形状計測</a:t>
            </a:r>
            <a:endParaRPr kumimoji="1"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9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12552 -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9" grpId="0" animBg="1"/>
      <p:bldP spid="19" grpId="1" animBg="1"/>
      <p:bldP spid="64" grpId="0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フリーフォーム 132"/>
          <p:cNvSpPr/>
          <p:nvPr/>
        </p:nvSpPr>
        <p:spPr bwMode="auto">
          <a:xfrm>
            <a:off x="1123516" y="4983704"/>
            <a:ext cx="2967798" cy="1276611"/>
          </a:xfrm>
          <a:custGeom>
            <a:avLst/>
            <a:gdLst>
              <a:gd name="connsiteX0" fmla="*/ 0 w 2809875"/>
              <a:gd name="connsiteY0" fmla="*/ 0 h 1247775"/>
              <a:gd name="connsiteX1" fmla="*/ 0 w 2809875"/>
              <a:gd name="connsiteY1" fmla="*/ 445294 h 1247775"/>
              <a:gd name="connsiteX2" fmla="*/ 1433513 w 2809875"/>
              <a:gd name="connsiteY2" fmla="*/ 1247775 h 1247775"/>
              <a:gd name="connsiteX3" fmla="*/ 2809875 w 2809875"/>
              <a:gd name="connsiteY3" fmla="*/ 500063 h 1247775"/>
              <a:gd name="connsiteX4" fmla="*/ 2802732 w 2809875"/>
              <a:gd name="connsiteY4" fmla="*/ 54769 h 1247775"/>
              <a:gd name="connsiteX5" fmla="*/ 0 w 2809875"/>
              <a:gd name="connsiteY5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5" h="1247775">
                <a:moveTo>
                  <a:pt x="0" y="0"/>
                </a:moveTo>
                <a:lnTo>
                  <a:pt x="0" y="445294"/>
                </a:lnTo>
                <a:lnTo>
                  <a:pt x="1433513" y="1247775"/>
                </a:lnTo>
                <a:lnTo>
                  <a:pt x="2809875" y="500063"/>
                </a:lnTo>
                <a:lnTo>
                  <a:pt x="2802732" y="5476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endParaRPr lang="ja-JP" altLang="en-US" sz="12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4" name="フリーフォーム 163"/>
          <p:cNvSpPr/>
          <p:nvPr/>
        </p:nvSpPr>
        <p:spPr bwMode="auto">
          <a:xfrm>
            <a:off x="1118172" y="5427130"/>
            <a:ext cx="1519238" cy="828675"/>
          </a:xfrm>
          <a:custGeom>
            <a:avLst/>
            <a:gdLst>
              <a:gd name="connsiteX0" fmla="*/ 0 w 1519238"/>
              <a:gd name="connsiteY0" fmla="*/ 0 h 828675"/>
              <a:gd name="connsiteX1" fmla="*/ 1519238 w 1519238"/>
              <a:gd name="connsiteY1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9238" h="828675">
                <a:moveTo>
                  <a:pt x="0" y="0"/>
                </a:moveTo>
                <a:lnTo>
                  <a:pt x="1519238" y="828675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800" dirty="0" smtClean="0">
              <a:latin typeface="+mn-lt"/>
              <a:cs typeface="+mn-cs"/>
            </a:endParaRPr>
          </a:p>
        </p:txBody>
      </p:sp>
      <p:sp>
        <p:nvSpPr>
          <p:cNvPr id="153" name="角丸四角形吹き出し 152"/>
          <p:cNvSpPr/>
          <p:nvPr/>
        </p:nvSpPr>
        <p:spPr bwMode="auto">
          <a:xfrm>
            <a:off x="4356424" y="3555793"/>
            <a:ext cx="4212000" cy="2834820"/>
          </a:xfrm>
          <a:prstGeom prst="wedgeRoundRectCallout">
            <a:avLst>
              <a:gd name="adj1" fmla="val -58747"/>
              <a:gd name="adj2" fmla="val -10533"/>
              <a:gd name="adj3" fmla="val 16667"/>
            </a:avLst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b" anchorCtr="1" compatLnSpc="1">
            <a:prstTxWarp prst="textNoShape">
              <a:avLst/>
            </a:prstTxWarp>
          </a:bodyPr>
          <a:lstStyle/>
          <a:p>
            <a:endParaRPr lang="ja-JP" altLang="en-US" sz="18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観測した単一散乱強度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dirty="0" smtClean="0"/>
              <a:t>から形状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ja-JP" altLang="en-US" dirty="0" smtClean="0"/>
              <a:t>を求める</a:t>
            </a:r>
            <a:endParaRPr kumimoji="1" lang="en-US" altLang="ja-JP" dirty="0" smtClean="0"/>
          </a:p>
          <a:p>
            <a:pPr lvl="1"/>
            <a:endParaRPr kumimoji="1" lang="en-US" altLang="ja-JP" sz="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1"/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1"/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1"/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1"/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lvl="1"/>
            <a:endParaRPr kumimoji="1" lang="en-US" altLang="ja-JP" sz="20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本研究の問題設定</a:t>
            </a:r>
            <a:endParaRPr kumimoji="1" lang="ja-JP" altLang="en-US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6300018" y="4340261"/>
            <a:ext cx="1092165" cy="631929"/>
            <a:chOff x="3805970" y="1996673"/>
            <a:chExt cx="993309" cy="561924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3805970" y="2092267"/>
              <a:ext cx="324000" cy="324000"/>
              <a:chOff x="2574674" y="5703662"/>
              <a:chExt cx="562362" cy="497021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2624872" y="5764629"/>
                <a:ext cx="341431" cy="37271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 dirty="0"/>
              </a:p>
            </p:txBody>
          </p:sp>
          <p:sp>
            <p:nvSpPr>
              <p:cNvPr id="101" name="フリーフォーム 100"/>
              <p:cNvSpPr/>
              <p:nvPr/>
            </p:nvSpPr>
            <p:spPr>
              <a:xfrm>
                <a:off x="2574674" y="5703680"/>
                <a:ext cx="180674" cy="493065"/>
              </a:xfrm>
              <a:custGeom>
                <a:avLst/>
                <a:gdLst>
                  <a:gd name="connsiteX0" fmla="*/ 0 w 152400"/>
                  <a:gd name="connsiteY0" fmla="*/ 123825 h 428625"/>
                  <a:gd name="connsiteX1" fmla="*/ 152400 w 152400"/>
                  <a:gd name="connsiteY1" fmla="*/ 0 h 428625"/>
                  <a:gd name="connsiteX2" fmla="*/ 152400 w 152400"/>
                  <a:gd name="connsiteY2" fmla="*/ 428625 h 428625"/>
                  <a:gd name="connsiteX3" fmla="*/ 0 w 152400"/>
                  <a:gd name="connsiteY3" fmla="*/ 276225 h 428625"/>
                  <a:gd name="connsiteX4" fmla="*/ 0 w 152400"/>
                  <a:gd name="connsiteY4" fmla="*/ 1238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428625">
                    <a:moveTo>
                      <a:pt x="0" y="123825"/>
                    </a:moveTo>
                    <a:lnTo>
                      <a:pt x="152400" y="0"/>
                    </a:lnTo>
                    <a:lnTo>
                      <a:pt x="152400" y="428625"/>
                    </a:lnTo>
                    <a:lnTo>
                      <a:pt x="0" y="276225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 dirty="0"/>
              </a:p>
            </p:txBody>
          </p:sp>
          <p:cxnSp>
            <p:nvCxnSpPr>
              <p:cNvPr id="102" name="直線コネクタ 101"/>
              <p:cNvCxnSpPr/>
              <p:nvPr/>
            </p:nvCxnSpPr>
            <p:spPr>
              <a:xfrm rot="5400000" flipH="1" flipV="1">
                <a:off x="2967569" y="5702413"/>
                <a:ext cx="82834" cy="8536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3051669" y="5952181"/>
                <a:ext cx="85367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rot="16200000" flipH="1">
                <a:off x="2967569" y="6116582"/>
                <a:ext cx="82834" cy="8536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5" name="フリーフォーム 104"/>
            <p:cNvSpPr/>
            <p:nvPr/>
          </p:nvSpPr>
          <p:spPr bwMode="auto">
            <a:xfrm>
              <a:off x="4511931" y="1996673"/>
              <a:ext cx="287348" cy="561924"/>
            </a:xfrm>
            <a:custGeom>
              <a:avLst/>
              <a:gdLst>
                <a:gd name="connsiteX0" fmla="*/ 331774 w 331774"/>
                <a:gd name="connsiteY0" fmla="*/ 0 h 647363"/>
                <a:gd name="connsiteX1" fmla="*/ 0 w 331774"/>
                <a:gd name="connsiteY1" fmla="*/ 0 h 647363"/>
                <a:gd name="connsiteX2" fmla="*/ 0 w 331774"/>
                <a:gd name="connsiteY2" fmla="*/ 647363 h 647363"/>
                <a:gd name="connsiteX3" fmla="*/ 0 w 331774"/>
                <a:gd name="connsiteY3" fmla="*/ 647363 h 647363"/>
                <a:gd name="connsiteX4" fmla="*/ 331774 w 331774"/>
                <a:gd name="connsiteY4" fmla="*/ 647363 h 64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774" h="647363">
                  <a:moveTo>
                    <a:pt x="331774" y="0"/>
                  </a:moveTo>
                  <a:lnTo>
                    <a:pt x="0" y="0"/>
                  </a:lnTo>
                  <a:lnTo>
                    <a:pt x="0" y="647363"/>
                  </a:lnTo>
                  <a:lnTo>
                    <a:pt x="0" y="647363"/>
                  </a:lnTo>
                  <a:lnTo>
                    <a:pt x="331774" y="64736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107" name="直線コネクタ 106"/>
            <p:cNvCxnSpPr>
              <a:stCxn id="105" idx="1"/>
              <a:endCxn id="105" idx="2"/>
            </p:cNvCxnSpPr>
            <p:nvPr/>
          </p:nvCxnSpPr>
          <p:spPr bwMode="auto">
            <a:xfrm>
              <a:off x="4511931" y="1996673"/>
              <a:ext cx="0" cy="561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 bwMode="auto">
            <a:xfrm>
              <a:off x="4212938" y="2079120"/>
              <a:ext cx="288000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直線矢印コネクタ 111"/>
            <p:cNvCxnSpPr/>
            <p:nvPr/>
          </p:nvCxnSpPr>
          <p:spPr bwMode="auto">
            <a:xfrm>
              <a:off x="4212938" y="2262550"/>
              <a:ext cx="288000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3" name="直線矢印コネクタ 112"/>
            <p:cNvCxnSpPr/>
            <p:nvPr/>
          </p:nvCxnSpPr>
          <p:spPr bwMode="auto">
            <a:xfrm>
              <a:off x="4212938" y="2443682"/>
              <a:ext cx="288000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4" name="直線矢印コネクタ 113"/>
            <p:cNvCxnSpPr/>
            <p:nvPr/>
          </p:nvCxnSpPr>
          <p:spPr bwMode="auto">
            <a:xfrm>
              <a:off x="4511931" y="2084175"/>
              <a:ext cx="196238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直線矢印コネクタ 115"/>
            <p:cNvCxnSpPr/>
            <p:nvPr/>
          </p:nvCxnSpPr>
          <p:spPr bwMode="auto">
            <a:xfrm>
              <a:off x="4511931" y="2263929"/>
              <a:ext cx="196238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直線矢印コネクタ 116"/>
            <p:cNvCxnSpPr/>
            <p:nvPr/>
          </p:nvCxnSpPr>
          <p:spPr bwMode="auto">
            <a:xfrm>
              <a:off x="4511931" y="2445061"/>
              <a:ext cx="196238" cy="137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8" name="グループ化 107"/>
          <p:cNvGrpSpPr/>
          <p:nvPr/>
        </p:nvGrpSpPr>
        <p:grpSpPr>
          <a:xfrm>
            <a:off x="6304001" y="5289306"/>
            <a:ext cx="2190826" cy="879424"/>
            <a:chOff x="1524319" y="3119041"/>
            <a:chExt cx="2388457" cy="941020"/>
          </a:xfrm>
        </p:grpSpPr>
        <p:pic>
          <p:nvPicPr>
            <p:cNvPr id="121" name="Picture 5" descr="C:\Users\INOSHITA\Documents\My Dropbox\paper\miru2011\ppt\photos\DSCF4292.JPG"/>
            <p:cNvPicPr>
              <a:picLocks noChangeAspect="1" noChangeArrowheads="1"/>
            </p:cNvPicPr>
            <p:nvPr/>
          </p:nvPicPr>
          <p:blipFill>
            <a:blip r:embed="rId3" cstate="print"/>
            <a:srcRect l="14027" t="17313" r="29443" b="16734"/>
            <a:stretch>
              <a:fillRect/>
            </a:stretch>
          </p:blipFill>
          <p:spPr bwMode="auto">
            <a:xfrm rot="5400000">
              <a:off x="2888674" y="3043492"/>
              <a:ext cx="780351" cy="936000"/>
            </a:xfrm>
            <a:prstGeom prst="rect">
              <a:avLst/>
            </a:prstGeom>
            <a:noFill/>
          </p:spPr>
        </p:pic>
        <p:sp>
          <p:nvSpPr>
            <p:cNvPr id="120" name="乗算記号 119"/>
            <p:cNvSpPr/>
            <p:nvPr/>
          </p:nvSpPr>
          <p:spPr bwMode="auto">
            <a:xfrm>
              <a:off x="3192776" y="3340061"/>
              <a:ext cx="720000" cy="720000"/>
            </a:xfrm>
            <a:prstGeom prst="mathMultiply">
              <a:avLst>
                <a:gd name="adj1" fmla="val 1201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2" name="Picture 2" descr="\\iris\home\inoshita\meeting\M1\11_03_02\Photos\P1030002.JPG"/>
            <p:cNvPicPr>
              <a:picLocks noChangeAspect="1" noChangeArrowheads="1"/>
            </p:cNvPicPr>
            <p:nvPr/>
          </p:nvPicPr>
          <p:blipFill>
            <a:blip r:embed="rId4" cstate="print"/>
            <a:srcRect l="19377" t="20669" r="25191" b="33588"/>
            <a:stretch>
              <a:fillRect/>
            </a:stretch>
          </p:blipFill>
          <p:spPr bwMode="auto">
            <a:xfrm flipH="1">
              <a:off x="1524319" y="3119041"/>
              <a:ext cx="1152734" cy="792000"/>
            </a:xfrm>
            <a:prstGeom prst="rect">
              <a:avLst/>
            </a:prstGeom>
            <a:noFill/>
          </p:spPr>
        </p:pic>
        <p:sp>
          <p:nvSpPr>
            <p:cNvPr id="119" name="ドーナツ 118"/>
            <p:cNvSpPr/>
            <p:nvPr/>
          </p:nvSpPr>
          <p:spPr bwMode="auto">
            <a:xfrm>
              <a:off x="2243406" y="3492030"/>
              <a:ext cx="468000" cy="468000"/>
            </a:xfrm>
            <a:prstGeom prst="donut">
              <a:avLst>
                <a:gd name="adj" fmla="val 16544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7537618" y="4314936"/>
            <a:ext cx="794974" cy="669282"/>
            <a:chOff x="1339840" y="2675948"/>
            <a:chExt cx="884082" cy="616584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1490695" y="2675948"/>
              <a:ext cx="573925" cy="165737"/>
              <a:chOff x="3731905" y="1691235"/>
              <a:chExt cx="1106703" cy="566443"/>
            </a:xfrm>
          </p:grpSpPr>
          <p:sp>
            <p:nvSpPr>
              <p:cNvPr id="67" name="正方形/長方形 66"/>
              <p:cNvSpPr/>
              <p:nvPr/>
            </p:nvSpPr>
            <p:spPr bwMode="auto">
              <a:xfrm>
                <a:off x="4034874" y="2014917"/>
                <a:ext cx="529034" cy="242761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3731905" y="1691235"/>
                <a:ext cx="1106703" cy="43697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 dirty="0"/>
              </a:p>
            </p:txBody>
          </p:sp>
        </p:grpSp>
        <p:cxnSp>
          <p:nvCxnSpPr>
            <p:cNvPr id="70" name="直線矢印コネクタ 69"/>
            <p:cNvCxnSpPr/>
            <p:nvPr/>
          </p:nvCxnSpPr>
          <p:spPr bwMode="auto">
            <a:xfrm rot="5400000" flipH="1" flipV="1">
              <a:off x="1334851" y="3092250"/>
              <a:ext cx="311688" cy="1134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 bwMode="auto">
            <a:xfrm rot="5400000" flipH="1" flipV="1">
              <a:off x="1502766" y="3065833"/>
              <a:ext cx="257691" cy="1134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65" idx="1"/>
            </p:cNvCxnSpPr>
            <p:nvPr/>
          </p:nvCxnSpPr>
          <p:spPr bwMode="auto">
            <a:xfrm flipV="1">
              <a:off x="1785308" y="2937960"/>
              <a:ext cx="1134" cy="236188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 bwMode="auto">
            <a:xfrm rot="5400000" flipH="1" flipV="1">
              <a:off x="1802017" y="3065543"/>
              <a:ext cx="258273" cy="1134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 bwMode="auto">
            <a:xfrm rot="5400000" flipH="1" flipV="1">
              <a:off x="1920722" y="3080872"/>
              <a:ext cx="288932" cy="1134"/>
            </a:xfrm>
            <a:prstGeom prst="straightConnector1">
              <a:avLst/>
            </a:prstGeom>
            <a:ln w="25400">
              <a:solidFill>
                <a:schemeClr val="accent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フリーフォーム 64"/>
            <p:cNvSpPr/>
            <p:nvPr/>
          </p:nvSpPr>
          <p:spPr bwMode="auto">
            <a:xfrm>
              <a:off x="1339840" y="3173161"/>
              <a:ext cx="884082" cy="119371"/>
            </a:xfrm>
            <a:custGeom>
              <a:avLst/>
              <a:gdLst>
                <a:gd name="connsiteX0" fmla="*/ 0 w 1043873"/>
                <a:gd name="connsiteY0" fmla="*/ 163190 h 163190"/>
                <a:gd name="connsiteX1" fmla="*/ 525983 w 1043873"/>
                <a:gd name="connsiteY1" fmla="*/ 1349 h 163190"/>
                <a:gd name="connsiteX2" fmla="*/ 1043873 w 1043873"/>
                <a:gd name="connsiteY2" fmla="*/ 155098 h 1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3873" h="163190">
                  <a:moveTo>
                    <a:pt x="0" y="163190"/>
                  </a:moveTo>
                  <a:cubicBezTo>
                    <a:pt x="176002" y="82944"/>
                    <a:pt x="352004" y="2698"/>
                    <a:pt x="525983" y="1349"/>
                  </a:cubicBezTo>
                  <a:cubicBezTo>
                    <a:pt x="699962" y="0"/>
                    <a:pt x="871917" y="77549"/>
                    <a:pt x="1043873" y="155098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b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 smtClean="0">
                <a:latin typeface="HGPｺﾞｼｯｸM" pitchFamily="50" charset="-128"/>
                <a:ea typeface="HGPｺﾞｼｯｸM" pitchFamily="50" charset="-128"/>
              </a:endParaRPr>
            </a:p>
          </p:txBody>
        </p:sp>
      </p:grpSp>
      <p:sp>
        <p:nvSpPr>
          <p:cNvPr id="132" name="フリーフォーム 131"/>
          <p:cNvSpPr/>
          <p:nvPr/>
        </p:nvSpPr>
        <p:spPr bwMode="auto">
          <a:xfrm>
            <a:off x="1117648" y="4389658"/>
            <a:ext cx="2977439" cy="1453241"/>
          </a:xfrm>
          <a:custGeom>
            <a:avLst/>
            <a:gdLst>
              <a:gd name="connsiteX0" fmla="*/ 12700 w 2819003"/>
              <a:gd name="connsiteY0" fmla="*/ 583009 h 1420415"/>
              <a:gd name="connsiteX1" fmla="*/ 122238 w 2819003"/>
              <a:gd name="connsiteY1" fmla="*/ 516334 h 1420415"/>
              <a:gd name="connsiteX2" fmla="*/ 253206 w 2819003"/>
              <a:gd name="connsiteY2" fmla="*/ 442516 h 1420415"/>
              <a:gd name="connsiteX3" fmla="*/ 405606 w 2819003"/>
              <a:gd name="connsiteY3" fmla="*/ 352028 h 1420415"/>
              <a:gd name="connsiteX4" fmla="*/ 560388 w 2819003"/>
              <a:gd name="connsiteY4" fmla="*/ 278209 h 1420415"/>
              <a:gd name="connsiteX5" fmla="*/ 679450 w 2819003"/>
              <a:gd name="connsiteY5" fmla="*/ 218678 h 1420415"/>
              <a:gd name="connsiteX6" fmla="*/ 858044 w 2819003"/>
              <a:gd name="connsiteY6" fmla="*/ 161528 h 1420415"/>
              <a:gd name="connsiteX7" fmla="*/ 1029494 w 2819003"/>
              <a:gd name="connsiteY7" fmla="*/ 106759 h 1420415"/>
              <a:gd name="connsiteX8" fmla="*/ 1193800 w 2819003"/>
              <a:gd name="connsiteY8" fmla="*/ 68659 h 1420415"/>
              <a:gd name="connsiteX9" fmla="*/ 1348581 w 2819003"/>
              <a:gd name="connsiteY9" fmla="*/ 32941 h 1420415"/>
              <a:gd name="connsiteX10" fmla="*/ 1527175 w 2819003"/>
              <a:gd name="connsiteY10" fmla="*/ 6747 h 1420415"/>
              <a:gd name="connsiteX11" fmla="*/ 1765300 w 2819003"/>
              <a:gd name="connsiteY11" fmla="*/ 6747 h 1420415"/>
              <a:gd name="connsiteX12" fmla="*/ 1998663 w 2819003"/>
              <a:gd name="connsiteY12" fmla="*/ 47228 h 1420415"/>
              <a:gd name="connsiteX13" fmla="*/ 2236788 w 2819003"/>
              <a:gd name="connsiteY13" fmla="*/ 166291 h 1420415"/>
              <a:gd name="connsiteX14" fmla="*/ 2472531 w 2819003"/>
              <a:gd name="connsiteY14" fmla="*/ 332978 h 1420415"/>
              <a:gd name="connsiteX15" fmla="*/ 2670175 w 2819003"/>
              <a:gd name="connsiteY15" fmla="*/ 502047 h 1420415"/>
              <a:gd name="connsiteX16" fmla="*/ 2801144 w 2819003"/>
              <a:gd name="connsiteY16" fmla="*/ 640159 h 1420415"/>
              <a:gd name="connsiteX17" fmla="*/ 2777331 w 2819003"/>
              <a:gd name="connsiteY17" fmla="*/ 675878 h 1420415"/>
              <a:gd name="connsiteX18" fmla="*/ 2658269 w 2819003"/>
              <a:gd name="connsiteY18" fmla="*/ 790178 h 1420415"/>
              <a:gd name="connsiteX19" fmla="*/ 2229644 w 2819003"/>
              <a:gd name="connsiteY19" fmla="*/ 1011634 h 1420415"/>
              <a:gd name="connsiteX20" fmla="*/ 1817688 w 2819003"/>
              <a:gd name="connsiteY20" fmla="*/ 1223566 h 1420415"/>
              <a:gd name="connsiteX21" fmla="*/ 1453356 w 2819003"/>
              <a:gd name="connsiteY21" fmla="*/ 1402159 h 1420415"/>
              <a:gd name="connsiteX22" fmla="*/ 1265238 w 2819003"/>
              <a:gd name="connsiteY22" fmla="*/ 1333103 h 1420415"/>
              <a:gd name="connsiteX23" fmla="*/ 903288 w 2819003"/>
              <a:gd name="connsiteY23" fmla="*/ 1199753 h 1420415"/>
              <a:gd name="connsiteX24" fmla="*/ 631825 w 2819003"/>
              <a:gd name="connsiteY24" fmla="*/ 1021159 h 1420415"/>
              <a:gd name="connsiteX25" fmla="*/ 398463 w 2819003"/>
              <a:gd name="connsiteY25" fmla="*/ 892572 h 1420415"/>
              <a:gd name="connsiteX26" fmla="*/ 162719 w 2819003"/>
              <a:gd name="connsiteY26" fmla="*/ 742553 h 1420415"/>
              <a:gd name="connsiteX27" fmla="*/ 46038 w 2819003"/>
              <a:gd name="connsiteY27" fmla="*/ 663972 h 1420415"/>
              <a:gd name="connsiteX28" fmla="*/ 12700 w 2819003"/>
              <a:gd name="connsiteY28" fmla="*/ 583009 h 14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19003" h="1420415">
                <a:moveTo>
                  <a:pt x="12700" y="583009"/>
                </a:moveTo>
                <a:cubicBezTo>
                  <a:pt x="25400" y="558403"/>
                  <a:pt x="82154" y="539749"/>
                  <a:pt x="122238" y="516334"/>
                </a:cubicBezTo>
                <a:cubicBezTo>
                  <a:pt x="162322" y="492919"/>
                  <a:pt x="205978" y="469900"/>
                  <a:pt x="253206" y="442516"/>
                </a:cubicBezTo>
                <a:cubicBezTo>
                  <a:pt x="300434" y="415132"/>
                  <a:pt x="354409" y="379412"/>
                  <a:pt x="405606" y="352028"/>
                </a:cubicBezTo>
                <a:cubicBezTo>
                  <a:pt x="456803" y="324644"/>
                  <a:pt x="514747" y="300434"/>
                  <a:pt x="560388" y="278209"/>
                </a:cubicBezTo>
                <a:cubicBezTo>
                  <a:pt x="606029" y="255984"/>
                  <a:pt x="629841" y="238125"/>
                  <a:pt x="679450" y="218678"/>
                </a:cubicBezTo>
                <a:cubicBezTo>
                  <a:pt x="729059" y="199231"/>
                  <a:pt x="858044" y="161528"/>
                  <a:pt x="858044" y="161528"/>
                </a:cubicBezTo>
                <a:cubicBezTo>
                  <a:pt x="916385" y="142875"/>
                  <a:pt x="973535" y="122237"/>
                  <a:pt x="1029494" y="106759"/>
                </a:cubicBezTo>
                <a:cubicBezTo>
                  <a:pt x="1085453" y="91281"/>
                  <a:pt x="1193800" y="68659"/>
                  <a:pt x="1193800" y="68659"/>
                </a:cubicBezTo>
                <a:cubicBezTo>
                  <a:pt x="1246981" y="56356"/>
                  <a:pt x="1293019" y="43260"/>
                  <a:pt x="1348581" y="32941"/>
                </a:cubicBezTo>
                <a:cubicBezTo>
                  <a:pt x="1404143" y="22622"/>
                  <a:pt x="1457722" y="11113"/>
                  <a:pt x="1527175" y="6747"/>
                </a:cubicBezTo>
                <a:cubicBezTo>
                  <a:pt x="1596628" y="2381"/>
                  <a:pt x="1686719" y="0"/>
                  <a:pt x="1765300" y="6747"/>
                </a:cubicBezTo>
                <a:cubicBezTo>
                  <a:pt x="1843881" y="13494"/>
                  <a:pt x="1920082" y="20637"/>
                  <a:pt x="1998663" y="47228"/>
                </a:cubicBezTo>
                <a:cubicBezTo>
                  <a:pt x="2077244" y="73819"/>
                  <a:pt x="2157810" y="118666"/>
                  <a:pt x="2236788" y="166291"/>
                </a:cubicBezTo>
                <a:cubicBezTo>
                  <a:pt x="2315766" y="213916"/>
                  <a:pt x="2400300" y="277019"/>
                  <a:pt x="2472531" y="332978"/>
                </a:cubicBezTo>
                <a:cubicBezTo>
                  <a:pt x="2544762" y="388937"/>
                  <a:pt x="2615406" y="450850"/>
                  <a:pt x="2670175" y="502047"/>
                </a:cubicBezTo>
                <a:cubicBezTo>
                  <a:pt x="2724944" y="553244"/>
                  <a:pt x="2783285" y="611187"/>
                  <a:pt x="2801144" y="640159"/>
                </a:cubicBezTo>
                <a:cubicBezTo>
                  <a:pt x="2819003" y="669131"/>
                  <a:pt x="2801144" y="650875"/>
                  <a:pt x="2777331" y="675878"/>
                </a:cubicBezTo>
                <a:cubicBezTo>
                  <a:pt x="2753519" y="700881"/>
                  <a:pt x="2749550" y="734219"/>
                  <a:pt x="2658269" y="790178"/>
                </a:cubicBezTo>
                <a:cubicBezTo>
                  <a:pt x="2566988" y="846137"/>
                  <a:pt x="2229644" y="1011634"/>
                  <a:pt x="2229644" y="1011634"/>
                </a:cubicBezTo>
                <a:lnTo>
                  <a:pt x="1817688" y="1223566"/>
                </a:lnTo>
                <a:cubicBezTo>
                  <a:pt x="1688307" y="1288654"/>
                  <a:pt x="1545431" y="1383903"/>
                  <a:pt x="1453356" y="1402159"/>
                </a:cubicBezTo>
                <a:cubicBezTo>
                  <a:pt x="1361281" y="1420415"/>
                  <a:pt x="1265238" y="1333103"/>
                  <a:pt x="1265238" y="1333103"/>
                </a:cubicBezTo>
                <a:cubicBezTo>
                  <a:pt x="1173560" y="1299369"/>
                  <a:pt x="1008857" y="1251744"/>
                  <a:pt x="903288" y="1199753"/>
                </a:cubicBezTo>
                <a:cubicBezTo>
                  <a:pt x="797719" y="1147762"/>
                  <a:pt x="715962" y="1072356"/>
                  <a:pt x="631825" y="1021159"/>
                </a:cubicBezTo>
                <a:cubicBezTo>
                  <a:pt x="547688" y="969962"/>
                  <a:pt x="476647" y="939006"/>
                  <a:pt x="398463" y="892572"/>
                </a:cubicBezTo>
                <a:cubicBezTo>
                  <a:pt x="320279" y="846138"/>
                  <a:pt x="221457" y="780653"/>
                  <a:pt x="162719" y="742553"/>
                </a:cubicBezTo>
                <a:cubicBezTo>
                  <a:pt x="103981" y="704453"/>
                  <a:pt x="69057" y="683022"/>
                  <a:pt x="46038" y="663972"/>
                </a:cubicBezTo>
                <a:cubicBezTo>
                  <a:pt x="23019" y="644922"/>
                  <a:pt x="0" y="607615"/>
                  <a:pt x="12700" y="5830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endParaRPr lang="ja-JP" altLang="en-US" sz="12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6200000" flipV="1">
            <a:off x="2315736" y="4769275"/>
            <a:ext cx="629003" cy="305470"/>
          </a:xfrm>
          <a:prstGeom prst="straightConnector1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コネクタ 11"/>
          <p:cNvCxnSpPr/>
          <p:nvPr/>
        </p:nvCxnSpPr>
        <p:spPr>
          <a:xfrm rot="5400000">
            <a:off x="2167132" y="4902520"/>
            <a:ext cx="5900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194797" y="5207261"/>
            <a:ext cx="2373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74110" y="4819937"/>
            <a:ext cx="750344" cy="330615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h</a:t>
            </a:r>
            <a:r>
              <a:rPr lang="en-US" altLang="ja-JP" sz="16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sz="16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x, y</a:t>
            </a:r>
            <a:r>
              <a:rPr lang="en-US" altLang="ja-JP" sz="16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lang="ja-JP" altLang="en-US" sz="1600" dirty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cxnSp>
        <p:nvCxnSpPr>
          <p:cNvPr id="5" name="直線矢印コネクタ 4"/>
          <p:cNvCxnSpPr>
            <a:endCxn id="137" idx="2"/>
          </p:cNvCxnSpPr>
          <p:nvPr/>
        </p:nvCxnSpPr>
        <p:spPr>
          <a:xfrm flipV="1">
            <a:off x="1514638" y="5234363"/>
            <a:ext cx="1226810" cy="638788"/>
          </a:xfrm>
          <a:prstGeom prst="straightConnector1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テキスト ボックス 40"/>
          <p:cNvSpPr txBox="1"/>
          <p:nvPr/>
        </p:nvSpPr>
        <p:spPr>
          <a:xfrm>
            <a:off x="2600572" y="5715324"/>
            <a:ext cx="281752" cy="3194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800" i="1" dirty="0">
                <a:latin typeface="Times New Roman" pitchFamily="18" charset="0"/>
                <a:cs typeface="Times New Roman" pitchFamily="18" charset="0"/>
              </a:rPr>
              <a:t>z</a:t>
            </a:r>
            <a:endParaRPr lang="ja-JP" alt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H="1">
            <a:off x="2184514" y="4561131"/>
            <a:ext cx="2981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グループ化 61"/>
          <p:cNvGrpSpPr/>
          <p:nvPr/>
        </p:nvGrpSpPr>
        <p:grpSpPr>
          <a:xfrm>
            <a:off x="2182852" y="3818083"/>
            <a:ext cx="589302" cy="250904"/>
            <a:chOff x="3731905" y="1584584"/>
            <a:chExt cx="1106703" cy="566449"/>
          </a:xfrm>
        </p:grpSpPr>
        <p:sp>
          <p:nvSpPr>
            <p:cNvPr id="61" name="正方形/長方形 60"/>
            <p:cNvSpPr/>
            <p:nvPr/>
          </p:nvSpPr>
          <p:spPr bwMode="auto">
            <a:xfrm>
              <a:off x="4034874" y="1908269"/>
              <a:ext cx="529033" cy="24276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 bwMode="auto">
            <a:xfrm>
              <a:off x="3731905" y="1584584"/>
              <a:ext cx="1106703" cy="4369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1" lang="ja-JP" altLang="en-US" sz="1800" dirty="0" smtClean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 rot="19641797">
            <a:off x="1187572" y="5808580"/>
            <a:ext cx="412327" cy="314496"/>
            <a:chOff x="2574674" y="5703680"/>
            <a:chExt cx="562362" cy="497003"/>
          </a:xfrm>
        </p:grpSpPr>
        <p:sp>
          <p:nvSpPr>
            <p:cNvPr id="54" name="円/楕円 53"/>
            <p:cNvSpPr/>
            <p:nvPr/>
          </p:nvSpPr>
          <p:spPr>
            <a:xfrm>
              <a:off x="2624872" y="5764629"/>
              <a:ext cx="341431" cy="37271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2574674" y="5703680"/>
              <a:ext cx="180674" cy="493065"/>
            </a:xfrm>
            <a:custGeom>
              <a:avLst/>
              <a:gdLst>
                <a:gd name="connsiteX0" fmla="*/ 0 w 152400"/>
                <a:gd name="connsiteY0" fmla="*/ 123825 h 428625"/>
                <a:gd name="connsiteX1" fmla="*/ 152400 w 152400"/>
                <a:gd name="connsiteY1" fmla="*/ 0 h 428625"/>
                <a:gd name="connsiteX2" fmla="*/ 152400 w 152400"/>
                <a:gd name="connsiteY2" fmla="*/ 428625 h 428625"/>
                <a:gd name="connsiteX3" fmla="*/ 0 w 152400"/>
                <a:gd name="connsiteY3" fmla="*/ 276225 h 428625"/>
                <a:gd name="connsiteX4" fmla="*/ 0 w 152400"/>
                <a:gd name="connsiteY4" fmla="*/ 1238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28625">
                  <a:moveTo>
                    <a:pt x="0" y="123825"/>
                  </a:moveTo>
                  <a:lnTo>
                    <a:pt x="152400" y="0"/>
                  </a:lnTo>
                  <a:lnTo>
                    <a:pt x="152400" y="428625"/>
                  </a:lnTo>
                  <a:lnTo>
                    <a:pt x="0" y="2762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cxnSp>
          <p:nvCxnSpPr>
            <p:cNvPr id="56" name="直線コネクタ 55"/>
            <p:cNvCxnSpPr/>
            <p:nvPr/>
          </p:nvCxnSpPr>
          <p:spPr>
            <a:xfrm rot="5400000" flipH="1" flipV="1">
              <a:off x="2967569" y="5702413"/>
              <a:ext cx="82834" cy="8536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051669" y="5952181"/>
              <a:ext cx="85367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16200000" flipH="1">
              <a:off x="2967569" y="6116582"/>
              <a:ext cx="82834" cy="85367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1012280" y="6088427"/>
            <a:ext cx="610977" cy="292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光源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544850" y="3747508"/>
            <a:ext cx="678461" cy="292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カメラ</a:t>
            </a:r>
            <a:endParaRPr kumimoji="1" lang="ja-JP" altLang="en-US" sz="16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27" name="フリーフォーム 126"/>
          <p:cNvSpPr/>
          <p:nvPr/>
        </p:nvSpPr>
        <p:spPr bwMode="auto">
          <a:xfrm>
            <a:off x="2636817" y="5041226"/>
            <a:ext cx="1452961" cy="1217019"/>
          </a:xfrm>
          <a:custGeom>
            <a:avLst/>
            <a:gdLst>
              <a:gd name="connsiteX0" fmla="*/ 0 w 1375646"/>
              <a:gd name="connsiteY0" fmla="*/ 704007 h 1189529"/>
              <a:gd name="connsiteX1" fmla="*/ 1375646 w 1375646"/>
              <a:gd name="connsiteY1" fmla="*/ 0 h 1189529"/>
              <a:gd name="connsiteX2" fmla="*/ 1375646 w 1375646"/>
              <a:gd name="connsiteY2" fmla="*/ 445062 h 1189529"/>
              <a:gd name="connsiteX3" fmla="*/ 0 w 1375646"/>
              <a:gd name="connsiteY3" fmla="*/ 1189529 h 11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646" h="1189529">
                <a:moveTo>
                  <a:pt x="0" y="704007"/>
                </a:moveTo>
                <a:lnTo>
                  <a:pt x="1375646" y="0"/>
                </a:lnTo>
                <a:lnTo>
                  <a:pt x="1375646" y="445062"/>
                </a:lnTo>
                <a:lnTo>
                  <a:pt x="0" y="1189529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1800" dirty="0" smtClean="0">
              <a:latin typeface="+mn-lt"/>
              <a:cs typeface="+mn-cs"/>
            </a:endParaRPr>
          </a:p>
        </p:txBody>
      </p:sp>
      <p:sp>
        <p:nvSpPr>
          <p:cNvPr id="128" name="フリーフォーム 127"/>
          <p:cNvSpPr/>
          <p:nvPr/>
        </p:nvSpPr>
        <p:spPr bwMode="auto">
          <a:xfrm>
            <a:off x="1132575" y="4334748"/>
            <a:ext cx="2948657" cy="706479"/>
          </a:xfrm>
          <a:custGeom>
            <a:avLst/>
            <a:gdLst>
              <a:gd name="connsiteX0" fmla="*/ 0 w 2791752"/>
              <a:gd name="connsiteY0" fmla="*/ 633877 h 690521"/>
              <a:gd name="connsiteX1" fmla="*/ 906308 w 2791752"/>
              <a:gd name="connsiteY1" fmla="*/ 188815 h 690521"/>
              <a:gd name="connsiteX2" fmla="*/ 1925904 w 2791752"/>
              <a:gd name="connsiteY2" fmla="*/ 83618 h 690521"/>
              <a:gd name="connsiteX3" fmla="*/ 2791752 w 2791752"/>
              <a:gd name="connsiteY3" fmla="*/ 690521 h 69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752" h="690521">
                <a:moveTo>
                  <a:pt x="0" y="633877"/>
                </a:moveTo>
                <a:cubicBezTo>
                  <a:pt x="292662" y="457201"/>
                  <a:pt x="585324" y="280525"/>
                  <a:pt x="906308" y="188815"/>
                </a:cubicBezTo>
                <a:cubicBezTo>
                  <a:pt x="1227292" y="97105"/>
                  <a:pt x="1611663" y="0"/>
                  <a:pt x="1925904" y="83618"/>
                </a:cubicBezTo>
                <a:cubicBezTo>
                  <a:pt x="2240145" y="167236"/>
                  <a:pt x="2515948" y="428878"/>
                  <a:pt x="2791752" y="690521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1800" dirty="0" smtClean="0">
              <a:latin typeface="+mn-lt"/>
              <a:cs typeface="+mn-cs"/>
            </a:endParaRPr>
          </a:p>
        </p:txBody>
      </p:sp>
      <p:sp>
        <p:nvSpPr>
          <p:cNvPr id="137" name="フローチャート : 結合子 136"/>
          <p:cNvSpPr/>
          <p:nvPr/>
        </p:nvSpPr>
        <p:spPr>
          <a:xfrm>
            <a:off x="2741448" y="5197531"/>
            <a:ext cx="76047" cy="7366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759203" y="5017729"/>
            <a:ext cx="845158" cy="330615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  <a:cs typeface="Times New Roman" pitchFamily="18" charset="0"/>
              </a:rPr>
              <a:t>散乱点</a:t>
            </a:r>
            <a:endParaRPr lang="en-US" altLang="ja-JP" sz="1600" dirty="0" smtClean="0">
              <a:latin typeface="HGPｺﾞｼｯｸM" pitchFamily="50" charset="-128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465472" y="4391885"/>
            <a:ext cx="553323" cy="29951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1995292" y="4879331"/>
            <a:ext cx="636398" cy="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2641065" y="6096558"/>
            <a:ext cx="283813" cy="16396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266207" y="5747899"/>
            <a:ext cx="294919" cy="3194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800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ja-JP" alt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81720" y="5783574"/>
            <a:ext cx="294919" cy="31948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kumimoji="1" lang="en-US" altLang="ja-JP" sz="1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801996" y="4055957"/>
            <a:ext cx="676754" cy="329465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4576437" y="37106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仮定</a:t>
            </a:r>
            <a:endParaRPr kumimoji="1" lang="ja-JP" altLang="en-US" sz="2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559644" y="4186735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 光源，カメラは</a:t>
            </a:r>
            <a:endParaRPr kumimoji="1" lang="en-US" altLang="ja-JP" sz="1800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　平行射影</a:t>
            </a:r>
            <a:endParaRPr kumimoji="1" lang="en-US" altLang="ja-JP" sz="18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559644" y="5139618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 対象物は</a:t>
            </a:r>
            <a:endParaRPr kumimoji="1" lang="en-US" altLang="ja-JP" sz="1800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  光学的に一様</a:t>
            </a:r>
            <a:endParaRPr kumimoji="1" lang="ja-JP" altLang="en-US" sz="18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3" name="フリーフォーム 162"/>
          <p:cNvSpPr/>
          <p:nvPr/>
        </p:nvSpPr>
        <p:spPr bwMode="auto">
          <a:xfrm>
            <a:off x="1122935" y="4979455"/>
            <a:ext cx="1516856" cy="1257300"/>
          </a:xfrm>
          <a:custGeom>
            <a:avLst/>
            <a:gdLst>
              <a:gd name="connsiteX0" fmla="*/ 0 w 1516856"/>
              <a:gd name="connsiteY0" fmla="*/ 452438 h 1257300"/>
              <a:gd name="connsiteX1" fmla="*/ 2381 w 1516856"/>
              <a:gd name="connsiteY1" fmla="*/ 0 h 1257300"/>
              <a:gd name="connsiteX2" fmla="*/ 1516856 w 1516856"/>
              <a:gd name="connsiteY2" fmla="*/ 778669 h 1257300"/>
              <a:gd name="connsiteX3" fmla="*/ 1516856 w 1516856"/>
              <a:gd name="connsiteY3" fmla="*/ 1257300 h 1257300"/>
              <a:gd name="connsiteX4" fmla="*/ 1516856 w 1516856"/>
              <a:gd name="connsiteY4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856" h="1257300">
                <a:moveTo>
                  <a:pt x="0" y="452438"/>
                </a:moveTo>
                <a:cubicBezTo>
                  <a:pt x="794" y="301625"/>
                  <a:pt x="1587" y="150813"/>
                  <a:pt x="2381" y="0"/>
                </a:cubicBezTo>
                <a:lnTo>
                  <a:pt x="1516856" y="778669"/>
                </a:lnTo>
                <a:lnTo>
                  <a:pt x="1516856" y="1257300"/>
                </a:lnTo>
                <a:lnTo>
                  <a:pt x="1516856" y="125730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800" dirty="0" smtClean="0">
              <a:latin typeface="+mn-lt"/>
              <a:cs typeface="+mn-cs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2636817" y="5948069"/>
            <a:ext cx="0" cy="3263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313490" y="6096558"/>
            <a:ext cx="327575" cy="16396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日付プレースホルダ 10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377EF7-5758-493B-ADFF-86073555A204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111" name="スライド番号プレースホルダ 1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37539" y="32850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計測環境</a:t>
            </a:r>
            <a:endParaRPr kumimoji="1" lang="ja-JP" altLang="en-US" sz="2400" dirty="0">
              <a:latin typeface="HGPｺﾞｼｯｸE" pitchFamily="50" charset="-128"/>
              <a:ea typeface="HGPｺﾞｼｯｸE" pitchFamily="50" charset="-128"/>
            </a:endParaRPr>
          </a:p>
        </p:txBody>
      </p:sp>
      <p:cxnSp>
        <p:nvCxnSpPr>
          <p:cNvPr id="123" name="直線矢印コネクタ 122"/>
          <p:cNvCxnSpPr/>
          <p:nvPr/>
        </p:nvCxnSpPr>
        <p:spPr bwMode="auto">
          <a:xfrm rot="5400000" flipH="1" flipV="1">
            <a:off x="741689" y="2279027"/>
            <a:ext cx="119277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>
            <a:off x="1245425" y="2774267"/>
            <a:ext cx="2477482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右矢印 134"/>
          <p:cNvSpPr/>
          <p:nvPr/>
        </p:nvSpPr>
        <p:spPr bwMode="auto">
          <a:xfrm>
            <a:off x="4043039" y="1983922"/>
            <a:ext cx="944876" cy="6547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  <a:cs typeface="+mn-cs"/>
              </a:rPr>
              <a:t>推定</a:t>
            </a:r>
          </a:p>
        </p:txBody>
      </p:sp>
      <p:cxnSp>
        <p:nvCxnSpPr>
          <p:cNvPr id="143" name="直線矢印コネクタ 142"/>
          <p:cNvCxnSpPr/>
          <p:nvPr/>
        </p:nvCxnSpPr>
        <p:spPr bwMode="auto">
          <a:xfrm rot="5400000" flipH="1" flipV="1">
            <a:off x="4787991" y="2279028"/>
            <a:ext cx="119277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直線矢印コネクタ 143"/>
          <p:cNvCxnSpPr/>
          <p:nvPr/>
        </p:nvCxnSpPr>
        <p:spPr bwMode="auto">
          <a:xfrm>
            <a:off x="5291727" y="2774268"/>
            <a:ext cx="2477482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5" name="テキスト ボックス 144"/>
          <p:cNvSpPr txBox="1"/>
          <p:nvPr/>
        </p:nvSpPr>
        <p:spPr>
          <a:xfrm>
            <a:off x="1588323" y="177244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単一散乱強度 </a:t>
            </a:r>
            <a:r>
              <a:rPr kumimoji="1" lang="en-US" altLang="ja-JP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8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kumimoji="1" lang="en-US" altLang="ja-JP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648293" y="177244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形状 </a:t>
            </a:r>
            <a:r>
              <a:rPr kumimoji="1" lang="en-US" altLang="ja-JP" sz="1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8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kumimoji="1" lang="en-US" altLang="ja-JP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フリーフォーム 153"/>
          <p:cNvSpPr/>
          <p:nvPr/>
        </p:nvSpPr>
        <p:spPr bwMode="auto">
          <a:xfrm>
            <a:off x="1363436" y="1812471"/>
            <a:ext cx="2049235" cy="957944"/>
          </a:xfrm>
          <a:custGeom>
            <a:avLst/>
            <a:gdLst>
              <a:gd name="connsiteX0" fmla="*/ 0 w 2049235"/>
              <a:gd name="connsiteY0" fmla="*/ 0 h 957944"/>
              <a:gd name="connsiteX1" fmla="*/ 187778 w 2049235"/>
              <a:gd name="connsiteY1" fmla="*/ 473529 h 957944"/>
              <a:gd name="connsiteX2" fmla="*/ 547007 w 2049235"/>
              <a:gd name="connsiteY2" fmla="*/ 751115 h 957944"/>
              <a:gd name="connsiteX3" fmla="*/ 1036864 w 2049235"/>
              <a:gd name="connsiteY3" fmla="*/ 889908 h 957944"/>
              <a:gd name="connsiteX4" fmla="*/ 1698171 w 2049235"/>
              <a:gd name="connsiteY4" fmla="*/ 947058 h 957944"/>
              <a:gd name="connsiteX5" fmla="*/ 2049235 w 2049235"/>
              <a:gd name="connsiteY5" fmla="*/ 955222 h 9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235" h="957944">
                <a:moveTo>
                  <a:pt x="0" y="0"/>
                </a:moveTo>
                <a:cubicBezTo>
                  <a:pt x="48305" y="174171"/>
                  <a:pt x="96610" y="348343"/>
                  <a:pt x="187778" y="473529"/>
                </a:cubicBezTo>
                <a:cubicBezTo>
                  <a:pt x="278946" y="598715"/>
                  <a:pt x="405493" y="681719"/>
                  <a:pt x="547007" y="751115"/>
                </a:cubicBezTo>
                <a:cubicBezTo>
                  <a:pt x="688521" y="820511"/>
                  <a:pt x="845003" y="857251"/>
                  <a:pt x="1036864" y="889908"/>
                </a:cubicBezTo>
                <a:cubicBezTo>
                  <a:pt x="1228725" y="922565"/>
                  <a:pt x="1529443" y="936172"/>
                  <a:pt x="1698171" y="947058"/>
                </a:cubicBezTo>
                <a:cubicBezTo>
                  <a:pt x="1866899" y="957944"/>
                  <a:pt x="1958067" y="956583"/>
                  <a:pt x="2049235" y="955222"/>
                </a:cubicBezTo>
              </a:path>
            </a:pathLst>
          </a:cu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フリーフォーム 155"/>
          <p:cNvSpPr/>
          <p:nvPr/>
        </p:nvSpPr>
        <p:spPr bwMode="auto">
          <a:xfrm>
            <a:off x="5396592" y="2382611"/>
            <a:ext cx="2106386" cy="278946"/>
          </a:xfrm>
          <a:custGeom>
            <a:avLst/>
            <a:gdLst>
              <a:gd name="connsiteX0" fmla="*/ 0 w 2106386"/>
              <a:gd name="connsiteY0" fmla="*/ 262618 h 278946"/>
              <a:gd name="connsiteX1" fmla="*/ 285750 w 2106386"/>
              <a:gd name="connsiteY1" fmla="*/ 123825 h 278946"/>
              <a:gd name="connsiteX2" fmla="*/ 751114 w 2106386"/>
              <a:gd name="connsiteY2" fmla="*/ 25853 h 278946"/>
              <a:gd name="connsiteX3" fmla="*/ 1502229 w 2106386"/>
              <a:gd name="connsiteY3" fmla="*/ 42182 h 278946"/>
              <a:gd name="connsiteX4" fmla="*/ 2106386 w 2106386"/>
              <a:gd name="connsiteY4" fmla="*/ 278946 h 2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386" h="278946">
                <a:moveTo>
                  <a:pt x="0" y="262618"/>
                </a:moveTo>
                <a:cubicBezTo>
                  <a:pt x="80282" y="212952"/>
                  <a:pt x="160564" y="163286"/>
                  <a:pt x="285750" y="123825"/>
                </a:cubicBezTo>
                <a:cubicBezTo>
                  <a:pt x="410936" y="84364"/>
                  <a:pt x="548368" y="39460"/>
                  <a:pt x="751114" y="25853"/>
                </a:cubicBezTo>
                <a:cubicBezTo>
                  <a:pt x="953860" y="12246"/>
                  <a:pt x="1276350" y="0"/>
                  <a:pt x="1502229" y="42182"/>
                </a:cubicBezTo>
                <a:cubicBezTo>
                  <a:pt x="1728108" y="84364"/>
                  <a:pt x="1917247" y="181655"/>
                  <a:pt x="2106386" y="278946"/>
                </a:cubicBezTo>
              </a:path>
            </a:pathLst>
          </a:cu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551459" y="272029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7613969" y="272029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90" name="直線矢印コネクタ 89"/>
          <p:cNvCxnSpPr/>
          <p:nvPr/>
        </p:nvCxnSpPr>
        <p:spPr bwMode="auto">
          <a:xfrm flipV="1">
            <a:off x="1239363" y="2638651"/>
            <a:ext cx="275277" cy="210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テキスト ボックス 91"/>
          <p:cNvSpPr txBox="1"/>
          <p:nvPr/>
        </p:nvSpPr>
        <p:spPr>
          <a:xfrm>
            <a:off x="1302069" y="2365681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96" name="直線矢印コネクタ 95"/>
          <p:cNvCxnSpPr/>
          <p:nvPr/>
        </p:nvCxnSpPr>
        <p:spPr bwMode="auto">
          <a:xfrm flipV="1">
            <a:off x="5296079" y="2638651"/>
            <a:ext cx="275277" cy="2106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テキスト ボックス 96"/>
          <p:cNvSpPr txBox="1"/>
          <p:nvPr/>
        </p:nvSpPr>
        <p:spPr>
          <a:xfrm>
            <a:off x="5188966" y="244405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559644" y="480167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 入射面は平面</a:t>
            </a:r>
            <a:endParaRPr kumimoji="1" lang="en-US" altLang="ja-JP" sz="1800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rot="5400000" flipH="1" flipV="1">
            <a:off x="2257827" y="4343289"/>
            <a:ext cx="395540" cy="1164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フローチャート : 結合子 133"/>
          <p:cNvSpPr/>
          <p:nvPr/>
        </p:nvSpPr>
        <p:spPr>
          <a:xfrm>
            <a:off x="2420374" y="4533845"/>
            <a:ext cx="76047" cy="73664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559644" y="575456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 屈折率は既知</a:t>
            </a:r>
            <a:endParaRPr kumimoji="1" lang="ja-JP" altLang="en-US" sz="1800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正方形/長方形 122"/>
          <p:cNvSpPr/>
          <p:nvPr/>
        </p:nvSpPr>
        <p:spPr bwMode="auto">
          <a:xfrm>
            <a:off x="5674131" y="905515"/>
            <a:ext cx="3016612" cy="31071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関連</a:t>
            </a:r>
            <a:r>
              <a:rPr kumimoji="1" lang="ja-JP" altLang="en-US" dirty="0" smtClean="0"/>
              <a:t>研究に対する提案手法の違い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82C386-2B52-4D69-B5DB-38987411F143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46" name="フッター プレースホルダー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54790"/>
              </p:ext>
            </p:extLst>
          </p:nvPr>
        </p:nvGraphicFramePr>
        <p:xfrm>
          <a:off x="388231" y="905515"/>
          <a:ext cx="8302512" cy="31071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72724"/>
                <a:gridCol w="2894121"/>
                <a:gridCol w="3035667"/>
              </a:tblGrid>
              <a:tr h="399496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ｺﾞｼｯｸM" pitchFamily="50" charset="-128"/>
                          <a:ea typeface="HGPｺﾞｼｯｸM" pitchFamily="50" charset="-128"/>
                        </a:rPr>
                        <a:t>井下ら</a:t>
                      </a:r>
                      <a:r>
                        <a:rPr kumimoji="1" lang="ja-JP" altLang="en-US" sz="2400" b="0" baseline="0" dirty="0" smtClean="0">
                          <a:latin typeface="HGPｺﾞｼｯｸM" pitchFamily="50" charset="-128"/>
                          <a:ea typeface="HGPｺﾞｼｯｸM" pitchFamily="50" charset="-128"/>
                        </a:rPr>
                        <a:t> </a:t>
                      </a:r>
                      <a:r>
                        <a:rPr kumimoji="1" lang="en-US" altLang="ja-JP" sz="2400" b="0" dirty="0" smtClean="0">
                          <a:latin typeface="Calibri" pitchFamily="34" charset="0"/>
                          <a:cs typeface="Calibri" pitchFamily="34" charset="0"/>
                        </a:rPr>
                        <a:t>MIRU2011</a:t>
                      </a:r>
                      <a:endParaRPr kumimoji="1" lang="en-US" altLang="ja-JP" sz="2400" b="0" dirty="0" smtClean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latin typeface="HGPｺﾞｼｯｸM" pitchFamily="50" charset="-128"/>
                          <a:ea typeface="HGPｺﾞｼｯｸM" pitchFamily="50" charset="-128"/>
                        </a:rPr>
                        <a:t>提案手法</a:t>
                      </a:r>
                      <a:endParaRPr kumimoji="1" lang="en-US" altLang="ja-JP" sz="2400" b="0" dirty="0" smtClean="0">
                        <a:latin typeface="HGPｺﾞｼｯｸM" pitchFamily="50" charset="-128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940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物体表面における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屈折</a:t>
                      </a:r>
                      <a:endParaRPr kumimoji="1" lang="ja-JP" altLang="en-US" sz="2000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44000" anchor="ctr" anchorCtr="1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n-lt"/>
                          <a:ea typeface="+mn-ea"/>
                          <a:cs typeface="+mn-cs"/>
                        </a:rPr>
                        <a:t>無視</a:t>
                      </a:r>
                      <a:endParaRPr kumimoji="1" lang="ja-JP" altLang="en-US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n-lt"/>
                          <a:ea typeface="+mn-ea"/>
                          <a:cs typeface="+mn-cs"/>
                        </a:rPr>
                        <a:t>考慮，モデルに組み込む</a:t>
                      </a:r>
                      <a:endParaRPr kumimoji="1" lang="ja-JP" altLang="en-US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59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散乱パラメータの</a:t>
                      </a:r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ja-JP" altLang="en-US" sz="2000" dirty="0" smtClean="0"/>
                        <a:t>推定</a:t>
                      </a:r>
                      <a:endParaRPr kumimoji="1" lang="ja-JP" altLang="en-US" sz="2000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44000" anchor="ctr" anchorCtr="1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消滅係数のみ</a:t>
                      </a:r>
                      <a:endParaRPr kumimoji="1" lang="ja-JP" altLang="en-US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散乱に関する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すべてのパラメータ</a:t>
                      </a:r>
                      <a:endParaRPr kumimoji="1" lang="ja-JP" altLang="en-US" dirty="0">
                        <a:latin typeface="Calibri" pitchFamily="34" charset="0"/>
                        <a:ea typeface="HGPｺﾞｼｯｸM" pitchFamily="50" charset="-128"/>
                        <a:cs typeface="Calibri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83" name="グループ化 82"/>
          <p:cNvGrpSpPr>
            <a:grpSpLocks noChangeAspect="1"/>
          </p:cNvGrpSpPr>
          <p:nvPr/>
        </p:nvGrpSpPr>
        <p:grpSpPr>
          <a:xfrm rot="16200000">
            <a:off x="6438092" y="2858615"/>
            <a:ext cx="708443" cy="1471733"/>
            <a:chOff x="7205620" y="5250457"/>
            <a:chExt cx="567994" cy="829678"/>
          </a:xfrm>
        </p:grpSpPr>
        <p:sp>
          <p:nvSpPr>
            <p:cNvPr id="84" name="Oval 17"/>
            <p:cNvSpPr>
              <a:spLocks noChangeArrowheads="1"/>
            </p:cNvSpPr>
            <p:nvPr/>
          </p:nvSpPr>
          <p:spPr bwMode="auto">
            <a:xfrm>
              <a:off x="7433318" y="5814658"/>
              <a:ext cx="112598" cy="10642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7205620" y="5336331"/>
              <a:ext cx="567994" cy="7438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7233285" y="5847066"/>
              <a:ext cx="5224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>
              <a:off x="7489617" y="5336331"/>
              <a:ext cx="0" cy="7426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 flipV="1">
              <a:off x="7375768" y="5495384"/>
              <a:ext cx="340296" cy="5297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 sz="1600"/>
            </a:p>
          </p:txBody>
        </p:sp>
        <p:sp>
          <p:nvSpPr>
            <p:cNvPr id="89" name="Line 39"/>
            <p:cNvSpPr>
              <a:spLocks noChangeShapeType="1"/>
            </p:cNvSpPr>
            <p:nvPr/>
          </p:nvSpPr>
          <p:spPr bwMode="auto">
            <a:xfrm flipH="1" flipV="1">
              <a:off x="7263170" y="5495384"/>
              <a:ext cx="340296" cy="5297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 sz="1600"/>
            </a:p>
          </p:txBody>
        </p:sp>
        <p:cxnSp>
          <p:nvCxnSpPr>
            <p:cNvPr id="90" name="直線矢印コネクタ 89"/>
            <p:cNvCxnSpPr/>
            <p:nvPr/>
          </p:nvCxnSpPr>
          <p:spPr bwMode="auto">
            <a:xfrm rot="5400000">
              <a:off x="7189474" y="5548950"/>
              <a:ext cx="612000" cy="1501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フリーフォーム 90"/>
          <p:cNvSpPr/>
          <p:nvPr/>
        </p:nvSpPr>
        <p:spPr bwMode="auto">
          <a:xfrm>
            <a:off x="3238099" y="1855415"/>
            <a:ext cx="2042023" cy="590364"/>
          </a:xfrm>
          <a:custGeom>
            <a:avLst/>
            <a:gdLst>
              <a:gd name="connsiteX0" fmla="*/ 0 w 1455938"/>
              <a:gd name="connsiteY0" fmla="*/ 639192 h 648070"/>
              <a:gd name="connsiteX1" fmla="*/ 0 w 1455938"/>
              <a:gd name="connsiteY1" fmla="*/ 275208 h 648070"/>
              <a:gd name="connsiteX2" fmla="*/ 727969 w 1455938"/>
              <a:gd name="connsiteY2" fmla="*/ 0 h 648070"/>
              <a:gd name="connsiteX3" fmla="*/ 1455938 w 1455938"/>
              <a:gd name="connsiteY3" fmla="*/ 284086 h 648070"/>
              <a:gd name="connsiteX4" fmla="*/ 1455938 w 1455938"/>
              <a:gd name="connsiteY4" fmla="*/ 64807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648070">
                <a:moveTo>
                  <a:pt x="0" y="639192"/>
                </a:moveTo>
                <a:lnTo>
                  <a:pt x="0" y="275208"/>
                </a:lnTo>
                <a:lnTo>
                  <a:pt x="727969" y="0"/>
                </a:lnTo>
                <a:lnTo>
                  <a:pt x="1455938" y="284086"/>
                </a:lnTo>
                <a:lnTo>
                  <a:pt x="1455938" y="64807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0000" tIns="36000" bIns="36000" rtlCol="0" anchor="ctr"/>
          <a:lstStyle/>
          <a:p>
            <a:pPr algn="ctr"/>
            <a:endParaRPr kumimoji="1" lang="ja-JP" altLang="en-US">
              <a:latin typeface="+mn-lt"/>
              <a:cs typeface="+mn-cs"/>
            </a:endParaRPr>
          </a:p>
        </p:txBody>
      </p:sp>
      <p:sp>
        <p:nvSpPr>
          <p:cNvPr id="92" name="フリーフォーム 91"/>
          <p:cNvSpPr/>
          <p:nvPr/>
        </p:nvSpPr>
        <p:spPr bwMode="auto">
          <a:xfrm>
            <a:off x="6162079" y="1855415"/>
            <a:ext cx="2042023" cy="590364"/>
          </a:xfrm>
          <a:custGeom>
            <a:avLst/>
            <a:gdLst>
              <a:gd name="connsiteX0" fmla="*/ 0 w 1455938"/>
              <a:gd name="connsiteY0" fmla="*/ 639192 h 648070"/>
              <a:gd name="connsiteX1" fmla="*/ 0 w 1455938"/>
              <a:gd name="connsiteY1" fmla="*/ 275208 h 648070"/>
              <a:gd name="connsiteX2" fmla="*/ 727969 w 1455938"/>
              <a:gd name="connsiteY2" fmla="*/ 0 h 648070"/>
              <a:gd name="connsiteX3" fmla="*/ 1455938 w 1455938"/>
              <a:gd name="connsiteY3" fmla="*/ 284086 h 648070"/>
              <a:gd name="connsiteX4" fmla="*/ 1455938 w 1455938"/>
              <a:gd name="connsiteY4" fmla="*/ 648070 h 6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648070">
                <a:moveTo>
                  <a:pt x="0" y="639192"/>
                </a:moveTo>
                <a:lnTo>
                  <a:pt x="0" y="275208"/>
                </a:lnTo>
                <a:lnTo>
                  <a:pt x="727969" y="0"/>
                </a:lnTo>
                <a:lnTo>
                  <a:pt x="1455938" y="284086"/>
                </a:lnTo>
                <a:lnTo>
                  <a:pt x="1455938" y="64807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0000" tIns="36000" bIns="36000" rtlCol="0" anchor="ctr"/>
          <a:lstStyle/>
          <a:p>
            <a:pPr algn="ctr"/>
            <a:endParaRPr kumimoji="1" lang="ja-JP" altLang="en-US">
              <a:latin typeface="+mn-lt"/>
              <a:cs typeface="+mn-cs"/>
            </a:endParaRPr>
          </a:p>
        </p:txBody>
      </p:sp>
      <p:sp>
        <p:nvSpPr>
          <p:cNvPr id="93" name="フリーフォーム 92"/>
          <p:cNvSpPr/>
          <p:nvPr/>
        </p:nvSpPr>
        <p:spPr bwMode="auto">
          <a:xfrm>
            <a:off x="3045031" y="1704505"/>
            <a:ext cx="1802167" cy="577049"/>
          </a:xfrm>
          <a:custGeom>
            <a:avLst/>
            <a:gdLst>
              <a:gd name="connsiteX0" fmla="*/ 0 w 1802167"/>
              <a:gd name="connsiteY0" fmla="*/ 577049 h 577049"/>
              <a:gd name="connsiteX1" fmla="*/ 1802167 w 1802167"/>
              <a:gd name="connsiteY1" fmla="*/ 577049 h 577049"/>
              <a:gd name="connsiteX2" fmla="*/ 1802167 w 1802167"/>
              <a:gd name="connsiteY2" fmla="*/ 0 h 57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2167" h="577049">
                <a:moveTo>
                  <a:pt x="0" y="577049"/>
                </a:moveTo>
                <a:lnTo>
                  <a:pt x="1802167" y="577049"/>
                </a:lnTo>
                <a:lnTo>
                  <a:pt x="1802167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フリーフォーム 93"/>
          <p:cNvSpPr/>
          <p:nvPr/>
        </p:nvSpPr>
        <p:spPr bwMode="auto">
          <a:xfrm flipH="1">
            <a:off x="3684221" y="1731138"/>
            <a:ext cx="45719" cy="541538"/>
          </a:xfrm>
          <a:custGeom>
            <a:avLst/>
            <a:gdLst>
              <a:gd name="connsiteX0" fmla="*/ 0 w 0"/>
              <a:gd name="connsiteY0" fmla="*/ 541538 h 541538"/>
              <a:gd name="connsiteX1" fmla="*/ 0 w 0"/>
              <a:gd name="connsiteY1" fmla="*/ 0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41538">
                <a:moveTo>
                  <a:pt x="0" y="541538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フリーフォーム 94"/>
          <p:cNvSpPr/>
          <p:nvPr/>
        </p:nvSpPr>
        <p:spPr bwMode="auto">
          <a:xfrm>
            <a:off x="5965789" y="1731138"/>
            <a:ext cx="1855433" cy="550416"/>
          </a:xfrm>
          <a:custGeom>
            <a:avLst/>
            <a:gdLst>
              <a:gd name="connsiteX0" fmla="*/ 0 w 1855433"/>
              <a:gd name="connsiteY0" fmla="*/ 550416 h 550416"/>
              <a:gd name="connsiteX1" fmla="*/ 1740024 w 1855433"/>
              <a:gd name="connsiteY1" fmla="*/ 550416 h 550416"/>
              <a:gd name="connsiteX2" fmla="*/ 1855433 w 1855433"/>
              <a:gd name="connsiteY2" fmla="*/ 275208 h 550416"/>
              <a:gd name="connsiteX3" fmla="*/ 1855433 w 1855433"/>
              <a:gd name="connsiteY3" fmla="*/ 0 h 5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433" h="550416">
                <a:moveTo>
                  <a:pt x="0" y="550416"/>
                </a:moveTo>
                <a:lnTo>
                  <a:pt x="1740024" y="550416"/>
                </a:lnTo>
                <a:lnTo>
                  <a:pt x="1855433" y="275208"/>
                </a:lnTo>
                <a:lnTo>
                  <a:pt x="1855433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フリーフォーム 95"/>
          <p:cNvSpPr/>
          <p:nvPr/>
        </p:nvSpPr>
        <p:spPr bwMode="auto">
          <a:xfrm>
            <a:off x="6533955" y="1757771"/>
            <a:ext cx="97655" cy="514905"/>
          </a:xfrm>
          <a:custGeom>
            <a:avLst/>
            <a:gdLst>
              <a:gd name="connsiteX0" fmla="*/ 97655 w 97655"/>
              <a:gd name="connsiteY0" fmla="*/ 514905 h 514905"/>
              <a:gd name="connsiteX1" fmla="*/ 0 w 97655"/>
              <a:gd name="connsiteY1" fmla="*/ 213064 h 514905"/>
              <a:gd name="connsiteX2" fmla="*/ 0 w 97655"/>
              <a:gd name="connsiteY2" fmla="*/ 0 h 51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55" h="514905">
                <a:moveTo>
                  <a:pt x="97655" y="514905"/>
                </a:moveTo>
                <a:lnTo>
                  <a:pt x="0" y="213064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フリーフォーム 96"/>
          <p:cNvSpPr/>
          <p:nvPr/>
        </p:nvSpPr>
        <p:spPr bwMode="auto">
          <a:xfrm>
            <a:off x="3626222" y="2173246"/>
            <a:ext cx="103632" cy="97536"/>
          </a:xfrm>
          <a:custGeom>
            <a:avLst/>
            <a:gdLst>
              <a:gd name="connsiteX0" fmla="*/ 0 w 103632"/>
              <a:gd name="connsiteY0" fmla="*/ 97536 h 97536"/>
              <a:gd name="connsiteX1" fmla="*/ 0 w 103632"/>
              <a:gd name="connsiteY1" fmla="*/ 0 h 97536"/>
              <a:gd name="connsiteX2" fmla="*/ 103632 w 103632"/>
              <a:gd name="connsiteY2" fmla="*/ 0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97536">
                <a:moveTo>
                  <a:pt x="0" y="97536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98" name="フリーフォーム 97"/>
          <p:cNvSpPr/>
          <p:nvPr/>
        </p:nvSpPr>
        <p:spPr bwMode="auto">
          <a:xfrm>
            <a:off x="4750846" y="2173246"/>
            <a:ext cx="103632" cy="97536"/>
          </a:xfrm>
          <a:custGeom>
            <a:avLst/>
            <a:gdLst>
              <a:gd name="connsiteX0" fmla="*/ 0 w 103632"/>
              <a:gd name="connsiteY0" fmla="*/ 97536 h 97536"/>
              <a:gd name="connsiteX1" fmla="*/ 0 w 103632"/>
              <a:gd name="connsiteY1" fmla="*/ 0 h 97536"/>
              <a:gd name="connsiteX2" fmla="*/ 103632 w 103632"/>
              <a:gd name="connsiteY2" fmla="*/ 0 h 9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" h="97536">
                <a:moveTo>
                  <a:pt x="0" y="97536"/>
                </a:moveTo>
                <a:lnTo>
                  <a:pt x="0" y="0"/>
                </a:lnTo>
                <a:lnTo>
                  <a:pt x="103632" y="0"/>
                </a:ln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100" name="フリーフォーム 99"/>
          <p:cNvSpPr/>
          <p:nvPr/>
        </p:nvSpPr>
        <p:spPr bwMode="auto">
          <a:xfrm>
            <a:off x="6520936" y="2161054"/>
            <a:ext cx="75878" cy="120500"/>
          </a:xfrm>
          <a:custGeom>
            <a:avLst/>
            <a:gdLst>
              <a:gd name="connsiteX0" fmla="*/ 2726 w 75878"/>
              <a:gd name="connsiteY0" fmla="*/ 103632 h 103632"/>
              <a:gd name="connsiteX1" fmla="*/ 8822 w 75878"/>
              <a:gd name="connsiteY1" fmla="*/ 30480 h 103632"/>
              <a:gd name="connsiteX2" fmla="*/ 75878 w 75878"/>
              <a:gd name="connsiteY2" fmla="*/ 0 h 10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8" h="103632">
                <a:moveTo>
                  <a:pt x="2726" y="103632"/>
                </a:moveTo>
                <a:cubicBezTo>
                  <a:pt x="-322" y="75692"/>
                  <a:pt x="-3370" y="47752"/>
                  <a:pt x="8822" y="30480"/>
                </a:cubicBezTo>
                <a:cubicBezTo>
                  <a:pt x="21014" y="13208"/>
                  <a:pt x="48446" y="6604"/>
                  <a:pt x="75878" y="0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112" name="フリーフォーム 111"/>
          <p:cNvSpPr/>
          <p:nvPr/>
        </p:nvSpPr>
        <p:spPr bwMode="auto">
          <a:xfrm>
            <a:off x="7569924" y="2168046"/>
            <a:ext cx="182880" cy="98890"/>
          </a:xfrm>
          <a:custGeom>
            <a:avLst/>
            <a:gdLst>
              <a:gd name="connsiteX0" fmla="*/ 0 w 182880"/>
              <a:gd name="connsiteY0" fmla="*/ 98890 h 98890"/>
              <a:gd name="connsiteX1" fmla="*/ 79248 w 182880"/>
              <a:gd name="connsiteY1" fmla="*/ 13546 h 98890"/>
              <a:gd name="connsiteX2" fmla="*/ 182880 w 182880"/>
              <a:gd name="connsiteY2" fmla="*/ 1354 h 9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98890">
                <a:moveTo>
                  <a:pt x="0" y="98890"/>
                </a:moveTo>
                <a:cubicBezTo>
                  <a:pt x="24384" y="64346"/>
                  <a:pt x="48768" y="29802"/>
                  <a:pt x="79248" y="13546"/>
                </a:cubicBezTo>
                <a:cubicBezTo>
                  <a:pt x="109728" y="-2710"/>
                  <a:pt x="146304" y="-678"/>
                  <a:pt x="182880" y="1354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300399" y="3993056"/>
            <a:ext cx="6529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 形状推定精度を低下させる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2</a:t>
            </a:r>
            <a:r>
              <a:rPr kumimoji="1" lang="ja-JP" altLang="en-US" sz="2400" dirty="0" err="1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つの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問題を解決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Calibri" pitchFamily="34" charset="0"/>
                <a:ea typeface="HGPｺﾞｼｯｸE" pitchFamily="50" charset="-128"/>
                <a:cs typeface="Calibri" pitchFamily="34" charset="0"/>
              </a:rPr>
              <a:t>!</a:t>
            </a:r>
            <a:endParaRPr kumimoji="1" lang="ja-JP" altLang="en-US" sz="2400" dirty="0" smtClean="0">
              <a:solidFill>
                <a:srgbClr val="FF0000"/>
              </a:solidFill>
              <a:latin typeface="Calibri" pitchFamily="34" charset="0"/>
              <a:ea typeface="HGPｺﾞｼｯｸE" pitchFamily="50" charset="-128"/>
              <a:cs typeface="Calibri" pitchFamily="34" charset="0"/>
            </a:endParaRPr>
          </a:p>
        </p:txBody>
      </p:sp>
      <p:sp>
        <p:nvSpPr>
          <p:cNvPr id="118" name="円/楕円 117"/>
          <p:cNvSpPr/>
          <p:nvPr/>
        </p:nvSpPr>
        <p:spPr bwMode="auto">
          <a:xfrm>
            <a:off x="3626222" y="3429620"/>
            <a:ext cx="1642187" cy="209889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 w="158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20" name="直線矢印コネクタ 119"/>
          <p:cNvCxnSpPr/>
          <p:nvPr/>
        </p:nvCxnSpPr>
        <p:spPr bwMode="auto">
          <a:xfrm>
            <a:off x="4061460" y="3524261"/>
            <a:ext cx="1218662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08" name="直線矢印コネクタ 107"/>
          <p:cNvCxnSpPr/>
          <p:nvPr/>
        </p:nvCxnSpPr>
        <p:spPr bwMode="auto">
          <a:xfrm>
            <a:off x="3062799" y="3534439"/>
            <a:ext cx="1150272" cy="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3993212" y="2754000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σ</a:t>
            </a:r>
            <a:r>
              <a:rPr kumimoji="1" lang="en-US" altLang="ja-JP" sz="18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t</a:t>
            </a:r>
            <a:endParaRPr kumimoji="1" lang="ja-JP" altLang="en-US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644718" y="3274560"/>
            <a:ext cx="86594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sz="24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s, </a:t>
            </a:r>
            <a:r>
              <a:rPr kumimoji="1" lang="en-US" altLang="ja-JP" sz="24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σ</a:t>
            </a:r>
            <a:r>
              <a:rPr kumimoji="1" lang="en-US" altLang="ja-JP" sz="16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t</a:t>
            </a:r>
            <a:r>
              <a:rPr kumimoji="1" lang="en-US" altLang="ja-JP" sz="24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,</a:t>
            </a:r>
          </a:p>
          <a:p>
            <a:pPr>
              <a:lnSpc>
                <a:spcPct val="70000"/>
              </a:lnSpc>
            </a:pPr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p</a:t>
            </a:r>
            <a:r>
              <a:rPr kumimoji="1"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kumimoji="1"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g, </a:t>
            </a:r>
            <a:r>
              <a:rPr kumimoji="1" lang="en-US" altLang="ja-JP" i="1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θ</a:t>
            </a:r>
            <a:r>
              <a:rPr kumimoji="1"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kumimoji="1" lang="ja-JP" altLang="en-US" sz="16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08394" y="4559767"/>
            <a:ext cx="6710297" cy="2041811"/>
            <a:chOff x="908394" y="4559767"/>
            <a:chExt cx="6710297" cy="204181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667850" y="6190434"/>
              <a:ext cx="925967" cy="327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計測対象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908394" y="4559767"/>
              <a:ext cx="2331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accent3">
                      <a:lumMod val="50000"/>
                    </a:schemeClr>
                  </a:solidFill>
                  <a:latin typeface="HGPｺﾞｼｯｸE" pitchFamily="50" charset="-128"/>
                  <a:ea typeface="HGPｺﾞｼｯｸE" pitchFamily="50" charset="-128"/>
                  <a:cs typeface="Calibri" pitchFamily="34" charset="0"/>
                </a:rPr>
                <a:t>実験結果の比較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4926667" y="6263024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Calibri" pitchFamily="34" charset="0"/>
                  <a:ea typeface="HGPｺﾞｼｯｸM" pitchFamily="50" charset="-128"/>
                  <a:cs typeface="Calibri" pitchFamily="34" charset="0"/>
                </a:rPr>
                <a:t>形状推定結果</a:t>
              </a:r>
              <a:endParaRPr kumimoji="1" lang="en-US" altLang="ja-JP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3686020" y="4662409"/>
              <a:ext cx="3932671" cy="1621950"/>
              <a:chOff x="468101" y="404664"/>
              <a:chExt cx="6984219" cy="2757464"/>
            </a:xfrm>
          </p:grpSpPr>
          <p:sp>
            <p:nvSpPr>
              <p:cNvPr id="10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683568" y="404664"/>
                <a:ext cx="676875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" name="Rectangle 7"/>
              <p:cNvSpPr>
                <a:spLocks noChangeArrowheads="1"/>
              </p:cNvSpPr>
              <p:nvPr/>
            </p:nvSpPr>
            <p:spPr bwMode="auto">
              <a:xfrm>
                <a:off x="939412" y="486528"/>
                <a:ext cx="6418356" cy="2366609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" name="Line 8"/>
              <p:cNvSpPr>
                <a:spLocks noChangeShapeType="1"/>
              </p:cNvSpPr>
              <p:nvPr/>
            </p:nvSpPr>
            <p:spPr bwMode="auto">
              <a:xfrm>
                <a:off x="939412" y="486528"/>
                <a:ext cx="6418356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" name="Line 9"/>
              <p:cNvSpPr>
                <a:spLocks noChangeShapeType="1"/>
              </p:cNvSpPr>
              <p:nvPr/>
            </p:nvSpPr>
            <p:spPr bwMode="auto">
              <a:xfrm>
                <a:off x="939412" y="2853137"/>
                <a:ext cx="6418356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 flipV="1">
                <a:off x="7357769" y="486528"/>
                <a:ext cx="927" cy="23666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" name="Line 11"/>
              <p:cNvSpPr>
                <a:spLocks noChangeShapeType="1"/>
              </p:cNvSpPr>
              <p:nvPr/>
            </p:nvSpPr>
            <p:spPr bwMode="auto">
              <a:xfrm flipV="1">
                <a:off x="939412" y="486528"/>
                <a:ext cx="927" cy="23666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7" name="Line 13"/>
              <p:cNvSpPr>
                <a:spLocks noChangeShapeType="1"/>
              </p:cNvSpPr>
              <p:nvPr/>
            </p:nvSpPr>
            <p:spPr bwMode="auto">
              <a:xfrm flipV="1">
                <a:off x="939412" y="486528"/>
                <a:ext cx="927" cy="23666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 flipV="1">
                <a:off x="939412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0" name="Line 15"/>
              <p:cNvSpPr>
                <a:spLocks noChangeShapeType="1"/>
              </p:cNvSpPr>
              <p:nvPr/>
            </p:nvSpPr>
            <p:spPr bwMode="auto">
              <a:xfrm>
                <a:off x="939412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4" name="Rectangle 16"/>
              <p:cNvSpPr>
                <a:spLocks noChangeArrowheads="1"/>
              </p:cNvSpPr>
              <p:nvPr/>
            </p:nvSpPr>
            <p:spPr bwMode="auto">
              <a:xfrm>
                <a:off x="911605" y="2875464"/>
                <a:ext cx="134782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0</a:t>
                </a:r>
                <a:endPara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 flipV="1">
                <a:off x="2085150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Line 18"/>
              <p:cNvSpPr>
                <a:spLocks noChangeShapeType="1"/>
              </p:cNvSpPr>
              <p:nvPr/>
            </p:nvSpPr>
            <p:spPr bwMode="auto">
              <a:xfrm>
                <a:off x="2085150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6" name="Rectangle 19"/>
              <p:cNvSpPr>
                <a:spLocks noChangeArrowheads="1"/>
              </p:cNvSpPr>
              <p:nvPr/>
            </p:nvSpPr>
            <p:spPr bwMode="auto">
              <a:xfrm>
                <a:off x="1878098" y="2875464"/>
                <a:ext cx="335576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0.5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flipV="1">
                <a:off x="3230888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>
                <a:off x="3230888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9" name="Rectangle 22"/>
              <p:cNvSpPr>
                <a:spLocks noChangeArrowheads="1"/>
              </p:cNvSpPr>
              <p:nvPr/>
            </p:nvSpPr>
            <p:spPr bwMode="auto">
              <a:xfrm>
                <a:off x="3140171" y="2875464"/>
                <a:ext cx="134782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1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flipV="1">
                <a:off x="4376626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1" name="Line 24"/>
              <p:cNvSpPr>
                <a:spLocks noChangeShapeType="1"/>
              </p:cNvSpPr>
              <p:nvPr/>
            </p:nvSpPr>
            <p:spPr bwMode="auto">
              <a:xfrm>
                <a:off x="4376626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2" name="Rectangle 25"/>
              <p:cNvSpPr>
                <a:spLocks noChangeArrowheads="1"/>
              </p:cNvSpPr>
              <p:nvPr/>
            </p:nvSpPr>
            <p:spPr bwMode="auto">
              <a:xfrm>
                <a:off x="4169574" y="2875464"/>
                <a:ext cx="335576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1.5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auto">
              <a:xfrm flipV="1">
                <a:off x="5522364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>
                <a:off x="5522364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5" name="Rectangle 28"/>
              <p:cNvSpPr>
                <a:spLocks noChangeArrowheads="1"/>
              </p:cNvSpPr>
              <p:nvPr/>
            </p:nvSpPr>
            <p:spPr bwMode="auto">
              <a:xfrm>
                <a:off x="5463066" y="2875464"/>
                <a:ext cx="134782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2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36" name="Line 29"/>
              <p:cNvSpPr>
                <a:spLocks noChangeShapeType="1"/>
              </p:cNvSpPr>
              <p:nvPr/>
            </p:nvSpPr>
            <p:spPr bwMode="auto">
              <a:xfrm flipV="1">
                <a:off x="6668101" y="2763831"/>
                <a:ext cx="927" cy="89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7" name="Line 30"/>
              <p:cNvSpPr>
                <a:spLocks noChangeShapeType="1"/>
              </p:cNvSpPr>
              <p:nvPr/>
            </p:nvSpPr>
            <p:spPr bwMode="auto">
              <a:xfrm>
                <a:off x="6668101" y="486528"/>
                <a:ext cx="927" cy="818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Rectangle 31"/>
              <p:cNvSpPr>
                <a:spLocks noChangeArrowheads="1"/>
              </p:cNvSpPr>
              <p:nvPr/>
            </p:nvSpPr>
            <p:spPr bwMode="auto">
              <a:xfrm>
                <a:off x="6461052" y="2875464"/>
                <a:ext cx="335576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2.5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39" name="Line 32"/>
              <p:cNvSpPr>
                <a:spLocks noChangeShapeType="1"/>
              </p:cNvSpPr>
              <p:nvPr/>
            </p:nvSpPr>
            <p:spPr bwMode="auto">
              <a:xfrm>
                <a:off x="939412" y="2853137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Line 33"/>
              <p:cNvSpPr>
                <a:spLocks noChangeShapeType="1"/>
              </p:cNvSpPr>
              <p:nvPr/>
            </p:nvSpPr>
            <p:spPr bwMode="auto">
              <a:xfrm flipH="1">
                <a:off x="7291027" y="2853137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Line 35"/>
              <p:cNvSpPr>
                <a:spLocks noChangeShapeType="1"/>
              </p:cNvSpPr>
              <p:nvPr/>
            </p:nvSpPr>
            <p:spPr bwMode="auto">
              <a:xfrm>
                <a:off x="939412" y="2458702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Line 36"/>
              <p:cNvSpPr>
                <a:spLocks noChangeShapeType="1"/>
              </p:cNvSpPr>
              <p:nvPr/>
            </p:nvSpPr>
            <p:spPr bwMode="auto">
              <a:xfrm flipH="1">
                <a:off x="7291027" y="2458702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Rectangle 37"/>
              <p:cNvSpPr>
                <a:spLocks noChangeArrowheads="1"/>
              </p:cNvSpPr>
              <p:nvPr/>
            </p:nvSpPr>
            <p:spPr bwMode="auto">
              <a:xfrm>
                <a:off x="757211" y="2299536"/>
                <a:ext cx="134782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0</a:t>
                </a:r>
                <a:endPara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44" name="Line 38"/>
              <p:cNvSpPr>
                <a:spLocks noChangeShapeType="1"/>
              </p:cNvSpPr>
              <p:nvPr/>
            </p:nvSpPr>
            <p:spPr bwMode="auto">
              <a:xfrm>
                <a:off x="939412" y="2056825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Line 39"/>
              <p:cNvSpPr>
                <a:spLocks noChangeShapeType="1"/>
              </p:cNvSpPr>
              <p:nvPr/>
            </p:nvSpPr>
            <p:spPr bwMode="auto">
              <a:xfrm flipH="1">
                <a:off x="7291027" y="2056825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Line 41"/>
              <p:cNvSpPr>
                <a:spLocks noChangeShapeType="1"/>
              </p:cNvSpPr>
              <p:nvPr/>
            </p:nvSpPr>
            <p:spPr bwMode="auto">
              <a:xfrm>
                <a:off x="939412" y="1662390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 flipH="1">
                <a:off x="7291027" y="1662390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Rectangle 43"/>
              <p:cNvSpPr>
                <a:spLocks noChangeArrowheads="1"/>
              </p:cNvSpPr>
              <p:nvPr/>
            </p:nvSpPr>
            <p:spPr bwMode="auto">
              <a:xfrm>
                <a:off x="519517" y="1503223"/>
                <a:ext cx="335576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0.2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>
                <a:off x="939412" y="1267955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flipH="1">
                <a:off x="7291027" y="1267955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Line 47"/>
              <p:cNvSpPr>
                <a:spLocks noChangeShapeType="1"/>
              </p:cNvSpPr>
              <p:nvPr/>
            </p:nvSpPr>
            <p:spPr bwMode="auto">
              <a:xfrm>
                <a:off x="939412" y="873521"/>
                <a:ext cx="61180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Line 48"/>
              <p:cNvSpPr>
                <a:spLocks noChangeShapeType="1"/>
              </p:cNvSpPr>
              <p:nvPr/>
            </p:nvSpPr>
            <p:spPr bwMode="auto">
              <a:xfrm flipH="1">
                <a:off x="7291027" y="873521"/>
                <a:ext cx="66742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Rectangle 49"/>
              <p:cNvSpPr>
                <a:spLocks noChangeArrowheads="1"/>
              </p:cNvSpPr>
              <p:nvPr/>
            </p:nvSpPr>
            <p:spPr bwMode="auto">
              <a:xfrm>
                <a:off x="519517" y="714357"/>
                <a:ext cx="335576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0.4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54" name="Line 50"/>
              <p:cNvSpPr>
                <a:spLocks noChangeShapeType="1"/>
              </p:cNvSpPr>
              <p:nvPr/>
            </p:nvSpPr>
            <p:spPr bwMode="auto">
              <a:xfrm>
                <a:off x="939412" y="486528"/>
                <a:ext cx="6418356" cy="12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54"/>
              <p:cNvSpPr>
                <a:spLocks/>
              </p:cNvSpPr>
              <p:nvPr/>
            </p:nvSpPr>
            <p:spPr bwMode="auto">
              <a:xfrm>
                <a:off x="939412" y="970192"/>
                <a:ext cx="6423918" cy="1414011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132" y="534"/>
                  </a:cxn>
                  <a:cxn ang="0">
                    <a:pos x="270" y="630"/>
                  </a:cxn>
                  <a:cxn ang="0">
                    <a:pos x="408" y="708"/>
                  </a:cxn>
                  <a:cxn ang="0">
                    <a:pos x="540" y="798"/>
                  </a:cxn>
                  <a:cxn ang="0">
                    <a:pos x="678" y="870"/>
                  </a:cxn>
                  <a:cxn ang="0">
                    <a:pos x="816" y="924"/>
                  </a:cxn>
                  <a:cxn ang="0">
                    <a:pos x="948" y="954"/>
                  </a:cxn>
                  <a:cxn ang="0">
                    <a:pos x="1086" y="990"/>
                  </a:cxn>
                  <a:cxn ang="0">
                    <a:pos x="1224" y="1056"/>
                  </a:cxn>
                  <a:cxn ang="0">
                    <a:pos x="1356" y="1032"/>
                  </a:cxn>
                  <a:cxn ang="0">
                    <a:pos x="1494" y="1068"/>
                  </a:cxn>
                  <a:cxn ang="0">
                    <a:pos x="1632" y="1080"/>
                  </a:cxn>
                  <a:cxn ang="0">
                    <a:pos x="1764" y="1140"/>
                  </a:cxn>
                  <a:cxn ang="0">
                    <a:pos x="1902" y="1104"/>
                  </a:cxn>
                  <a:cxn ang="0">
                    <a:pos x="2040" y="1122"/>
                  </a:cxn>
                  <a:cxn ang="0">
                    <a:pos x="2172" y="1116"/>
                  </a:cxn>
                  <a:cxn ang="0">
                    <a:pos x="2310" y="1110"/>
                  </a:cxn>
                  <a:cxn ang="0">
                    <a:pos x="2448" y="1050"/>
                  </a:cxn>
                  <a:cxn ang="0">
                    <a:pos x="2580" y="972"/>
                  </a:cxn>
                  <a:cxn ang="0">
                    <a:pos x="2718" y="894"/>
                  </a:cxn>
                  <a:cxn ang="0">
                    <a:pos x="2856" y="840"/>
                  </a:cxn>
                  <a:cxn ang="0">
                    <a:pos x="2988" y="762"/>
                  </a:cxn>
                  <a:cxn ang="0">
                    <a:pos x="3126" y="708"/>
                  </a:cxn>
                  <a:cxn ang="0">
                    <a:pos x="3264" y="696"/>
                  </a:cxn>
                  <a:cxn ang="0">
                    <a:pos x="3396" y="666"/>
                  </a:cxn>
                  <a:cxn ang="0">
                    <a:pos x="3534" y="600"/>
                  </a:cxn>
                  <a:cxn ang="0">
                    <a:pos x="3672" y="534"/>
                  </a:cxn>
                  <a:cxn ang="0">
                    <a:pos x="3804" y="450"/>
                  </a:cxn>
                  <a:cxn ang="0">
                    <a:pos x="3942" y="414"/>
                  </a:cxn>
                  <a:cxn ang="0">
                    <a:pos x="4080" y="330"/>
                  </a:cxn>
                  <a:cxn ang="0">
                    <a:pos x="4212" y="288"/>
                  </a:cxn>
                  <a:cxn ang="0">
                    <a:pos x="4350" y="240"/>
                  </a:cxn>
                  <a:cxn ang="0">
                    <a:pos x="4488" y="192"/>
                  </a:cxn>
                  <a:cxn ang="0">
                    <a:pos x="4620" y="138"/>
                  </a:cxn>
                  <a:cxn ang="0">
                    <a:pos x="4758" y="96"/>
                  </a:cxn>
                  <a:cxn ang="0">
                    <a:pos x="4896" y="72"/>
                  </a:cxn>
                  <a:cxn ang="0">
                    <a:pos x="5028" y="42"/>
                  </a:cxn>
                  <a:cxn ang="0">
                    <a:pos x="5166" y="24"/>
                  </a:cxn>
                  <a:cxn ang="0">
                    <a:pos x="5304" y="18"/>
                  </a:cxn>
                  <a:cxn ang="0">
                    <a:pos x="5436" y="0"/>
                  </a:cxn>
                  <a:cxn ang="0">
                    <a:pos x="5574" y="60"/>
                  </a:cxn>
                  <a:cxn ang="0">
                    <a:pos x="5712" y="108"/>
                  </a:cxn>
                  <a:cxn ang="0">
                    <a:pos x="5844" y="174"/>
                  </a:cxn>
                  <a:cxn ang="0">
                    <a:pos x="5982" y="216"/>
                  </a:cxn>
                  <a:cxn ang="0">
                    <a:pos x="6120" y="270"/>
                  </a:cxn>
                  <a:cxn ang="0">
                    <a:pos x="6252" y="366"/>
                  </a:cxn>
                  <a:cxn ang="0">
                    <a:pos x="6390" y="432"/>
                  </a:cxn>
                  <a:cxn ang="0">
                    <a:pos x="6528" y="522"/>
                  </a:cxn>
                  <a:cxn ang="0">
                    <a:pos x="6660" y="636"/>
                  </a:cxn>
                  <a:cxn ang="0">
                    <a:pos x="6798" y="702"/>
                  </a:cxn>
                  <a:cxn ang="0">
                    <a:pos x="6930" y="738"/>
                  </a:cxn>
                </a:cxnLst>
                <a:rect l="0" t="0" r="r" b="b"/>
                <a:pathLst>
                  <a:path w="6930" h="1140">
                    <a:moveTo>
                      <a:pt x="0" y="438"/>
                    </a:moveTo>
                    <a:lnTo>
                      <a:pt x="132" y="534"/>
                    </a:lnTo>
                    <a:lnTo>
                      <a:pt x="270" y="630"/>
                    </a:lnTo>
                    <a:lnTo>
                      <a:pt x="408" y="708"/>
                    </a:lnTo>
                    <a:lnTo>
                      <a:pt x="540" y="798"/>
                    </a:lnTo>
                    <a:lnTo>
                      <a:pt x="678" y="870"/>
                    </a:lnTo>
                    <a:lnTo>
                      <a:pt x="816" y="924"/>
                    </a:lnTo>
                    <a:lnTo>
                      <a:pt x="948" y="954"/>
                    </a:lnTo>
                    <a:lnTo>
                      <a:pt x="1086" y="990"/>
                    </a:lnTo>
                    <a:lnTo>
                      <a:pt x="1224" y="1056"/>
                    </a:lnTo>
                    <a:lnTo>
                      <a:pt x="1356" y="1032"/>
                    </a:lnTo>
                    <a:lnTo>
                      <a:pt x="1494" y="1068"/>
                    </a:lnTo>
                    <a:lnTo>
                      <a:pt x="1632" y="1080"/>
                    </a:lnTo>
                    <a:lnTo>
                      <a:pt x="1764" y="1140"/>
                    </a:lnTo>
                    <a:lnTo>
                      <a:pt x="1902" y="1104"/>
                    </a:lnTo>
                    <a:lnTo>
                      <a:pt x="2040" y="1122"/>
                    </a:lnTo>
                    <a:lnTo>
                      <a:pt x="2172" y="1116"/>
                    </a:lnTo>
                    <a:lnTo>
                      <a:pt x="2310" y="1110"/>
                    </a:lnTo>
                    <a:lnTo>
                      <a:pt x="2448" y="1050"/>
                    </a:lnTo>
                    <a:lnTo>
                      <a:pt x="2580" y="972"/>
                    </a:lnTo>
                    <a:lnTo>
                      <a:pt x="2718" y="894"/>
                    </a:lnTo>
                    <a:lnTo>
                      <a:pt x="2856" y="840"/>
                    </a:lnTo>
                    <a:lnTo>
                      <a:pt x="2988" y="762"/>
                    </a:lnTo>
                    <a:lnTo>
                      <a:pt x="3126" y="708"/>
                    </a:lnTo>
                    <a:lnTo>
                      <a:pt x="3264" y="696"/>
                    </a:lnTo>
                    <a:lnTo>
                      <a:pt x="3396" y="666"/>
                    </a:lnTo>
                    <a:lnTo>
                      <a:pt x="3534" y="600"/>
                    </a:lnTo>
                    <a:lnTo>
                      <a:pt x="3672" y="534"/>
                    </a:lnTo>
                    <a:lnTo>
                      <a:pt x="3804" y="450"/>
                    </a:lnTo>
                    <a:lnTo>
                      <a:pt x="3942" y="414"/>
                    </a:lnTo>
                    <a:lnTo>
                      <a:pt x="4080" y="330"/>
                    </a:lnTo>
                    <a:lnTo>
                      <a:pt x="4212" y="288"/>
                    </a:lnTo>
                    <a:lnTo>
                      <a:pt x="4350" y="240"/>
                    </a:lnTo>
                    <a:lnTo>
                      <a:pt x="4488" y="192"/>
                    </a:lnTo>
                    <a:lnTo>
                      <a:pt x="4620" y="138"/>
                    </a:lnTo>
                    <a:lnTo>
                      <a:pt x="4758" y="96"/>
                    </a:lnTo>
                    <a:lnTo>
                      <a:pt x="4896" y="72"/>
                    </a:lnTo>
                    <a:lnTo>
                      <a:pt x="5028" y="42"/>
                    </a:lnTo>
                    <a:lnTo>
                      <a:pt x="5166" y="24"/>
                    </a:lnTo>
                    <a:lnTo>
                      <a:pt x="5304" y="18"/>
                    </a:lnTo>
                    <a:lnTo>
                      <a:pt x="5436" y="0"/>
                    </a:lnTo>
                    <a:lnTo>
                      <a:pt x="5574" y="60"/>
                    </a:lnTo>
                    <a:lnTo>
                      <a:pt x="5712" y="108"/>
                    </a:lnTo>
                    <a:lnTo>
                      <a:pt x="5844" y="174"/>
                    </a:lnTo>
                    <a:lnTo>
                      <a:pt x="5982" y="216"/>
                    </a:lnTo>
                    <a:lnTo>
                      <a:pt x="6120" y="270"/>
                    </a:lnTo>
                    <a:lnTo>
                      <a:pt x="6252" y="366"/>
                    </a:lnTo>
                    <a:lnTo>
                      <a:pt x="6390" y="432"/>
                    </a:lnTo>
                    <a:lnTo>
                      <a:pt x="6528" y="522"/>
                    </a:lnTo>
                    <a:lnTo>
                      <a:pt x="6660" y="636"/>
                    </a:lnTo>
                    <a:lnTo>
                      <a:pt x="6798" y="702"/>
                    </a:lnTo>
                    <a:lnTo>
                      <a:pt x="6930" y="738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Rectangle 57"/>
              <p:cNvSpPr>
                <a:spLocks noChangeArrowheads="1"/>
              </p:cNvSpPr>
              <p:nvPr/>
            </p:nvSpPr>
            <p:spPr bwMode="auto">
              <a:xfrm>
                <a:off x="799104" y="2815927"/>
                <a:ext cx="60514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MS UI Gothic" pitchFamily="50" charset="-128"/>
                    <a:cs typeface="Calibri" pitchFamily="34" charset="0"/>
                  </a:rPr>
                  <a:t> </a:t>
                </a:r>
                <a:endPara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endParaRPr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7352206" y="441877"/>
                <a:ext cx="60514" cy="286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MS UI Gothic" pitchFamily="50" charset="-128"/>
                    <a:cs typeface="Calibri" pitchFamily="34" charset="0"/>
                  </a:rPr>
                  <a:t> </a:t>
                </a:r>
                <a:endPara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endParaRPr>
              </a:p>
            </p:txBody>
          </p:sp>
          <p:sp>
            <p:nvSpPr>
              <p:cNvPr id="158" name="テキスト ボックス 157"/>
              <p:cNvSpPr txBox="1"/>
              <p:nvPr/>
            </p:nvSpPr>
            <p:spPr>
              <a:xfrm>
                <a:off x="4862654" y="594493"/>
                <a:ext cx="2371427" cy="366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en-US" sz="1400" dirty="0" smtClean="0"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井下ら </a:t>
                </a:r>
                <a:r>
                  <a:rPr lang="en-US" altLang="ja-JP" sz="1400" dirty="0" smtClean="0">
                    <a:latin typeface="Calibri" pitchFamily="34" charset="0"/>
                    <a:ea typeface="HGPｺﾞｼｯｸM" pitchFamily="50" charset="-128"/>
                    <a:cs typeface="Calibri" pitchFamily="34" charset="0"/>
                  </a:rPr>
                  <a:t>MIRU2011</a:t>
                </a:r>
                <a:endParaRPr lang="ja-JP" altLang="en-US" sz="1400" dirty="0"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>
                <a:off x="5501995" y="1810446"/>
                <a:ext cx="616142" cy="318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ja-JP" altLang="en-US" sz="1400" dirty="0"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真値</a:t>
                </a:r>
              </a:p>
            </p:txBody>
          </p:sp>
          <p:sp>
            <p:nvSpPr>
              <p:cNvPr id="160" name="フリーフォーム 159"/>
              <p:cNvSpPr/>
              <p:nvPr/>
            </p:nvSpPr>
            <p:spPr>
              <a:xfrm flipV="1">
                <a:off x="4535414" y="1849399"/>
                <a:ext cx="330039" cy="497066"/>
              </a:xfrm>
              <a:custGeom>
                <a:avLst/>
                <a:gdLst>
                  <a:gd name="connsiteX0" fmla="*/ 0 w 342900"/>
                  <a:gd name="connsiteY0" fmla="*/ 171450 h 171450"/>
                  <a:gd name="connsiteX1" fmla="*/ 152400 w 342900"/>
                  <a:gd name="connsiteY1" fmla="*/ 0 h 171450"/>
                  <a:gd name="connsiteX2" fmla="*/ 342900 w 342900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171450">
                    <a:moveTo>
                      <a:pt x="0" y="171450"/>
                    </a:moveTo>
                    <a:lnTo>
                      <a:pt x="152400" y="0"/>
                    </a:lnTo>
                    <a:lnTo>
                      <a:pt x="342900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3" tIns="45711" rIns="91423" bIns="45711" rtlCol="0" anchor="ctr"/>
              <a:lstStyle/>
              <a:p>
                <a:pPr algn="ctr"/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フリーフォーム 160"/>
              <p:cNvSpPr/>
              <p:nvPr/>
            </p:nvSpPr>
            <p:spPr>
              <a:xfrm flipV="1">
                <a:off x="5266934" y="1625954"/>
                <a:ext cx="192751" cy="344403"/>
              </a:xfrm>
              <a:custGeom>
                <a:avLst/>
                <a:gdLst>
                  <a:gd name="connsiteX0" fmla="*/ 0 w 400050"/>
                  <a:gd name="connsiteY0" fmla="*/ 114300 h 114300"/>
                  <a:gd name="connsiteX1" fmla="*/ 180975 w 400050"/>
                  <a:gd name="connsiteY1" fmla="*/ 0 h 114300"/>
                  <a:gd name="connsiteX2" fmla="*/ 400050 w 400050"/>
                  <a:gd name="connsiteY2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050" h="114300">
                    <a:moveTo>
                      <a:pt x="0" y="114300"/>
                    </a:moveTo>
                    <a:lnTo>
                      <a:pt x="180975" y="0"/>
                    </a:lnTo>
                    <a:lnTo>
                      <a:pt x="40005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3" tIns="45711" rIns="91423" bIns="45711" rtlCol="0" anchor="ctr"/>
              <a:lstStyle/>
              <a:p>
                <a:pPr algn="ctr"/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テキスト ボックス 161"/>
              <p:cNvSpPr txBox="1"/>
              <p:nvPr/>
            </p:nvSpPr>
            <p:spPr>
              <a:xfrm>
                <a:off x="4893873" y="2178589"/>
                <a:ext cx="1275388" cy="366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en-US" sz="1400" dirty="0" smtClean="0">
                    <a:latin typeface="HGPｺﾞｼｯｸM" pitchFamily="50" charset="-128"/>
                    <a:ea typeface="HGPｺﾞｼｯｸM" pitchFamily="50" charset="-128"/>
                    <a:cs typeface="Calibri" pitchFamily="34" charset="0"/>
                  </a:rPr>
                  <a:t>提案手法</a:t>
                </a:r>
                <a:endParaRPr lang="ja-JP" altLang="en-US" sz="1400" dirty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endParaRPr>
              </a:p>
            </p:txBody>
          </p:sp>
          <p:sp>
            <p:nvSpPr>
              <p:cNvPr id="163" name="Freeform 578"/>
              <p:cNvSpPr>
                <a:spLocks/>
              </p:cNvSpPr>
              <p:nvPr/>
            </p:nvSpPr>
            <p:spPr bwMode="auto">
              <a:xfrm>
                <a:off x="947757" y="1357298"/>
                <a:ext cx="6410325" cy="1082675"/>
              </a:xfrm>
              <a:custGeom>
                <a:avLst/>
                <a:gdLst>
                  <a:gd name="T0" fmla="*/ 40 w 4038"/>
                  <a:gd name="T1" fmla="*/ 168 h 727"/>
                  <a:gd name="T2" fmla="*/ 112 w 4038"/>
                  <a:gd name="T3" fmla="*/ 200 h 727"/>
                  <a:gd name="T4" fmla="*/ 184 w 4038"/>
                  <a:gd name="T5" fmla="*/ 232 h 727"/>
                  <a:gd name="T6" fmla="*/ 256 w 4038"/>
                  <a:gd name="T7" fmla="*/ 256 h 727"/>
                  <a:gd name="T8" fmla="*/ 328 w 4038"/>
                  <a:gd name="T9" fmla="*/ 288 h 727"/>
                  <a:gd name="T10" fmla="*/ 400 w 4038"/>
                  <a:gd name="T11" fmla="*/ 320 h 727"/>
                  <a:gd name="T12" fmla="*/ 472 w 4038"/>
                  <a:gd name="T13" fmla="*/ 352 h 727"/>
                  <a:gd name="T14" fmla="*/ 544 w 4038"/>
                  <a:gd name="T15" fmla="*/ 376 h 727"/>
                  <a:gd name="T16" fmla="*/ 616 w 4038"/>
                  <a:gd name="T17" fmla="*/ 408 h 727"/>
                  <a:gd name="T18" fmla="*/ 688 w 4038"/>
                  <a:gd name="T19" fmla="*/ 440 h 727"/>
                  <a:gd name="T20" fmla="*/ 759 w 4038"/>
                  <a:gd name="T21" fmla="*/ 472 h 727"/>
                  <a:gd name="T22" fmla="*/ 839 w 4038"/>
                  <a:gd name="T23" fmla="*/ 496 h 727"/>
                  <a:gd name="T24" fmla="*/ 911 w 4038"/>
                  <a:gd name="T25" fmla="*/ 528 h 727"/>
                  <a:gd name="T26" fmla="*/ 983 w 4038"/>
                  <a:gd name="T27" fmla="*/ 560 h 727"/>
                  <a:gd name="T28" fmla="*/ 1055 w 4038"/>
                  <a:gd name="T29" fmla="*/ 592 h 727"/>
                  <a:gd name="T30" fmla="*/ 1127 w 4038"/>
                  <a:gd name="T31" fmla="*/ 616 h 727"/>
                  <a:gd name="T32" fmla="*/ 1199 w 4038"/>
                  <a:gd name="T33" fmla="*/ 648 h 727"/>
                  <a:gd name="T34" fmla="*/ 1271 w 4038"/>
                  <a:gd name="T35" fmla="*/ 679 h 727"/>
                  <a:gd name="T36" fmla="*/ 1343 w 4038"/>
                  <a:gd name="T37" fmla="*/ 711 h 727"/>
                  <a:gd name="T38" fmla="*/ 1415 w 4038"/>
                  <a:gd name="T39" fmla="*/ 711 h 727"/>
                  <a:gd name="T40" fmla="*/ 1487 w 4038"/>
                  <a:gd name="T41" fmla="*/ 679 h 727"/>
                  <a:gd name="T42" fmla="*/ 1559 w 4038"/>
                  <a:gd name="T43" fmla="*/ 648 h 727"/>
                  <a:gd name="T44" fmla="*/ 1639 w 4038"/>
                  <a:gd name="T45" fmla="*/ 616 h 727"/>
                  <a:gd name="T46" fmla="*/ 1711 w 4038"/>
                  <a:gd name="T47" fmla="*/ 592 h 727"/>
                  <a:gd name="T48" fmla="*/ 1783 w 4038"/>
                  <a:gd name="T49" fmla="*/ 560 h 727"/>
                  <a:gd name="T50" fmla="*/ 1855 w 4038"/>
                  <a:gd name="T51" fmla="*/ 528 h 727"/>
                  <a:gd name="T52" fmla="*/ 1927 w 4038"/>
                  <a:gd name="T53" fmla="*/ 496 h 727"/>
                  <a:gd name="T54" fmla="*/ 1999 w 4038"/>
                  <a:gd name="T55" fmla="*/ 472 h 727"/>
                  <a:gd name="T56" fmla="*/ 2071 w 4038"/>
                  <a:gd name="T57" fmla="*/ 440 h 727"/>
                  <a:gd name="T58" fmla="*/ 2143 w 4038"/>
                  <a:gd name="T59" fmla="*/ 408 h 727"/>
                  <a:gd name="T60" fmla="*/ 2215 w 4038"/>
                  <a:gd name="T61" fmla="*/ 376 h 727"/>
                  <a:gd name="T62" fmla="*/ 2287 w 4038"/>
                  <a:gd name="T63" fmla="*/ 352 h 727"/>
                  <a:gd name="T64" fmla="*/ 2359 w 4038"/>
                  <a:gd name="T65" fmla="*/ 320 h 727"/>
                  <a:gd name="T66" fmla="*/ 2439 w 4038"/>
                  <a:gd name="T67" fmla="*/ 288 h 727"/>
                  <a:gd name="T68" fmla="*/ 2511 w 4038"/>
                  <a:gd name="T69" fmla="*/ 256 h 727"/>
                  <a:gd name="T70" fmla="*/ 2583 w 4038"/>
                  <a:gd name="T71" fmla="*/ 232 h 727"/>
                  <a:gd name="T72" fmla="*/ 2655 w 4038"/>
                  <a:gd name="T73" fmla="*/ 200 h 727"/>
                  <a:gd name="T74" fmla="*/ 2727 w 4038"/>
                  <a:gd name="T75" fmla="*/ 168 h 727"/>
                  <a:gd name="T76" fmla="*/ 2799 w 4038"/>
                  <a:gd name="T77" fmla="*/ 136 h 727"/>
                  <a:gd name="T78" fmla="*/ 2870 w 4038"/>
                  <a:gd name="T79" fmla="*/ 112 h 727"/>
                  <a:gd name="T80" fmla="*/ 2942 w 4038"/>
                  <a:gd name="T81" fmla="*/ 80 h 727"/>
                  <a:gd name="T82" fmla="*/ 3014 w 4038"/>
                  <a:gd name="T83" fmla="*/ 48 h 727"/>
                  <a:gd name="T84" fmla="*/ 3086 w 4038"/>
                  <a:gd name="T85" fmla="*/ 16 h 727"/>
                  <a:gd name="T86" fmla="*/ 3158 w 4038"/>
                  <a:gd name="T87" fmla="*/ 0 h 727"/>
                  <a:gd name="T88" fmla="*/ 3238 w 4038"/>
                  <a:gd name="T89" fmla="*/ 0 h 727"/>
                  <a:gd name="T90" fmla="*/ 3310 w 4038"/>
                  <a:gd name="T91" fmla="*/ 0 h 727"/>
                  <a:gd name="T92" fmla="*/ 3382 w 4038"/>
                  <a:gd name="T93" fmla="*/ 0 h 727"/>
                  <a:gd name="T94" fmla="*/ 3454 w 4038"/>
                  <a:gd name="T95" fmla="*/ 0 h 727"/>
                  <a:gd name="T96" fmla="*/ 3526 w 4038"/>
                  <a:gd name="T97" fmla="*/ 0 h 727"/>
                  <a:gd name="T98" fmla="*/ 3598 w 4038"/>
                  <a:gd name="T99" fmla="*/ 0 h 727"/>
                  <a:gd name="T100" fmla="*/ 3670 w 4038"/>
                  <a:gd name="T101" fmla="*/ 0 h 727"/>
                  <a:gd name="T102" fmla="*/ 3742 w 4038"/>
                  <a:gd name="T103" fmla="*/ 0 h 727"/>
                  <a:gd name="T104" fmla="*/ 3814 w 4038"/>
                  <a:gd name="T105" fmla="*/ 0 h 727"/>
                  <a:gd name="T106" fmla="*/ 3886 w 4038"/>
                  <a:gd name="T107" fmla="*/ 0 h 727"/>
                  <a:gd name="T108" fmla="*/ 3958 w 4038"/>
                  <a:gd name="T109" fmla="*/ 0 h 727"/>
                  <a:gd name="T110" fmla="*/ 4038 w 4038"/>
                  <a:gd name="T111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38" h="727">
                    <a:moveTo>
                      <a:pt x="0" y="152"/>
                    </a:moveTo>
                    <a:lnTo>
                      <a:pt x="40" y="168"/>
                    </a:lnTo>
                    <a:lnTo>
                      <a:pt x="72" y="184"/>
                    </a:lnTo>
                    <a:lnTo>
                      <a:pt x="112" y="200"/>
                    </a:lnTo>
                    <a:lnTo>
                      <a:pt x="144" y="216"/>
                    </a:lnTo>
                    <a:lnTo>
                      <a:pt x="184" y="232"/>
                    </a:lnTo>
                    <a:lnTo>
                      <a:pt x="216" y="240"/>
                    </a:lnTo>
                    <a:lnTo>
                      <a:pt x="256" y="256"/>
                    </a:lnTo>
                    <a:lnTo>
                      <a:pt x="288" y="272"/>
                    </a:lnTo>
                    <a:lnTo>
                      <a:pt x="328" y="288"/>
                    </a:lnTo>
                    <a:lnTo>
                      <a:pt x="360" y="304"/>
                    </a:lnTo>
                    <a:lnTo>
                      <a:pt x="400" y="320"/>
                    </a:lnTo>
                    <a:lnTo>
                      <a:pt x="440" y="336"/>
                    </a:lnTo>
                    <a:lnTo>
                      <a:pt x="472" y="352"/>
                    </a:lnTo>
                    <a:lnTo>
                      <a:pt x="512" y="360"/>
                    </a:lnTo>
                    <a:lnTo>
                      <a:pt x="544" y="376"/>
                    </a:lnTo>
                    <a:lnTo>
                      <a:pt x="584" y="392"/>
                    </a:lnTo>
                    <a:lnTo>
                      <a:pt x="616" y="408"/>
                    </a:lnTo>
                    <a:lnTo>
                      <a:pt x="656" y="424"/>
                    </a:lnTo>
                    <a:lnTo>
                      <a:pt x="688" y="440"/>
                    </a:lnTo>
                    <a:lnTo>
                      <a:pt x="728" y="456"/>
                    </a:lnTo>
                    <a:lnTo>
                      <a:pt x="759" y="472"/>
                    </a:lnTo>
                    <a:lnTo>
                      <a:pt x="799" y="480"/>
                    </a:lnTo>
                    <a:lnTo>
                      <a:pt x="839" y="496"/>
                    </a:lnTo>
                    <a:lnTo>
                      <a:pt x="871" y="512"/>
                    </a:lnTo>
                    <a:lnTo>
                      <a:pt x="911" y="528"/>
                    </a:lnTo>
                    <a:lnTo>
                      <a:pt x="943" y="544"/>
                    </a:lnTo>
                    <a:lnTo>
                      <a:pt x="983" y="560"/>
                    </a:lnTo>
                    <a:lnTo>
                      <a:pt x="1015" y="576"/>
                    </a:lnTo>
                    <a:lnTo>
                      <a:pt x="1055" y="592"/>
                    </a:lnTo>
                    <a:lnTo>
                      <a:pt x="1087" y="600"/>
                    </a:lnTo>
                    <a:lnTo>
                      <a:pt x="1127" y="616"/>
                    </a:lnTo>
                    <a:lnTo>
                      <a:pt x="1159" y="632"/>
                    </a:lnTo>
                    <a:lnTo>
                      <a:pt x="1199" y="648"/>
                    </a:lnTo>
                    <a:lnTo>
                      <a:pt x="1239" y="664"/>
                    </a:lnTo>
                    <a:lnTo>
                      <a:pt x="1271" y="679"/>
                    </a:lnTo>
                    <a:lnTo>
                      <a:pt x="1311" y="695"/>
                    </a:lnTo>
                    <a:lnTo>
                      <a:pt x="1343" y="711"/>
                    </a:lnTo>
                    <a:lnTo>
                      <a:pt x="1383" y="727"/>
                    </a:lnTo>
                    <a:lnTo>
                      <a:pt x="1415" y="711"/>
                    </a:lnTo>
                    <a:lnTo>
                      <a:pt x="1455" y="695"/>
                    </a:lnTo>
                    <a:lnTo>
                      <a:pt x="1487" y="679"/>
                    </a:lnTo>
                    <a:lnTo>
                      <a:pt x="1527" y="664"/>
                    </a:lnTo>
                    <a:lnTo>
                      <a:pt x="1559" y="648"/>
                    </a:lnTo>
                    <a:lnTo>
                      <a:pt x="1599" y="632"/>
                    </a:lnTo>
                    <a:lnTo>
                      <a:pt x="1639" y="616"/>
                    </a:lnTo>
                    <a:lnTo>
                      <a:pt x="1671" y="600"/>
                    </a:lnTo>
                    <a:lnTo>
                      <a:pt x="1711" y="592"/>
                    </a:lnTo>
                    <a:lnTo>
                      <a:pt x="1743" y="576"/>
                    </a:lnTo>
                    <a:lnTo>
                      <a:pt x="1783" y="560"/>
                    </a:lnTo>
                    <a:lnTo>
                      <a:pt x="1815" y="544"/>
                    </a:lnTo>
                    <a:lnTo>
                      <a:pt x="1855" y="528"/>
                    </a:lnTo>
                    <a:lnTo>
                      <a:pt x="1887" y="512"/>
                    </a:lnTo>
                    <a:lnTo>
                      <a:pt x="1927" y="496"/>
                    </a:lnTo>
                    <a:lnTo>
                      <a:pt x="1959" y="480"/>
                    </a:lnTo>
                    <a:lnTo>
                      <a:pt x="1999" y="472"/>
                    </a:lnTo>
                    <a:lnTo>
                      <a:pt x="2039" y="456"/>
                    </a:lnTo>
                    <a:lnTo>
                      <a:pt x="2071" y="440"/>
                    </a:lnTo>
                    <a:lnTo>
                      <a:pt x="2111" y="424"/>
                    </a:lnTo>
                    <a:lnTo>
                      <a:pt x="2143" y="408"/>
                    </a:lnTo>
                    <a:lnTo>
                      <a:pt x="2183" y="392"/>
                    </a:lnTo>
                    <a:lnTo>
                      <a:pt x="2215" y="376"/>
                    </a:lnTo>
                    <a:lnTo>
                      <a:pt x="2255" y="360"/>
                    </a:lnTo>
                    <a:lnTo>
                      <a:pt x="2287" y="352"/>
                    </a:lnTo>
                    <a:lnTo>
                      <a:pt x="2327" y="336"/>
                    </a:lnTo>
                    <a:lnTo>
                      <a:pt x="2359" y="320"/>
                    </a:lnTo>
                    <a:lnTo>
                      <a:pt x="2399" y="304"/>
                    </a:lnTo>
                    <a:lnTo>
                      <a:pt x="2439" y="288"/>
                    </a:lnTo>
                    <a:lnTo>
                      <a:pt x="2471" y="272"/>
                    </a:lnTo>
                    <a:lnTo>
                      <a:pt x="2511" y="256"/>
                    </a:lnTo>
                    <a:lnTo>
                      <a:pt x="2543" y="240"/>
                    </a:lnTo>
                    <a:lnTo>
                      <a:pt x="2583" y="232"/>
                    </a:lnTo>
                    <a:lnTo>
                      <a:pt x="2615" y="216"/>
                    </a:lnTo>
                    <a:lnTo>
                      <a:pt x="2655" y="200"/>
                    </a:lnTo>
                    <a:lnTo>
                      <a:pt x="2687" y="184"/>
                    </a:lnTo>
                    <a:lnTo>
                      <a:pt x="2727" y="168"/>
                    </a:lnTo>
                    <a:lnTo>
                      <a:pt x="2759" y="152"/>
                    </a:lnTo>
                    <a:lnTo>
                      <a:pt x="2799" y="136"/>
                    </a:lnTo>
                    <a:lnTo>
                      <a:pt x="2839" y="120"/>
                    </a:lnTo>
                    <a:lnTo>
                      <a:pt x="2870" y="112"/>
                    </a:lnTo>
                    <a:lnTo>
                      <a:pt x="2910" y="96"/>
                    </a:lnTo>
                    <a:lnTo>
                      <a:pt x="2942" y="80"/>
                    </a:lnTo>
                    <a:lnTo>
                      <a:pt x="2982" y="64"/>
                    </a:lnTo>
                    <a:lnTo>
                      <a:pt x="3014" y="48"/>
                    </a:lnTo>
                    <a:lnTo>
                      <a:pt x="3054" y="32"/>
                    </a:lnTo>
                    <a:lnTo>
                      <a:pt x="3086" y="16"/>
                    </a:lnTo>
                    <a:lnTo>
                      <a:pt x="3126" y="0"/>
                    </a:lnTo>
                    <a:lnTo>
                      <a:pt x="3158" y="0"/>
                    </a:lnTo>
                    <a:lnTo>
                      <a:pt x="3198" y="0"/>
                    </a:lnTo>
                    <a:lnTo>
                      <a:pt x="3238" y="0"/>
                    </a:lnTo>
                    <a:lnTo>
                      <a:pt x="3270" y="0"/>
                    </a:lnTo>
                    <a:lnTo>
                      <a:pt x="3310" y="0"/>
                    </a:lnTo>
                    <a:lnTo>
                      <a:pt x="3342" y="0"/>
                    </a:lnTo>
                    <a:lnTo>
                      <a:pt x="3382" y="0"/>
                    </a:lnTo>
                    <a:lnTo>
                      <a:pt x="3414" y="0"/>
                    </a:lnTo>
                    <a:lnTo>
                      <a:pt x="3454" y="0"/>
                    </a:lnTo>
                    <a:lnTo>
                      <a:pt x="3486" y="0"/>
                    </a:lnTo>
                    <a:lnTo>
                      <a:pt x="3526" y="0"/>
                    </a:lnTo>
                    <a:lnTo>
                      <a:pt x="3558" y="0"/>
                    </a:lnTo>
                    <a:lnTo>
                      <a:pt x="3598" y="0"/>
                    </a:lnTo>
                    <a:lnTo>
                      <a:pt x="3638" y="0"/>
                    </a:lnTo>
                    <a:lnTo>
                      <a:pt x="3670" y="0"/>
                    </a:lnTo>
                    <a:lnTo>
                      <a:pt x="3710" y="0"/>
                    </a:lnTo>
                    <a:lnTo>
                      <a:pt x="3742" y="0"/>
                    </a:lnTo>
                    <a:lnTo>
                      <a:pt x="3782" y="0"/>
                    </a:lnTo>
                    <a:lnTo>
                      <a:pt x="3814" y="0"/>
                    </a:lnTo>
                    <a:lnTo>
                      <a:pt x="3854" y="0"/>
                    </a:lnTo>
                    <a:lnTo>
                      <a:pt x="3886" y="0"/>
                    </a:lnTo>
                    <a:lnTo>
                      <a:pt x="3926" y="0"/>
                    </a:lnTo>
                    <a:lnTo>
                      <a:pt x="3958" y="0"/>
                    </a:lnTo>
                    <a:lnTo>
                      <a:pt x="3998" y="0"/>
                    </a:lnTo>
                    <a:lnTo>
                      <a:pt x="4038" y="0"/>
                    </a:lnTo>
                  </a:path>
                </a:pathLst>
              </a:custGeom>
              <a:noFill/>
              <a:ln w="158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56"/>
              <p:cNvSpPr>
                <a:spLocks/>
              </p:cNvSpPr>
              <p:nvPr/>
            </p:nvSpPr>
            <p:spPr bwMode="auto">
              <a:xfrm>
                <a:off x="939412" y="1357298"/>
                <a:ext cx="6423918" cy="1064230"/>
              </a:xfrm>
              <a:custGeom>
                <a:avLst/>
                <a:gdLst/>
                <a:ahLst/>
                <a:cxnLst>
                  <a:cxn ang="0">
                    <a:pos x="0" y="630"/>
                  </a:cxn>
                  <a:cxn ang="0">
                    <a:pos x="132" y="420"/>
                  </a:cxn>
                  <a:cxn ang="0">
                    <a:pos x="270" y="402"/>
                  </a:cxn>
                  <a:cxn ang="0">
                    <a:pos x="408" y="360"/>
                  </a:cxn>
                  <a:cxn ang="0">
                    <a:pos x="540" y="402"/>
                  </a:cxn>
                  <a:cxn ang="0">
                    <a:pos x="678" y="438"/>
                  </a:cxn>
                  <a:cxn ang="0">
                    <a:pos x="816" y="492"/>
                  </a:cxn>
                  <a:cxn ang="0">
                    <a:pos x="948" y="558"/>
                  </a:cxn>
                  <a:cxn ang="0">
                    <a:pos x="1086" y="582"/>
                  </a:cxn>
                  <a:cxn ang="0">
                    <a:pos x="1224" y="666"/>
                  </a:cxn>
                  <a:cxn ang="0">
                    <a:pos x="1356" y="684"/>
                  </a:cxn>
                  <a:cxn ang="0">
                    <a:pos x="1494" y="732"/>
                  </a:cxn>
                  <a:cxn ang="0">
                    <a:pos x="1632" y="732"/>
                  </a:cxn>
                  <a:cxn ang="0">
                    <a:pos x="1764" y="804"/>
                  </a:cxn>
                  <a:cxn ang="0">
                    <a:pos x="1902" y="810"/>
                  </a:cxn>
                  <a:cxn ang="0">
                    <a:pos x="2040" y="834"/>
                  </a:cxn>
                  <a:cxn ang="0">
                    <a:pos x="2172" y="834"/>
                  </a:cxn>
                  <a:cxn ang="0">
                    <a:pos x="2310" y="858"/>
                  </a:cxn>
                  <a:cxn ang="0">
                    <a:pos x="2448" y="840"/>
                  </a:cxn>
                  <a:cxn ang="0">
                    <a:pos x="2580" y="804"/>
                  </a:cxn>
                  <a:cxn ang="0">
                    <a:pos x="2718" y="750"/>
                  </a:cxn>
                  <a:cxn ang="0">
                    <a:pos x="2856" y="708"/>
                  </a:cxn>
                  <a:cxn ang="0">
                    <a:pos x="2988" y="654"/>
                  </a:cxn>
                  <a:cxn ang="0">
                    <a:pos x="3126" y="600"/>
                  </a:cxn>
                  <a:cxn ang="0">
                    <a:pos x="3264" y="564"/>
                  </a:cxn>
                  <a:cxn ang="0">
                    <a:pos x="3396" y="552"/>
                  </a:cxn>
                  <a:cxn ang="0">
                    <a:pos x="3534" y="510"/>
                  </a:cxn>
                  <a:cxn ang="0">
                    <a:pos x="3672" y="486"/>
                  </a:cxn>
                  <a:cxn ang="0">
                    <a:pos x="3804" y="414"/>
                  </a:cxn>
                  <a:cxn ang="0">
                    <a:pos x="3942" y="390"/>
                  </a:cxn>
                  <a:cxn ang="0">
                    <a:pos x="4080" y="330"/>
                  </a:cxn>
                  <a:cxn ang="0">
                    <a:pos x="4212" y="288"/>
                  </a:cxn>
                  <a:cxn ang="0">
                    <a:pos x="4350" y="240"/>
                  </a:cxn>
                  <a:cxn ang="0">
                    <a:pos x="4488" y="204"/>
                  </a:cxn>
                  <a:cxn ang="0">
                    <a:pos x="4620" y="162"/>
                  </a:cxn>
                  <a:cxn ang="0">
                    <a:pos x="4758" y="126"/>
                  </a:cxn>
                  <a:cxn ang="0">
                    <a:pos x="4896" y="90"/>
                  </a:cxn>
                  <a:cxn ang="0">
                    <a:pos x="5028" y="66"/>
                  </a:cxn>
                  <a:cxn ang="0">
                    <a:pos x="5166" y="36"/>
                  </a:cxn>
                  <a:cxn ang="0">
                    <a:pos x="5304" y="24"/>
                  </a:cxn>
                  <a:cxn ang="0">
                    <a:pos x="5436" y="0"/>
                  </a:cxn>
                  <a:cxn ang="0">
                    <a:pos x="5574" y="0"/>
                  </a:cxn>
                  <a:cxn ang="0">
                    <a:pos x="5712" y="24"/>
                  </a:cxn>
                  <a:cxn ang="0">
                    <a:pos x="5844" y="48"/>
                  </a:cxn>
                  <a:cxn ang="0">
                    <a:pos x="5982" y="96"/>
                  </a:cxn>
                  <a:cxn ang="0">
                    <a:pos x="6120" y="126"/>
                  </a:cxn>
                  <a:cxn ang="0">
                    <a:pos x="6252" y="198"/>
                  </a:cxn>
                  <a:cxn ang="0">
                    <a:pos x="6390" y="258"/>
                  </a:cxn>
                  <a:cxn ang="0">
                    <a:pos x="6528" y="336"/>
                  </a:cxn>
                  <a:cxn ang="0">
                    <a:pos x="6660" y="426"/>
                  </a:cxn>
                  <a:cxn ang="0">
                    <a:pos x="6798" y="546"/>
                  </a:cxn>
                  <a:cxn ang="0">
                    <a:pos x="6930" y="606"/>
                  </a:cxn>
                </a:cxnLst>
                <a:rect l="0" t="0" r="r" b="b"/>
                <a:pathLst>
                  <a:path w="6930" h="858">
                    <a:moveTo>
                      <a:pt x="0" y="630"/>
                    </a:moveTo>
                    <a:lnTo>
                      <a:pt x="132" y="420"/>
                    </a:lnTo>
                    <a:lnTo>
                      <a:pt x="270" y="402"/>
                    </a:lnTo>
                    <a:lnTo>
                      <a:pt x="408" y="360"/>
                    </a:lnTo>
                    <a:lnTo>
                      <a:pt x="540" y="402"/>
                    </a:lnTo>
                    <a:lnTo>
                      <a:pt x="678" y="438"/>
                    </a:lnTo>
                    <a:lnTo>
                      <a:pt x="816" y="492"/>
                    </a:lnTo>
                    <a:lnTo>
                      <a:pt x="948" y="558"/>
                    </a:lnTo>
                    <a:lnTo>
                      <a:pt x="1086" y="582"/>
                    </a:lnTo>
                    <a:lnTo>
                      <a:pt x="1224" y="666"/>
                    </a:lnTo>
                    <a:lnTo>
                      <a:pt x="1356" y="684"/>
                    </a:lnTo>
                    <a:lnTo>
                      <a:pt x="1494" y="732"/>
                    </a:lnTo>
                    <a:lnTo>
                      <a:pt x="1632" y="732"/>
                    </a:lnTo>
                    <a:lnTo>
                      <a:pt x="1764" y="804"/>
                    </a:lnTo>
                    <a:lnTo>
                      <a:pt x="1902" y="810"/>
                    </a:lnTo>
                    <a:lnTo>
                      <a:pt x="2040" y="834"/>
                    </a:lnTo>
                    <a:lnTo>
                      <a:pt x="2172" y="834"/>
                    </a:lnTo>
                    <a:lnTo>
                      <a:pt x="2310" y="858"/>
                    </a:lnTo>
                    <a:lnTo>
                      <a:pt x="2448" y="840"/>
                    </a:lnTo>
                    <a:lnTo>
                      <a:pt x="2580" y="804"/>
                    </a:lnTo>
                    <a:lnTo>
                      <a:pt x="2718" y="750"/>
                    </a:lnTo>
                    <a:lnTo>
                      <a:pt x="2856" y="708"/>
                    </a:lnTo>
                    <a:lnTo>
                      <a:pt x="2988" y="654"/>
                    </a:lnTo>
                    <a:lnTo>
                      <a:pt x="3126" y="600"/>
                    </a:lnTo>
                    <a:lnTo>
                      <a:pt x="3264" y="564"/>
                    </a:lnTo>
                    <a:lnTo>
                      <a:pt x="3396" y="552"/>
                    </a:lnTo>
                    <a:lnTo>
                      <a:pt x="3534" y="510"/>
                    </a:lnTo>
                    <a:lnTo>
                      <a:pt x="3672" y="486"/>
                    </a:lnTo>
                    <a:lnTo>
                      <a:pt x="3804" y="414"/>
                    </a:lnTo>
                    <a:lnTo>
                      <a:pt x="3942" y="390"/>
                    </a:lnTo>
                    <a:lnTo>
                      <a:pt x="4080" y="330"/>
                    </a:lnTo>
                    <a:lnTo>
                      <a:pt x="4212" y="288"/>
                    </a:lnTo>
                    <a:lnTo>
                      <a:pt x="4350" y="240"/>
                    </a:lnTo>
                    <a:lnTo>
                      <a:pt x="4488" y="204"/>
                    </a:lnTo>
                    <a:lnTo>
                      <a:pt x="4620" y="162"/>
                    </a:lnTo>
                    <a:lnTo>
                      <a:pt x="4758" y="126"/>
                    </a:lnTo>
                    <a:lnTo>
                      <a:pt x="4896" y="90"/>
                    </a:lnTo>
                    <a:lnTo>
                      <a:pt x="5028" y="66"/>
                    </a:lnTo>
                    <a:lnTo>
                      <a:pt x="5166" y="36"/>
                    </a:lnTo>
                    <a:lnTo>
                      <a:pt x="5304" y="24"/>
                    </a:lnTo>
                    <a:lnTo>
                      <a:pt x="5436" y="0"/>
                    </a:lnTo>
                    <a:lnTo>
                      <a:pt x="5574" y="0"/>
                    </a:lnTo>
                    <a:lnTo>
                      <a:pt x="5712" y="24"/>
                    </a:lnTo>
                    <a:lnTo>
                      <a:pt x="5844" y="48"/>
                    </a:lnTo>
                    <a:lnTo>
                      <a:pt x="5982" y="96"/>
                    </a:lnTo>
                    <a:lnTo>
                      <a:pt x="6120" y="126"/>
                    </a:lnTo>
                    <a:lnTo>
                      <a:pt x="6252" y="198"/>
                    </a:lnTo>
                    <a:lnTo>
                      <a:pt x="6390" y="258"/>
                    </a:lnTo>
                    <a:lnTo>
                      <a:pt x="6528" y="336"/>
                    </a:lnTo>
                    <a:lnTo>
                      <a:pt x="6660" y="426"/>
                    </a:lnTo>
                    <a:lnTo>
                      <a:pt x="6798" y="546"/>
                    </a:lnTo>
                    <a:lnTo>
                      <a:pt x="6930" y="606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フリーフォーム 164"/>
              <p:cNvSpPr/>
              <p:nvPr/>
            </p:nvSpPr>
            <p:spPr>
              <a:xfrm>
                <a:off x="4358189" y="741495"/>
                <a:ext cx="437111" cy="921514"/>
              </a:xfrm>
              <a:custGeom>
                <a:avLst/>
                <a:gdLst>
                  <a:gd name="connsiteX0" fmla="*/ 0 w 312420"/>
                  <a:gd name="connsiteY0" fmla="*/ 411480 h 411480"/>
                  <a:gd name="connsiteX1" fmla="*/ 137160 w 312420"/>
                  <a:gd name="connsiteY1" fmla="*/ 0 h 411480"/>
                  <a:gd name="connsiteX2" fmla="*/ 312420 w 312420"/>
                  <a:gd name="connsiteY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420" h="411480">
                    <a:moveTo>
                      <a:pt x="0" y="411480"/>
                    </a:moveTo>
                    <a:lnTo>
                      <a:pt x="137160" y="0"/>
                    </a:lnTo>
                    <a:lnTo>
                      <a:pt x="312420" y="0"/>
                    </a:lnTo>
                  </a:path>
                </a:pathLst>
              </a:custGeom>
              <a:noFill/>
              <a:ln w="952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2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Rectangle 272"/>
              <p:cNvSpPr>
                <a:spLocks noChangeArrowheads="1"/>
              </p:cNvSpPr>
              <p:nvPr/>
            </p:nvSpPr>
            <p:spPr bwMode="auto">
              <a:xfrm>
                <a:off x="468101" y="424442"/>
                <a:ext cx="442852" cy="26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[cm]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  <p:sp>
            <p:nvSpPr>
              <p:cNvPr id="167" name="Rectangle 272"/>
              <p:cNvSpPr>
                <a:spLocks noChangeArrowheads="1"/>
              </p:cNvSpPr>
              <p:nvPr/>
            </p:nvSpPr>
            <p:spPr bwMode="auto">
              <a:xfrm>
                <a:off x="6947670" y="2847333"/>
                <a:ext cx="442852" cy="26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明朝" pitchFamily="17" charset="-128"/>
                    <a:cs typeface="Calibri" pitchFamily="34" charset="0"/>
                  </a:rPr>
                  <a:t>[cm]</a:t>
                </a:r>
                <a:endPara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endParaRPr>
              </a:p>
            </p:txBody>
          </p:sp>
        </p:grpSp>
        <p:pic>
          <p:nvPicPr>
            <p:cNvPr id="168" name="Picture 2" descr="\\iris\home\inoshita\meeting\M1\11_03_02\Photos\P1030002.JPG"/>
            <p:cNvPicPr>
              <a:picLocks noChangeAspect="1" noChangeArrowheads="1"/>
            </p:cNvPicPr>
            <p:nvPr/>
          </p:nvPicPr>
          <p:blipFill>
            <a:blip r:embed="rId2" cstate="print"/>
            <a:srcRect l="19377" t="20669" r="25191" b="33588"/>
            <a:stretch>
              <a:fillRect/>
            </a:stretch>
          </p:blipFill>
          <p:spPr bwMode="auto">
            <a:xfrm flipH="1">
              <a:off x="1356156" y="5175563"/>
              <a:ext cx="1654531" cy="10239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7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/>
        </p:nvSpPr>
        <p:spPr bwMode="auto">
          <a:xfrm>
            <a:off x="5142246" y="4028086"/>
            <a:ext cx="249936" cy="280416"/>
          </a:xfrm>
          <a:custGeom>
            <a:avLst/>
            <a:gdLst>
              <a:gd name="connsiteX0" fmla="*/ 0 w 249936"/>
              <a:gd name="connsiteY0" fmla="*/ 268224 h 280416"/>
              <a:gd name="connsiteX1" fmla="*/ 109728 w 249936"/>
              <a:gd name="connsiteY1" fmla="*/ 0 h 280416"/>
              <a:gd name="connsiteX2" fmla="*/ 249936 w 249936"/>
              <a:gd name="connsiteY2" fmla="*/ 280416 h 280416"/>
              <a:gd name="connsiteX3" fmla="*/ 0 w 249936"/>
              <a:gd name="connsiteY3" fmla="*/ 268224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" h="280416">
                <a:moveTo>
                  <a:pt x="0" y="268224"/>
                </a:moveTo>
                <a:lnTo>
                  <a:pt x="109728" y="0"/>
                </a:lnTo>
                <a:lnTo>
                  <a:pt x="249936" y="280416"/>
                </a:lnTo>
                <a:lnTo>
                  <a:pt x="0" y="268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3985622" y="4260628"/>
            <a:ext cx="4565183" cy="2118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物体中の散乱光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成分から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構成</a:t>
            </a:r>
            <a:endParaRPr lang="en-US" altLang="ja-JP" dirty="0" smtClean="0"/>
          </a:p>
          <a:p>
            <a:pPr lvl="1"/>
            <a:endParaRPr lang="en-US" altLang="ja-JP" sz="3200" dirty="0"/>
          </a:p>
          <a:p>
            <a:r>
              <a:rPr lang="ja-JP" altLang="en-US" dirty="0" smtClean="0"/>
              <a:t>単一散乱モデル</a:t>
            </a: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物体中の散乱光における単一散乱のモデル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6785675" y="6582847"/>
            <a:ext cx="2133600" cy="216654"/>
          </a:xfrm>
        </p:spPr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>
          <a:xfrm>
            <a:off x="3124200" y="6582847"/>
            <a:ext cx="2895600" cy="216000"/>
          </a:xfrm>
        </p:spPr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6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19075" y="6582847"/>
            <a:ext cx="2371725" cy="216000"/>
          </a:xfrm>
        </p:spPr>
        <p:txBody>
          <a:bodyPr/>
          <a:lstStyle/>
          <a:p>
            <a:fld id="{071AE42F-C4E6-4EF1-AFDF-1DACD8D1736E}" type="datetime1">
              <a:rPr lang="ja-JP" altLang="en-US" smtClean="0"/>
              <a:t>2012/8/8</a:t>
            </a:fld>
            <a:endParaRPr lang="en-US" altLang="ja-JP" dirty="0"/>
          </a:p>
        </p:txBody>
      </p:sp>
      <p:grpSp>
        <p:nvGrpSpPr>
          <p:cNvPr id="69" name="グループ化 68"/>
          <p:cNvGrpSpPr/>
          <p:nvPr/>
        </p:nvGrpSpPr>
        <p:grpSpPr>
          <a:xfrm>
            <a:off x="3090027" y="1168238"/>
            <a:ext cx="1779693" cy="1741081"/>
            <a:chOff x="972402" y="1484784"/>
            <a:chExt cx="1587831" cy="1738761"/>
          </a:xfrm>
        </p:grpSpPr>
        <p:sp>
          <p:nvSpPr>
            <p:cNvPr id="150" name="正方形/長方形 149"/>
            <p:cNvSpPr/>
            <p:nvPr/>
          </p:nvSpPr>
          <p:spPr>
            <a:xfrm>
              <a:off x="1101040" y="2348880"/>
              <a:ext cx="1310720" cy="52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cxnSp>
          <p:nvCxnSpPr>
            <p:cNvPr id="151" name="直線コネクタ 150"/>
            <p:cNvCxnSpPr/>
            <p:nvPr/>
          </p:nvCxnSpPr>
          <p:spPr>
            <a:xfrm>
              <a:off x="1094560" y="2344681"/>
              <a:ext cx="13107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グループ化 12"/>
            <p:cNvGrpSpPr/>
            <p:nvPr/>
          </p:nvGrpSpPr>
          <p:grpSpPr>
            <a:xfrm rot="18561363">
              <a:off x="2255342" y="1527693"/>
              <a:ext cx="277160" cy="191342"/>
              <a:chOff x="4211960" y="3645024"/>
              <a:chExt cx="504056" cy="360040"/>
            </a:xfrm>
          </p:grpSpPr>
          <p:cxnSp>
            <p:nvCxnSpPr>
              <p:cNvPr id="162" name="直線コネクタ 161"/>
              <p:cNvCxnSpPr/>
              <p:nvPr/>
            </p:nvCxnSpPr>
            <p:spPr>
              <a:xfrm>
                <a:off x="4211960" y="3645024"/>
                <a:ext cx="504056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8"/>
              <p:cNvCxnSpPr/>
              <p:nvPr/>
            </p:nvCxnSpPr>
            <p:spPr>
              <a:xfrm flipV="1">
                <a:off x="4211960" y="3861048"/>
                <a:ext cx="504056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円/楕円 163"/>
              <p:cNvSpPr/>
              <p:nvPr/>
            </p:nvSpPr>
            <p:spPr>
              <a:xfrm>
                <a:off x="4283968" y="3717032"/>
                <a:ext cx="144016" cy="2663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</p:grpSp>
        <p:cxnSp>
          <p:nvCxnSpPr>
            <p:cNvPr id="153" name="直線コネクタ 152"/>
            <p:cNvCxnSpPr/>
            <p:nvPr/>
          </p:nvCxnSpPr>
          <p:spPr>
            <a:xfrm flipH="1" flipV="1">
              <a:off x="1417724" y="1973201"/>
              <a:ext cx="332198" cy="37148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4"/>
            <p:cNvCxnSpPr/>
            <p:nvPr/>
          </p:nvCxnSpPr>
          <p:spPr>
            <a:xfrm rot="5400000" flipH="1" flipV="1">
              <a:off x="1834102" y="1948266"/>
              <a:ext cx="530686" cy="26214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テキスト ボックス 154"/>
            <p:cNvSpPr txBox="1"/>
            <p:nvPr/>
          </p:nvSpPr>
          <p:spPr>
            <a:xfrm>
              <a:off x="972402" y="2850954"/>
              <a:ext cx="1587831" cy="372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HGPｺﾞｼｯｸE" pitchFamily="50" charset="-128"/>
                  <a:ea typeface="HGPｺﾞｼｯｸE" pitchFamily="50" charset="-128"/>
                </a:rPr>
                <a:t>物体中の散乱光</a:t>
              </a:r>
              <a:endParaRPr kumimoji="1" lang="ja-JP" altLang="en-US" sz="1600" dirty="0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56" name="フリーフォーム 155"/>
            <p:cNvSpPr/>
            <p:nvPr/>
          </p:nvSpPr>
          <p:spPr>
            <a:xfrm>
              <a:off x="1721441" y="2363884"/>
              <a:ext cx="471680" cy="255057"/>
            </a:xfrm>
            <a:custGeom>
              <a:avLst/>
              <a:gdLst>
                <a:gd name="connsiteX0" fmla="*/ 0 w 709127"/>
                <a:gd name="connsiteY0" fmla="*/ 0 h 317241"/>
                <a:gd name="connsiteX1" fmla="*/ 111968 w 709127"/>
                <a:gd name="connsiteY1" fmla="*/ 279919 h 317241"/>
                <a:gd name="connsiteX2" fmla="*/ 186613 w 709127"/>
                <a:gd name="connsiteY2" fmla="*/ 121298 h 317241"/>
                <a:gd name="connsiteX3" fmla="*/ 709127 w 709127"/>
                <a:gd name="connsiteY3" fmla="*/ 317241 h 317241"/>
                <a:gd name="connsiteX4" fmla="*/ 447870 w 709127"/>
                <a:gd name="connsiteY4" fmla="*/ 149290 h 317241"/>
                <a:gd name="connsiteX5" fmla="*/ 503854 w 709127"/>
                <a:gd name="connsiteY5" fmla="*/ 83976 h 317241"/>
                <a:gd name="connsiteX6" fmla="*/ 363894 w 709127"/>
                <a:gd name="connsiteY6" fmla="*/ 18662 h 31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127" h="317241">
                  <a:moveTo>
                    <a:pt x="0" y="0"/>
                  </a:moveTo>
                  <a:lnTo>
                    <a:pt x="111968" y="279919"/>
                  </a:lnTo>
                  <a:lnTo>
                    <a:pt x="186613" y="121298"/>
                  </a:lnTo>
                  <a:lnTo>
                    <a:pt x="709127" y="317241"/>
                  </a:lnTo>
                  <a:lnTo>
                    <a:pt x="447870" y="149290"/>
                  </a:lnTo>
                  <a:lnTo>
                    <a:pt x="503854" y="83976"/>
                  </a:lnTo>
                  <a:lnTo>
                    <a:pt x="363894" y="1866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157" name="フリーフォーム 156"/>
            <p:cNvSpPr/>
            <p:nvPr/>
          </p:nvSpPr>
          <p:spPr>
            <a:xfrm>
              <a:off x="1659378" y="2363884"/>
              <a:ext cx="341347" cy="322572"/>
            </a:xfrm>
            <a:custGeom>
              <a:avLst/>
              <a:gdLst>
                <a:gd name="connsiteX0" fmla="*/ 83976 w 513184"/>
                <a:gd name="connsiteY0" fmla="*/ 9331 h 401217"/>
                <a:gd name="connsiteX1" fmla="*/ 0 w 513184"/>
                <a:gd name="connsiteY1" fmla="*/ 289249 h 401217"/>
                <a:gd name="connsiteX2" fmla="*/ 195943 w 513184"/>
                <a:gd name="connsiteY2" fmla="*/ 158621 h 401217"/>
                <a:gd name="connsiteX3" fmla="*/ 513184 w 513184"/>
                <a:gd name="connsiteY3" fmla="*/ 401217 h 401217"/>
                <a:gd name="connsiteX4" fmla="*/ 475862 w 513184"/>
                <a:gd name="connsiteY4" fmla="*/ 0 h 40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84" h="401217">
                  <a:moveTo>
                    <a:pt x="83976" y="9331"/>
                  </a:moveTo>
                  <a:lnTo>
                    <a:pt x="0" y="289249"/>
                  </a:lnTo>
                  <a:lnTo>
                    <a:pt x="195943" y="158621"/>
                  </a:lnTo>
                  <a:lnTo>
                    <a:pt x="513184" y="401217"/>
                  </a:lnTo>
                  <a:lnTo>
                    <a:pt x="475862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158" name="フリーフォーム 157"/>
            <p:cNvSpPr/>
            <p:nvPr/>
          </p:nvSpPr>
          <p:spPr>
            <a:xfrm>
              <a:off x="1547664" y="2348880"/>
              <a:ext cx="651663" cy="412592"/>
            </a:xfrm>
            <a:custGeom>
              <a:avLst/>
              <a:gdLst>
                <a:gd name="connsiteX0" fmla="*/ 261257 w 979715"/>
                <a:gd name="connsiteY0" fmla="*/ 0 h 513184"/>
                <a:gd name="connsiteX1" fmla="*/ 0 w 979715"/>
                <a:gd name="connsiteY1" fmla="*/ 251927 h 513184"/>
                <a:gd name="connsiteX2" fmla="*/ 261257 w 979715"/>
                <a:gd name="connsiteY2" fmla="*/ 167951 h 513184"/>
                <a:gd name="connsiteX3" fmla="*/ 447870 w 979715"/>
                <a:gd name="connsiteY3" fmla="*/ 513184 h 513184"/>
                <a:gd name="connsiteX4" fmla="*/ 438539 w 979715"/>
                <a:gd name="connsiteY4" fmla="*/ 214604 h 513184"/>
                <a:gd name="connsiteX5" fmla="*/ 662474 w 979715"/>
                <a:gd name="connsiteY5" fmla="*/ 373225 h 513184"/>
                <a:gd name="connsiteX6" fmla="*/ 979715 w 979715"/>
                <a:gd name="connsiteY6" fmla="*/ 307910 h 513184"/>
                <a:gd name="connsiteX7" fmla="*/ 690466 w 979715"/>
                <a:gd name="connsiteY7" fmla="*/ 205274 h 513184"/>
                <a:gd name="connsiteX8" fmla="*/ 634482 w 979715"/>
                <a:gd name="connsiteY8" fmla="*/ 9331 h 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715" h="513184">
                  <a:moveTo>
                    <a:pt x="261257" y="0"/>
                  </a:moveTo>
                  <a:lnTo>
                    <a:pt x="0" y="251927"/>
                  </a:lnTo>
                  <a:lnTo>
                    <a:pt x="261257" y="167951"/>
                  </a:lnTo>
                  <a:lnTo>
                    <a:pt x="447870" y="513184"/>
                  </a:lnTo>
                  <a:lnTo>
                    <a:pt x="438539" y="214604"/>
                  </a:lnTo>
                  <a:lnTo>
                    <a:pt x="662474" y="373225"/>
                  </a:lnTo>
                  <a:lnTo>
                    <a:pt x="979715" y="307910"/>
                  </a:lnTo>
                  <a:lnTo>
                    <a:pt x="690466" y="205274"/>
                  </a:lnTo>
                  <a:lnTo>
                    <a:pt x="634482" y="933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159" name="フリーフォーム 158"/>
            <p:cNvSpPr/>
            <p:nvPr/>
          </p:nvSpPr>
          <p:spPr>
            <a:xfrm>
              <a:off x="1634553" y="2356382"/>
              <a:ext cx="353760" cy="412591"/>
            </a:xfrm>
            <a:custGeom>
              <a:avLst/>
              <a:gdLst>
                <a:gd name="connsiteX0" fmla="*/ 130628 w 531845"/>
                <a:gd name="connsiteY0" fmla="*/ 0 h 513183"/>
                <a:gd name="connsiteX1" fmla="*/ 0 w 531845"/>
                <a:gd name="connsiteY1" fmla="*/ 513183 h 513183"/>
                <a:gd name="connsiteX2" fmla="*/ 373224 w 531845"/>
                <a:gd name="connsiteY2" fmla="*/ 93306 h 513183"/>
                <a:gd name="connsiteX3" fmla="*/ 531845 w 531845"/>
                <a:gd name="connsiteY3" fmla="*/ 158620 h 513183"/>
                <a:gd name="connsiteX4" fmla="*/ 531845 w 531845"/>
                <a:gd name="connsiteY4" fmla="*/ 0 h 5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845" h="513183">
                  <a:moveTo>
                    <a:pt x="130628" y="0"/>
                  </a:moveTo>
                  <a:lnTo>
                    <a:pt x="0" y="513183"/>
                  </a:lnTo>
                  <a:lnTo>
                    <a:pt x="373224" y="93306"/>
                  </a:lnTo>
                  <a:lnTo>
                    <a:pt x="531845" y="158620"/>
                  </a:lnTo>
                  <a:lnTo>
                    <a:pt x="53184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sp>
          <p:nvSpPr>
            <p:cNvPr id="160" name="フリーフォーム 159"/>
            <p:cNvSpPr/>
            <p:nvPr/>
          </p:nvSpPr>
          <p:spPr>
            <a:xfrm>
              <a:off x="1748624" y="2348880"/>
              <a:ext cx="231088" cy="344092"/>
            </a:xfrm>
            <a:custGeom>
              <a:avLst/>
              <a:gdLst>
                <a:gd name="connsiteX0" fmla="*/ 0 w 382555"/>
                <a:gd name="connsiteY0" fmla="*/ 0 h 429209"/>
                <a:gd name="connsiteX1" fmla="*/ 223934 w 382555"/>
                <a:gd name="connsiteY1" fmla="*/ 429209 h 429209"/>
                <a:gd name="connsiteX2" fmla="*/ 382555 w 382555"/>
                <a:gd name="connsiteY2" fmla="*/ 0 h 429209"/>
                <a:gd name="connsiteX3" fmla="*/ 382555 w 382555"/>
                <a:gd name="connsiteY3" fmla="*/ 0 h 4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555" h="429209">
                  <a:moveTo>
                    <a:pt x="0" y="0"/>
                  </a:moveTo>
                  <a:lnTo>
                    <a:pt x="223934" y="429209"/>
                  </a:lnTo>
                  <a:lnTo>
                    <a:pt x="382555" y="0"/>
                  </a:lnTo>
                  <a:lnTo>
                    <a:pt x="38255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pic>
          <p:nvPicPr>
            <p:cNvPr id="161" name="Picture 2" descr="C:\Users\INOSHITA\AppData\Local\Microsoft\Windows\Temporary Internet Files\Content.IE5\UT97WBCT\MC90043264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232094">
              <a:off x="1038347" y="1585967"/>
              <a:ext cx="459157" cy="436642"/>
            </a:xfrm>
            <a:prstGeom prst="rect">
              <a:avLst/>
            </a:prstGeom>
            <a:noFill/>
          </p:spPr>
        </p:pic>
      </p:grpSp>
      <p:sp>
        <p:nvSpPr>
          <p:cNvPr id="121" name="テキスト ボックス 120"/>
          <p:cNvSpPr txBox="1"/>
          <p:nvPr/>
        </p:nvSpPr>
        <p:spPr>
          <a:xfrm>
            <a:off x="4670598" y="1760706"/>
            <a:ext cx="53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Calibri" pitchFamily="34" charset="0"/>
                <a:cs typeface="Calibri" pitchFamily="34" charset="0"/>
              </a:rPr>
              <a:t>=</a:t>
            </a:r>
            <a:endParaRPr kumimoji="1" lang="ja-JP" alt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596085" y="1726522"/>
            <a:ext cx="53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Calibri" pitchFamily="34" charset="0"/>
                <a:cs typeface="Calibri" pitchFamily="34" charset="0"/>
              </a:rPr>
              <a:t>+</a:t>
            </a:r>
            <a:endParaRPr kumimoji="1" lang="ja-JP" alt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135213" y="1108690"/>
            <a:ext cx="1541400" cy="1983545"/>
            <a:chOff x="3145681" y="1434855"/>
            <a:chExt cx="1655672" cy="1792082"/>
          </a:xfrm>
        </p:grpSpPr>
        <p:sp>
          <p:nvSpPr>
            <p:cNvPr id="145" name="テキスト ボックス 54"/>
            <p:cNvSpPr txBox="1"/>
            <p:nvPr/>
          </p:nvSpPr>
          <p:spPr>
            <a:xfrm>
              <a:off x="3195813" y="2724235"/>
              <a:ext cx="1552888" cy="50270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1" lang="ja-JP" altLang="en-US" sz="1600" dirty="0" smtClean="0">
                  <a:latin typeface="HGPｺﾞｼｯｸE" pitchFamily="50" charset="-128"/>
                  <a:ea typeface="HGPｺﾞｼｯｸE" pitchFamily="50" charset="-128"/>
                </a:rPr>
                <a:t>単一散乱</a:t>
              </a:r>
              <a:endParaRPr kumimoji="1" lang="en-US" altLang="ja-JP" sz="1600" dirty="0" smtClean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 smtClean="0">
                  <a:latin typeface="HGPｺﾞｼｯｸM" pitchFamily="50" charset="-128"/>
                  <a:ea typeface="HGPｺﾞｼｯｸM" pitchFamily="50" charset="-128"/>
                </a:rPr>
                <a:t>(</a:t>
              </a:r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光路は</a:t>
              </a:r>
              <a:r>
                <a:rPr kumimoji="1" lang="ja-JP" altLang="en-US" sz="1400" b="1" dirty="0">
                  <a:solidFill>
                    <a:srgbClr val="FF0000"/>
                  </a:solidFill>
                  <a:latin typeface="HGPｺﾞｼｯｸM" pitchFamily="50" charset="-128"/>
                  <a:ea typeface="HGPｺﾞｼｯｸM" pitchFamily="50" charset="-128"/>
                </a:rPr>
                <a:t>一意</a:t>
              </a:r>
              <a:r>
                <a:rPr kumimoji="1" lang="en-US" altLang="ja-JP" sz="1400" dirty="0" smtClean="0">
                  <a:latin typeface="HGPｺﾞｼｯｸM" pitchFamily="50" charset="-128"/>
                  <a:ea typeface="HGPｺﾞｼｯｸM" pitchFamily="50" charset="-128"/>
                </a:rPr>
                <a:t>)</a:t>
              </a: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3145681" y="1434855"/>
              <a:ext cx="1655672" cy="1301936"/>
              <a:chOff x="5317887" y="1488629"/>
              <a:chExt cx="1317932" cy="1198733"/>
            </a:xfrm>
          </p:grpSpPr>
          <p:sp>
            <p:nvSpPr>
              <p:cNvPr id="139" name="正方形/長方形 138"/>
              <p:cNvSpPr/>
              <p:nvPr/>
            </p:nvSpPr>
            <p:spPr>
              <a:xfrm>
                <a:off x="5328472" y="2251252"/>
                <a:ext cx="1307203" cy="436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140" name="直線コネクタ 139"/>
              <p:cNvCxnSpPr/>
              <p:nvPr/>
            </p:nvCxnSpPr>
            <p:spPr>
              <a:xfrm>
                <a:off x="5328472" y="2251252"/>
                <a:ext cx="13072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グループ化 22"/>
              <p:cNvGrpSpPr/>
              <p:nvPr/>
            </p:nvGrpSpPr>
            <p:grpSpPr>
              <a:xfrm rot="18561363">
                <a:off x="6413867" y="1519751"/>
                <a:ext cx="253074" cy="190830"/>
                <a:chOff x="4211960" y="3645024"/>
                <a:chExt cx="504056" cy="360040"/>
              </a:xfrm>
            </p:grpSpPr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4211960" y="3645024"/>
                  <a:ext cx="504056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 flipV="1">
                  <a:off x="4211960" y="3861048"/>
                  <a:ext cx="504056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円/楕円 148"/>
                <p:cNvSpPr/>
                <p:nvPr/>
              </p:nvSpPr>
              <p:spPr>
                <a:xfrm>
                  <a:off x="4283968" y="3717032"/>
                  <a:ext cx="144016" cy="266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latin typeface="HGPｺﾞｼｯｸM" pitchFamily="50" charset="-128"/>
                    <a:ea typeface="HGPｺﾞｼｯｸM" pitchFamily="50" charset="-128"/>
                  </a:endParaRPr>
                </a:p>
              </p:txBody>
            </p:sp>
          </p:grpSp>
          <p:cxnSp>
            <p:nvCxnSpPr>
              <p:cNvPr id="143" name="直線コネクタ 142"/>
              <p:cNvCxnSpPr/>
              <p:nvPr/>
            </p:nvCxnSpPr>
            <p:spPr>
              <a:xfrm rot="5400000" flipH="1" flipV="1">
                <a:off x="6022600" y="1878249"/>
                <a:ext cx="484567" cy="26144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フリーフォーム 143"/>
              <p:cNvSpPr/>
              <p:nvPr/>
            </p:nvSpPr>
            <p:spPr>
              <a:xfrm>
                <a:off x="5926379" y="2251252"/>
                <a:ext cx="207784" cy="287874"/>
              </a:xfrm>
              <a:custGeom>
                <a:avLst/>
                <a:gdLst>
                  <a:gd name="connsiteX0" fmla="*/ 0 w 382555"/>
                  <a:gd name="connsiteY0" fmla="*/ 0 h 429209"/>
                  <a:gd name="connsiteX1" fmla="*/ 223934 w 382555"/>
                  <a:gd name="connsiteY1" fmla="*/ 429209 h 429209"/>
                  <a:gd name="connsiteX2" fmla="*/ 382555 w 382555"/>
                  <a:gd name="connsiteY2" fmla="*/ 0 h 429209"/>
                  <a:gd name="connsiteX3" fmla="*/ 382555 w 382555"/>
                  <a:gd name="connsiteY3" fmla="*/ 0 h 429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555" h="429209">
                    <a:moveTo>
                      <a:pt x="0" y="0"/>
                    </a:moveTo>
                    <a:lnTo>
                      <a:pt x="223934" y="429209"/>
                    </a:lnTo>
                    <a:lnTo>
                      <a:pt x="382555" y="0"/>
                    </a:lnTo>
                    <a:lnTo>
                      <a:pt x="38255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165" name="直線コネクタ 164"/>
              <p:cNvCxnSpPr/>
              <p:nvPr/>
            </p:nvCxnSpPr>
            <p:spPr>
              <a:xfrm flipH="1" flipV="1">
                <a:off x="5635231" y="1936952"/>
                <a:ext cx="298698" cy="31078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6" name="Picture 2" descr="C:\Users\INOSHITA\AppData\Local\Microsoft\Windows\Temporary Internet Files\Content.IE5\UT97WBCT\MC90043264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010680">
                <a:off x="5294112" y="1612984"/>
                <a:ext cx="412854" cy="3653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グループ化 5"/>
          <p:cNvGrpSpPr/>
          <p:nvPr/>
        </p:nvGrpSpPr>
        <p:grpSpPr>
          <a:xfrm>
            <a:off x="6961950" y="1092437"/>
            <a:ext cx="1683052" cy="1991252"/>
            <a:chOff x="5747105" y="1435693"/>
            <a:chExt cx="1712577" cy="1771463"/>
          </a:xfrm>
        </p:grpSpPr>
        <p:sp>
          <p:nvSpPr>
            <p:cNvPr id="133" name="テキスト ボックス 132"/>
            <p:cNvSpPr txBox="1"/>
            <p:nvPr/>
          </p:nvSpPr>
          <p:spPr>
            <a:xfrm>
              <a:off x="5994971" y="2704454"/>
              <a:ext cx="1365164" cy="50270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1" lang="ja-JP" altLang="en-US" sz="1600" dirty="0" smtClean="0">
                  <a:latin typeface="HGPｺﾞｼｯｸE" pitchFamily="50" charset="-128"/>
                  <a:ea typeface="HGPｺﾞｼｯｸE" pitchFamily="50" charset="-128"/>
                </a:rPr>
                <a:t>多重散乱</a:t>
              </a:r>
              <a:endParaRPr kumimoji="1" lang="en-US" altLang="ja-JP" sz="1600" dirty="0">
                <a:latin typeface="HGPｺﾞｼｯｸE" pitchFamily="50" charset="-128"/>
                <a:ea typeface="HGPｺﾞｼｯｸE" pitchFamily="50" charset="-128"/>
              </a:endParaRP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 smtClean="0">
                  <a:latin typeface="HGPｺﾞｼｯｸM" pitchFamily="50" charset="-128"/>
                  <a:ea typeface="HGPｺﾞｼｯｸM" pitchFamily="50" charset="-128"/>
                </a:rPr>
                <a:t>(</a:t>
              </a:r>
              <a:r>
                <a:rPr kumimoji="1" lang="ja-JP" altLang="en-US" sz="1400" dirty="0" smtClean="0">
                  <a:latin typeface="HGPｺﾞｼｯｸM" pitchFamily="50" charset="-128"/>
                  <a:ea typeface="HGPｺﾞｼｯｸM" pitchFamily="50" charset="-128"/>
                </a:rPr>
                <a:t>光路は</a:t>
              </a:r>
              <a:r>
                <a:rPr kumimoji="1" lang="ja-JP" alt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HGPｺﾞｼｯｸM" pitchFamily="50" charset="-128"/>
                  <a:ea typeface="HGPｺﾞｼｯｸM" pitchFamily="50" charset="-128"/>
                </a:rPr>
                <a:t>複数</a:t>
              </a:r>
              <a:r>
                <a:rPr kumimoji="1" lang="en-US" altLang="ja-JP" sz="1400" dirty="0" smtClean="0">
                  <a:latin typeface="HGPｺﾞｼｯｸM" pitchFamily="50" charset="-128"/>
                  <a:ea typeface="HGPｺﾞｼｯｸM" pitchFamily="50" charset="-128"/>
                </a:rPr>
                <a:t>)</a:t>
              </a:r>
              <a:endParaRPr kumimoji="1" lang="ja-JP" altLang="en-US" sz="1400" dirty="0">
                <a:latin typeface="HGPｺﾞｼｯｸM" pitchFamily="50" charset="-128"/>
                <a:ea typeface="HGPｺﾞｼｯｸM" pitchFamily="50" charset="-128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5747105" y="1435693"/>
              <a:ext cx="1712577" cy="1300899"/>
              <a:chOff x="6945982" y="1489386"/>
              <a:chExt cx="1373829" cy="1197778"/>
            </a:xfrm>
          </p:grpSpPr>
          <p:sp>
            <p:nvSpPr>
              <p:cNvPr id="124" name="正方形/長方形 123"/>
              <p:cNvSpPr/>
              <p:nvPr/>
            </p:nvSpPr>
            <p:spPr>
              <a:xfrm>
                <a:off x="7027818" y="2251252"/>
                <a:ext cx="1291993" cy="4359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125" name="直線コネクタ 124"/>
              <p:cNvCxnSpPr/>
              <p:nvPr/>
            </p:nvCxnSpPr>
            <p:spPr>
              <a:xfrm>
                <a:off x="7027818" y="2251252"/>
                <a:ext cx="12919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グループ化 29"/>
              <p:cNvGrpSpPr/>
              <p:nvPr/>
            </p:nvGrpSpPr>
            <p:grpSpPr>
              <a:xfrm rot="18561363">
                <a:off x="8098958" y="1521561"/>
                <a:ext cx="252960" cy="188609"/>
                <a:chOff x="4211960" y="3645024"/>
                <a:chExt cx="504056" cy="360040"/>
              </a:xfrm>
            </p:grpSpPr>
            <p:cxnSp>
              <p:nvCxnSpPr>
                <p:cNvPr id="136" name="直線コネクタ 135"/>
                <p:cNvCxnSpPr/>
                <p:nvPr/>
              </p:nvCxnSpPr>
              <p:spPr>
                <a:xfrm>
                  <a:off x="4211960" y="3645024"/>
                  <a:ext cx="504056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/>
                <p:cNvCxnSpPr/>
                <p:nvPr/>
              </p:nvCxnSpPr>
              <p:spPr>
                <a:xfrm flipV="1">
                  <a:off x="4211960" y="3861048"/>
                  <a:ext cx="504056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円/楕円 137"/>
                <p:cNvSpPr/>
                <p:nvPr/>
              </p:nvSpPr>
              <p:spPr>
                <a:xfrm>
                  <a:off x="4283968" y="3717032"/>
                  <a:ext cx="144016" cy="266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latin typeface="HGPｺﾞｼｯｸM" pitchFamily="50" charset="-128"/>
                    <a:ea typeface="HGPｺﾞｼｯｸM" pitchFamily="50" charset="-128"/>
                  </a:endParaRPr>
                </a:p>
              </p:txBody>
            </p:sp>
          </p:grpSp>
          <p:cxnSp>
            <p:nvCxnSpPr>
              <p:cNvPr id="128" name="直線コネクタ 127"/>
              <p:cNvCxnSpPr/>
              <p:nvPr/>
            </p:nvCxnSpPr>
            <p:spPr>
              <a:xfrm rot="5400000" flipH="1" flipV="1">
                <a:off x="7686851" y="1879878"/>
                <a:ext cx="484348" cy="258399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フリーフォーム 128"/>
              <p:cNvSpPr/>
              <p:nvPr/>
            </p:nvSpPr>
            <p:spPr>
              <a:xfrm>
                <a:off x="7583504" y="2263805"/>
                <a:ext cx="424114" cy="213386"/>
              </a:xfrm>
              <a:custGeom>
                <a:avLst/>
                <a:gdLst>
                  <a:gd name="connsiteX0" fmla="*/ 0 w 709127"/>
                  <a:gd name="connsiteY0" fmla="*/ 0 h 317241"/>
                  <a:gd name="connsiteX1" fmla="*/ 111968 w 709127"/>
                  <a:gd name="connsiteY1" fmla="*/ 279919 h 317241"/>
                  <a:gd name="connsiteX2" fmla="*/ 186613 w 709127"/>
                  <a:gd name="connsiteY2" fmla="*/ 121298 h 317241"/>
                  <a:gd name="connsiteX3" fmla="*/ 709127 w 709127"/>
                  <a:gd name="connsiteY3" fmla="*/ 317241 h 317241"/>
                  <a:gd name="connsiteX4" fmla="*/ 447870 w 709127"/>
                  <a:gd name="connsiteY4" fmla="*/ 149290 h 317241"/>
                  <a:gd name="connsiteX5" fmla="*/ 503854 w 709127"/>
                  <a:gd name="connsiteY5" fmla="*/ 83976 h 317241"/>
                  <a:gd name="connsiteX6" fmla="*/ 363894 w 709127"/>
                  <a:gd name="connsiteY6" fmla="*/ 18662 h 3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9127" h="317241">
                    <a:moveTo>
                      <a:pt x="0" y="0"/>
                    </a:moveTo>
                    <a:lnTo>
                      <a:pt x="111968" y="279919"/>
                    </a:lnTo>
                    <a:lnTo>
                      <a:pt x="186613" y="121298"/>
                    </a:lnTo>
                    <a:lnTo>
                      <a:pt x="709127" y="317241"/>
                    </a:lnTo>
                    <a:lnTo>
                      <a:pt x="447870" y="149290"/>
                    </a:lnTo>
                    <a:lnTo>
                      <a:pt x="503854" y="83976"/>
                    </a:lnTo>
                    <a:lnTo>
                      <a:pt x="363894" y="1866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130" name="フリーフォーム 129"/>
              <p:cNvSpPr/>
              <p:nvPr/>
            </p:nvSpPr>
            <p:spPr>
              <a:xfrm>
                <a:off x="7527699" y="2263805"/>
                <a:ext cx="306924" cy="269870"/>
              </a:xfrm>
              <a:custGeom>
                <a:avLst/>
                <a:gdLst>
                  <a:gd name="connsiteX0" fmla="*/ 83976 w 513184"/>
                  <a:gd name="connsiteY0" fmla="*/ 9331 h 401217"/>
                  <a:gd name="connsiteX1" fmla="*/ 0 w 513184"/>
                  <a:gd name="connsiteY1" fmla="*/ 289249 h 401217"/>
                  <a:gd name="connsiteX2" fmla="*/ 195943 w 513184"/>
                  <a:gd name="connsiteY2" fmla="*/ 158621 h 401217"/>
                  <a:gd name="connsiteX3" fmla="*/ 513184 w 513184"/>
                  <a:gd name="connsiteY3" fmla="*/ 401217 h 401217"/>
                  <a:gd name="connsiteX4" fmla="*/ 475862 w 513184"/>
                  <a:gd name="connsiteY4" fmla="*/ 0 h 40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184" h="401217">
                    <a:moveTo>
                      <a:pt x="83976" y="9331"/>
                    </a:moveTo>
                    <a:lnTo>
                      <a:pt x="0" y="289249"/>
                    </a:lnTo>
                    <a:lnTo>
                      <a:pt x="195943" y="158621"/>
                    </a:lnTo>
                    <a:lnTo>
                      <a:pt x="513184" y="401217"/>
                    </a:lnTo>
                    <a:lnTo>
                      <a:pt x="475862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131" name="フリーフォーム 130"/>
              <p:cNvSpPr/>
              <p:nvPr/>
            </p:nvSpPr>
            <p:spPr>
              <a:xfrm>
                <a:off x="7427251" y="2251252"/>
                <a:ext cx="585947" cy="345183"/>
              </a:xfrm>
              <a:custGeom>
                <a:avLst/>
                <a:gdLst>
                  <a:gd name="connsiteX0" fmla="*/ 261257 w 979715"/>
                  <a:gd name="connsiteY0" fmla="*/ 0 h 513184"/>
                  <a:gd name="connsiteX1" fmla="*/ 0 w 979715"/>
                  <a:gd name="connsiteY1" fmla="*/ 251927 h 513184"/>
                  <a:gd name="connsiteX2" fmla="*/ 261257 w 979715"/>
                  <a:gd name="connsiteY2" fmla="*/ 167951 h 513184"/>
                  <a:gd name="connsiteX3" fmla="*/ 447870 w 979715"/>
                  <a:gd name="connsiteY3" fmla="*/ 513184 h 513184"/>
                  <a:gd name="connsiteX4" fmla="*/ 438539 w 979715"/>
                  <a:gd name="connsiteY4" fmla="*/ 214604 h 513184"/>
                  <a:gd name="connsiteX5" fmla="*/ 662474 w 979715"/>
                  <a:gd name="connsiteY5" fmla="*/ 373225 h 513184"/>
                  <a:gd name="connsiteX6" fmla="*/ 979715 w 979715"/>
                  <a:gd name="connsiteY6" fmla="*/ 307910 h 513184"/>
                  <a:gd name="connsiteX7" fmla="*/ 690466 w 979715"/>
                  <a:gd name="connsiteY7" fmla="*/ 205274 h 513184"/>
                  <a:gd name="connsiteX8" fmla="*/ 634482 w 979715"/>
                  <a:gd name="connsiteY8" fmla="*/ 9331 h 51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715" h="513184">
                    <a:moveTo>
                      <a:pt x="261257" y="0"/>
                    </a:moveTo>
                    <a:lnTo>
                      <a:pt x="0" y="251927"/>
                    </a:lnTo>
                    <a:lnTo>
                      <a:pt x="261257" y="167951"/>
                    </a:lnTo>
                    <a:lnTo>
                      <a:pt x="447870" y="513184"/>
                    </a:lnTo>
                    <a:lnTo>
                      <a:pt x="438539" y="214604"/>
                    </a:lnTo>
                    <a:lnTo>
                      <a:pt x="662474" y="373225"/>
                    </a:lnTo>
                    <a:lnTo>
                      <a:pt x="979715" y="307910"/>
                    </a:lnTo>
                    <a:lnTo>
                      <a:pt x="690466" y="205274"/>
                    </a:lnTo>
                    <a:lnTo>
                      <a:pt x="634482" y="9331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sp>
            <p:nvSpPr>
              <p:cNvPr id="132" name="フリーフォーム 131"/>
              <p:cNvSpPr/>
              <p:nvPr/>
            </p:nvSpPr>
            <p:spPr>
              <a:xfrm>
                <a:off x="7505378" y="2257528"/>
                <a:ext cx="318086" cy="345182"/>
              </a:xfrm>
              <a:custGeom>
                <a:avLst/>
                <a:gdLst>
                  <a:gd name="connsiteX0" fmla="*/ 130628 w 531845"/>
                  <a:gd name="connsiteY0" fmla="*/ 0 h 513183"/>
                  <a:gd name="connsiteX1" fmla="*/ 0 w 531845"/>
                  <a:gd name="connsiteY1" fmla="*/ 513183 h 513183"/>
                  <a:gd name="connsiteX2" fmla="*/ 373224 w 531845"/>
                  <a:gd name="connsiteY2" fmla="*/ 93306 h 513183"/>
                  <a:gd name="connsiteX3" fmla="*/ 531845 w 531845"/>
                  <a:gd name="connsiteY3" fmla="*/ 158620 h 513183"/>
                  <a:gd name="connsiteX4" fmla="*/ 531845 w 531845"/>
                  <a:gd name="connsiteY4" fmla="*/ 0 h 51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845" h="513183">
                    <a:moveTo>
                      <a:pt x="130628" y="0"/>
                    </a:moveTo>
                    <a:lnTo>
                      <a:pt x="0" y="513183"/>
                    </a:lnTo>
                    <a:lnTo>
                      <a:pt x="373224" y="93306"/>
                    </a:lnTo>
                    <a:lnTo>
                      <a:pt x="531845" y="158620"/>
                    </a:lnTo>
                    <a:lnTo>
                      <a:pt x="531845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PｺﾞｼｯｸM" pitchFamily="50" charset="-128"/>
                  <a:ea typeface="HGPｺﾞｼｯｸM" pitchFamily="50" charset="-128"/>
                </a:endParaRPr>
              </a:p>
            </p:txBody>
          </p:sp>
          <p:cxnSp>
            <p:nvCxnSpPr>
              <p:cNvPr id="167" name="直線コネクタ 166"/>
              <p:cNvCxnSpPr/>
              <p:nvPr/>
            </p:nvCxnSpPr>
            <p:spPr>
              <a:xfrm flipH="1" flipV="1">
                <a:off x="7287101" y="1936952"/>
                <a:ext cx="298698" cy="31078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8" name="Picture 2" descr="C:\Users\INOSHITA\AppData\Local\Microsoft\Windows\Temporary Internet Files\Content.IE5\UT97WBCT\MC90043264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8228793">
                <a:off x="6945982" y="1612984"/>
                <a:ext cx="412854" cy="365304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8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130879"/>
              </p:ext>
            </p:extLst>
          </p:nvPr>
        </p:nvGraphicFramePr>
        <p:xfrm>
          <a:off x="4029012" y="3579195"/>
          <a:ext cx="3305023" cy="52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6" name="数式" r:id="rId5" imgW="1485900" imgH="228600" progId="Equation.3">
                  <p:embed/>
                </p:oleObj>
              </mc:Choice>
              <mc:Fallback>
                <p:oleObj name="数式" r:id="rId5" imgW="1485900" imgH="228600" progId="Equation.3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12" y="3579195"/>
                        <a:ext cx="3305023" cy="525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線吹き出し 2 189"/>
          <p:cNvSpPr/>
          <p:nvPr/>
        </p:nvSpPr>
        <p:spPr bwMode="auto">
          <a:xfrm>
            <a:off x="5481052" y="3203334"/>
            <a:ext cx="1721944" cy="360040"/>
          </a:xfrm>
          <a:prstGeom prst="callout2">
            <a:avLst>
              <a:gd name="adj1" fmla="val 50497"/>
              <a:gd name="adj2" fmla="val -837"/>
              <a:gd name="adj3" fmla="val 50497"/>
              <a:gd name="adj4" fmla="val -13377"/>
              <a:gd name="adj5" fmla="val 155522"/>
              <a:gd name="adj6" fmla="val -19722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800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スケーリング定数</a:t>
            </a:r>
          </a:p>
        </p:txBody>
      </p:sp>
      <p:sp>
        <p:nvSpPr>
          <p:cNvPr id="191" name="線吹き出し 2 190"/>
          <p:cNvSpPr/>
          <p:nvPr/>
        </p:nvSpPr>
        <p:spPr bwMode="auto">
          <a:xfrm>
            <a:off x="7319972" y="3393533"/>
            <a:ext cx="1013564" cy="315656"/>
          </a:xfrm>
          <a:prstGeom prst="callout2">
            <a:avLst>
              <a:gd name="adj1" fmla="val 49692"/>
              <a:gd name="adj2" fmla="val -837"/>
              <a:gd name="adj3" fmla="val 49895"/>
              <a:gd name="adj4" fmla="val -72408"/>
              <a:gd name="adj5" fmla="val 91872"/>
              <a:gd name="adj6" fmla="val -79734"/>
            </a:avLst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800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消滅係数</a:t>
            </a:r>
          </a:p>
        </p:txBody>
      </p:sp>
      <p:sp>
        <p:nvSpPr>
          <p:cNvPr id="192" name="線吹き出し 2 191"/>
          <p:cNvSpPr/>
          <p:nvPr/>
        </p:nvSpPr>
        <p:spPr bwMode="auto">
          <a:xfrm>
            <a:off x="7247640" y="3818700"/>
            <a:ext cx="846861" cy="360040"/>
          </a:xfrm>
          <a:prstGeom prst="callout2">
            <a:avLst>
              <a:gd name="adj1" fmla="val 50497"/>
              <a:gd name="adj2" fmla="val -837"/>
              <a:gd name="adj3" fmla="val 50634"/>
              <a:gd name="adj4" fmla="val -36016"/>
              <a:gd name="adj5" fmla="val 12323"/>
              <a:gd name="adj6" fmla="val -41694"/>
            </a:avLst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36000" rIns="0" bIns="36000" rtlCol="0" anchor="ctr" anchorCtr="1"/>
          <a:lstStyle/>
          <a:p>
            <a:pPr algn="ctr" eaLnBrk="1" hangingPunct="1"/>
            <a:r>
              <a:rPr kumimoji="1" lang="ja-JP" altLang="en-US" sz="1800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光路長</a:t>
            </a:r>
          </a:p>
        </p:txBody>
      </p:sp>
      <p:cxnSp>
        <p:nvCxnSpPr>
          <p:cNvPr id="193" name="直線コネクタ 192"/>
          <p:cNvCxnSpPr/>
          <p:nvPr/>
        </p:nvCxnSpPr>
        <p:spPr bwMode="auto">
          <a:xfrm>
            <a:off x="6667844" y="3859250"/>
            <a:ext cx="544713" cy="0"/>
          </a:xfrm>
          <a:prstGeom prst="line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graphicFrame>
        <p:nvGraphicFramePr>
          <p:cNvPr id="19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47306"/>
              </p:ext>
            </p:extLst>
          </p:nvPr>
        </p:nvGraphicFramePr>
        <p:xfrm>
          <a:off x="4645012" y="4594637"/>
          <a:ext cx="3275319" cy="65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7" name="数式" r:id="rId7" imgW="2120900" imgH="444500" progId="Equation.3">
                  <p:embed/>
                </p:oleObj>
              </mc:Choice>
              <mc:Fallback>
                <p:oleObj name="数式" r:id="rId7" imgW="2120900" imgH="444500" progId="Equation.3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12" y="4594637"/>
                        <a:ext cx="3275319" cy="658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テキスト ボックス 196"/>
          <p:cNvSpPr txBox="1"/>
          <p:nvPr/>
        </p:nvSpPr>
        <p:spPr>
          <a:xfrm>
            <a:off x="4178127" y="5215190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g</a:t>
            </a:r>
            <a:r>
              <a:rPr kumimoji="1" lang="en-US" altLang="ja-JP" sz="16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: </a:t>
            </a:r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散乱パラメータ</a:t>
            </a:r>
          </a:p>
        </p:txBody>
      </p:sp>
      <p:sp>
        <p:nvSpPr>
          <p:cNvPr id="201" name="Text Box 53"/>
          <p:cNvSpPr txBox="1">
            <a:spLocks noChangeArrowheads="1"/>
          </p:cNvSpPr>
          <p:nvPr/>
        </p:nvSpPr>
        <p:spPr bwMode="auto">
          <a:xfrm>
            <a:off x="7112611" y="6051023"/>
            <a:ext cx="1194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latin typeface="HGPｺﾞｼｯｸM" pitchFamily="50" charset="-128"/>
                <a:ea typeface="HGPｺﾞｼｯｸM" pitchFamily="50" charset="-128"/>
              </a:rPr>
              <a:t>前方</a:t>
            </a:r>
            <a:r>
              <a:rPr lang="ja-JP" altLang="en-US" sz="1200" dirty="0" smtClean="0">
                <a:latin typeface="HGPｺﾞｼｯｸM" pitchFamily="50" charset="-128"/>
                <a:ea typeface="HGPｺﾞｼｯｸM" pitchFamily="50" charset="-128"/>
              </a:rPr>
              <a:t>散乱 </a:t>
            </a:r>
            <a:r>
              <a:rPr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lang="en-US" altLang="ja-JP" sz="1200" dirty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202" name="Text Box 54"/>
          <p:cNvSpPr txBox="1">
            <a:spLocks noChangeArrowheads="1"/>
          </p:cNvSpPr>
          <p:nvPr/>
        </p:nvSpPr>
        <p:spPr bwMode="auto">
          <a:xfrm>
            <a:off x="4423142" y="6058434"/>
            <a:ext cx="1194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latin typeface="HGPｺﾞｼｯｸM" pitchFamily="50" charset="-128"/>
                <a:ea typeface="HGPｺﾞｼｯｸM" pitchFamily="50" charset="-128"/>
              </a:rPr>
              <a:t>後方</a:t>
            </a:r>
            <a:r>
              <a:rPr lang="ja-JP" altLang="en-US" sz="1200" dirty="0" smtClean="0">
                <a:latin typeface="HGPｺﾞｼｯｸM" pitchFamily="50" charset="-128"/>
                <a:ea typeface="HGPｺﾞｼｯｸM" pitchFamily="50" charset="-128"/>
              </a:rPr>
              <a:t>散乱 </a:t>
            </a:r>
            <a:r>
              <a:rPr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</a:rPr>
              <a:t>g</a:t>
            </a:r>
            <a:r>
              <a:rPr lang="en-US" altLang="ja-JP" sz="1200" dirty="0" smtClean="0">
                <a:latin typeface="Times New Roman" pitchFamily="18" charset="0"/>
              </a:rPr>
              <a:t>&lt;0)</a:t>
            </a:r>
            <a:endParaRPr lang="en-US" altLang="ja-JP" sz="1200" dirty="0">
              <a:latin typeface="Times New Roman" pitchFamily="18" charset="0"/>
            </a:endParaRPr>
          </a:p>
        </p:txBody>
      </p:sp>
      <p:sp>
        <p:nvSpPr>
          <p:cNvPr id="203" name="Text Box 55"/>
          <p:cNvSpPr txBox="1">
            <a:spLocks noChangeArrowheads="1"/>
          </p:cNvSpPr>
          <p:nvPr/>
        </p:nvSpPr>
        <p:spPr bwMode="auto">
          <a:xfrm>
            <a:off x="5807353" y="6061183"/>
            <a:ext cx="1194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latin typeface="HGPｺﾞｼｯｸM" pitchFamily="50" charset="-128"/>
                <a:ea typeface="HGPｺﾞｼｯｸM" pitchFamily="50" charset="-128"/>
              </a:rPr>
              <a:t>等方</a:t>
            </a:r>
            <a:r>
              <a:rPr lang="ja-JP" altLang="en-US" sz="1200" dirty="0" smtClean="0">
                <a:latin typeface="HGPｺﾞｼｯｸM" pitchFamily="50" charset="-128"/>
                <a:ea typeface="HGPｺﾞｼｯｸM" pitchFamily="50" charset="-128"/>
              </a:rPr>
              <a:t>散乱 </a:t>
            </a:r>
            <a:r>
              <a:rPr lang="en-US" altLang="ja-JP" sz="12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sz="1200" i="1" dirty="0" smtClean="0">
                <a:latin typeface="Times New Roman" pitchFamily="18" charset="0"/>
              </a:rPr>
              <a:t>g</a:t>
            </a:r>
            <a:r>
              <a:rPr lang="en-US" altLang="ja-JP" sz="1200" dirty="0" smtClean="0">
                <a:latin typeface="Times New Roman" pitchFamily="18" charset="0"/>
              </a:rPr>
              <a:t>=0</a:t>
            </a:r>
            <a:r>
              <a:rPr lang="en-US" altLang="ja-JP" sz="1200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lang="en-US" altLang="ja-JP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83458" y="3755257"/>
            <a:ext cx="2860243" cy="2460995"/>
            <a:chOff x="442634" y="3765845"/>
            <a:chExt cx="2756573" cy="2726536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2190966" y="3880813"/>
              <a:ext cx="628664" cy="461647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1" lang="en-US" altLang="ja-JP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73898" y="4826968"/>
              <a:ext cx="2341807" cy="16654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cxnSp>
          <p:nvCxnSpPr>
            <p:cNvPr id="113" name="直線コネクタ 112"/>
            <p:cNvCxnSpPr/>
            <p:nvPr/>
          </p:nvCxnSpPr>
          <p:spPr>
            <a:xfrm>
              <a:off x="773898" y="4826966"/>
              <a:ext cx="23418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グループ化 22"/>
            <p:cNvGrpSpPr/>
            <p:nvPr/>
          </p:nvGrpSpPr>
          <p:grpSpPr>
            <a:xfrm rot="18561363">
              <a:off x="2836931" y="3860197"/>
              <a:ext cx="382688" cy="341865"/>
              <a:chOff x="4211960" y="3645024"/>
              <a:chExt cx="504056" cy="360040"/>
            </a:xfrm>
          </p:grpSpPr>
          <p:cxnSp>
            <p:nvCxnSpPr>
              <p:cNvPr id="115" name="直線コネクタ 114"/>
              <p:cNvCxnSpPr/>
              <p:nvPr/>
            </p:nvCxnSpPr>
            <p:spPr>
              <a:xfrm>
                <a:off x="4211960" y="3645024"/>
                <a:ext cx="504056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4211960" y="3861048"/>
                <a:ext cx="504056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円/楕円 116"/>
              <p:cNvSpPr/>
              <p:nvPr/>
            </p:nvSpPr>
            <p:spPr>
              <a:xfrm>
                <a:off x="4283968" y="3717032"/>
                <a:ext cx="144016" cy="2663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Calibri" pitchFamily="34" charset="0"/>
                  <a:ea typeface="HGPｺﾞｼｯｸM" pitchFamily="50" charset="-128"/>
                  <a:cs typeface="Calibri" pitchFamily="34" charset="0"/>
                </a:endParaRPr>
              </a:p>
            </p:txBody>
          </p:sp>
        </p:grpSp>
        <p:cxnSp>
          <p:nvCxnSpPr>
            <p:cNvPr id="118" name="直線コネクタ 117"/>
            <p:cNvCxnSpPr/>
            <p:nvPr/>
          </p:nvCxnSpPr>
          <p:spPr>
            <a:xfrm flipV="1">
              <a:off x="2353963" y="4222827"/>
              <a:ext cx="496162" cy="611099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 flipV="1">
              <a:off x="1020153" y="4347178"/>
              <a:ext cx="419410" cy="47150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" name="Picture 2" descr="C:\Users\INOSHITA\AppData\Local\Microsoft\Windows\Temporary Internet Files\Content.IE5\UT97WBCT\MC90043264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010680">
              <a:off x="425531" y="3782948"/>
              <a:ext cx="688635" cy="654429"/>
            </a:xfrm>
            <a:prstGeom prst="rect">
              <a:avLst/>
            </a:prstGeom>
            <a:noFill/>
          </p:spPr>
        </p:pic>
        <p:sp>
          <p:nvSpPr>
            <p:cNvPr id="123" name="円/楕円 122"/>
            <p:cNvSpPr/>
            <p:nvPr/>
          </p:nvSpPr>
          <p:spPr>
            <a:xfrm rot="19878976">
              <a:off x="1498161" y="4981215"/>
              <a:ext cx="895639" cy="148823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フリーフォーム 126"/>
            <p:cNvSpPr/>
            <p:nvPr/>
          </p:nvSpPr>
          <p:spPr bwMode="auto">
            <a:xfrm>
              <a:off x="1447183" y="4829634"/>
              <a:ext cx="914400" cy="807720"/>
            </a:xfrm>
            <a:custGeom>
              <a:avLst/>
              <a:gdLst>
                <a:gd name="connsiteX0" fmla="*/ 0 w 914400"/>
                <a:gd name="connsiteY0" fmla="*/ 0 h 807720"/>
                <a:gd name="connsiteX1" fmla="*/ 441960 w 914400"/>
                <a:gd name="connsiteY1" fmla="*/ 807720 h 807720"/>
                <a:gd name="connsiteX2" fmla="*/ 914400 w 914400"/>
                <a:gd name="connsiteY2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807720">
                  <a:moveTo>
                    <a:pt x="0" y="0"/>
                  </a:moveTo>
                  <a:lnTo>
                    <a:pt x="441960" y="807720"/>
                  </a:lnTo>
                  <a:lnTo>
                    <a:pt x="91440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Calibri" pitchFamily="34" charset="0"/>
                <a:ea typeface="HGPｺﾞｼｯｸM" pitchFamily="50" charset="-128"/>
                <a:cs typeface="Calibri" pitchFamily="34" charset="0"/>
              </a:endParaRPr>
            </a:p>
          </p:txBody>
        </p:sp>
        <p:cxnSp>
          <p:nvCxnSpPr>
            <p:cNvPr id="134" name="直線コネクタ 133"/>
            <p:cNvCxnSpPr>
              <a:stCxn id="127" idx="1"/>
              <a:endCxn id="123" idx="4"/>
            </p:cNvCxnSpPr>
            <p:nvPr/>
          </p:nvCxnSpPr>
          <p:spPr>
            <a:xfrm>
              <a:off x="1889143" y="5637354"/>
              <a:ext cx="413996" cy="7407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グループ化 134"/>
            <p:cNvGrpSpPr/>
            <p:nvPr/>
          </p:nvGrpSpPr>
          <p:grpSpPr>
            <a:xfrm rot="2277465">
              <a:off x="943479" y="5107898"/>
              <a:ext cx="871323" cy="461447"/>
              <a:chOff x="-2155795" y="2734477"/>
              <a:chExt cx="1020991" cy="542579"/>
            </a:xfrm>
          </p:grpSpPr>
          <p:cxnSp>
            <p:nvCxnSpPr>
              <p:cNvPr id="142" name="直線矢印コネクタ 141"/>
              <p:cNvCxnSpPr/>
              <p:nvPr/>
            </p:nvCxnSpPr>
            <p:spPr>
              <a:xfrm>
                <a:off x="-2154741" y="2794379"/>
                <a:ext cx="1018884" cy="4167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フリーフォーム 145"/>
              <p:cNvSpPr/>
              <p:nvPr/>
            </p:nvSpPr>
            <p:spPr>
              <a:xfrm rot="6810212">
                <a:off x="-2214643" y="2793325"/>
                <a:ext cx="119802" cy="2106"/>
              </a:xfrm>
              <a:custGeom>
                <a:avLst/>
                <a:gdLst>
                  <a:gd name="connsiteX0" fmla="*/ 0 w 140494"/>
                  <a:gd name="connsiteY0" fmla="*/ 0 h 2381"/>
                  <a:gd name="connsiteX1" fmla="*/ 140494 w 140494"/>
                  <a:gd name="connsiteY1" fmla="*/ 0 h 2381"/>
                  <a:gd name="connsiteX2" fmla="*/ 140494 w 140494"/>
                  <a:gd name="connsiteY2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4" h="2381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2381"/>
                    </a:lnTo>
                  </a:path>
                </a:pathLst>
              </a:cu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フリーフォーム 197"/>
              <p:cNvSpPr/>
              <p:nvPr/>
            </p:nvSpPr>
            <p:spPr>
              <a:xfrm rot="6810212">
                <a:off x="-1195758" y="3216102"/>
                <a:ext cx="119802" cy="2106"/>
              </a:xfrm>
              <a:custGeom>
                <a:avLst/>
                <a:gdLst>
                  <a:gd name="connsiteX0" fmla="*/ 0 w 140494"/>
                  <a:gd name="connsiteY0" fmla="*/ 0 h 2381"/>
                  <a:gd name="connsiteX1" fmla="*/ 140494 w 140494"/>
                  <a:gd name="connsiteY1" fmla="*/ 0 h 2381"/>
                  <a:gd name="connsiteX2" fmla="*/ 140494 w 140494"/>
                  <a:gd name="connsiteY2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4" h="2381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2381"/>
                    </a:lnTo>
                  </a:path>
                </a:pathLst>
              </a:cu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9" name="グループ化 198"/>
            <p:cNvGrpSpPr/>
            <p:nvPr/>
          </p:nvGrpSpPr>
          <p:grpSpPr>
            <a:xfrm rot="5909817">
              <a:off x="1960573" y="5119490"/>
              <a:ext cx="849423" cy="457804"/>
              <a:chOff x="-2155794" y="2734477"/>
              <a:chExt cx="1020990" cy="542579"/>
            </a:xfrm>
          </p:grpSpPr>
          <p:cxnSp>
            <p:nvCxnSpPr>
              <p:cNvPr id="200" name="直線矢印コネクタ 199"/>
              <p:cNvCxnSpPr/>
              <p:nvPr/>
            </p:nvCxnSpPr>
            <p:spPr>
              <a:xfrm>
                <a:off x="-2154741" y="2794379"/>
                <a:ext cx="1018884" cy="4167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フリーフォーム 228"/>
              <p:cNvSpPr/>
              <p:nvPr/>
            </p:nvSpPr>
            <p:spPr>
              <a:xfrm rot="6810212">
                <a:off x="-2214642" y="2793325"/>
                <a:ext cx="119802" cy="2106"/>
              </a:xfrm>
              <a:custGeom>
                <a:avLst/>
                <a:gdLst>
                  <a:gd name="connsiteX0" fmla="*/ 0 w 140494"/>
                  <a:gd name="connsiteY0" fmla="*/ 0 h 2381"/>
                  <a:gd name="connsiteX1" fmla="*/ 140494 w 140494"/>
                  <a:gd name="connsiteY1" fmla="*/ 0 h 2381"/>
                  <a:gd name="connsiteX2" fmla="*/ 140494 w 140494"/>
                  <a:gd name="connsiteY2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4" h="2381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2381"/>
                    </a:lnTo>
                  </a:path>
                </a:pathLst>
              </a:cu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フリーフォーム 229"/>
              <p:cNvSpPr/>
              <p:nvPr/>
            </p:nvSpPr>
            <p:spPr>
              <a:xfrm rot="6810212">
                <a:off x="-1195758" y="3216102"/>
                <a:ext cx="119802" cy="2106"/>
              </a:xfrm>
              <a:custGeom>
                <a:avLst/>
                <a:gdLst>
                  <a:gd name="connsiteX0" fmla="*/ 0 w 140494"/>
                  <a:gd name="connsiteY0" fmla="*/ 0 h 2381"/>
                  <a:gd name="connsiteX1" fmla="*/ 140494 w 140494"/>
                  <a:gd name="connsiteY1" fmla="*/ 0 h 2381"/>
                  <a:gd name="connsiteX2" fmla="*/ 140494 w 140494"/>
                  <a:gd name="connsiteY2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94" h="2381">
                    <a:moveTo>
                      <a:pt x="0" y="0"/>
                    </a:moveTo>
                    <a:lnTo>
                      <a:pt x="140494" y="0"/>
                    </a:lnTo>
                    <a:lnTo>
                      <a:pt x="140494" y="2381"/>
                    </a:lnTo>
                  </a:path>
                </a:pathLst>
              </a:cu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1" name="円弧 230"/>
            <p:cNvSpPr/>
            <p:nvPr/>
          </p:nvSpPr>
          <p:spPr>
            <a:xfrm>
              <a:off x="1733748" y="5470691"/>
              <a:ext cx="318366" cy="306978"/>
            </a:xfrm>
            <a:prstGeom prst="arc">
              <a:avLst>
                <a:gd name="adj1" fmla="val 18101009"/>
                <a:gd name="adj2" fmla="val 380981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3" tIns="45711" rIns="91423" bIns="45711" rtlCol="0" anchor="ctr"/>
            <a:lstStyle/>
            <a:p>
              <a:pPr algn="ctr"/>
              <a:endParaRPr kumimoji="1"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テキスト ボックス 231"/>
            <p:cNvSpPr txBox="1"/>
            <p:nvPr/>
          </p:nvSpPr>
          <p:spPr>
            <a:xfrm>
              <a:off x="1959153" y="5268018"/>
              <a:ext cx="317681" cy="400091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i="1" dirty="0">
                  <a:latin typeface="Symbol" pitchFamily="18" charset="2"/>
                  <a:cs typeface="Times New Roman" pitchFamily="18" charset="0"/>
                </a:rPr>
                <a:t>q</a:t>
              </a:r>
              <a:endParaRPr lang="ja-JP" altLang="en-US" i="1" dirty="0"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233" name="テキスト ボックス 232"/>
            <p:cNvSpPr txBox="1"/>
            <p:nvPr/>
          </p:nvSpPr>
          <p:spPr>
            <a:xfrm>
              <a:off x="2305195" y="5145064"/>
              <a:ext cx="419359" cy="400091"/>
            </a:xfrm>
            <a:prstGeom prst="rect">
              <a:avLst/>
            </a:prstGeom>
            <a:noFill/>
          </p:spPr>
          <p:txBody>
            <a:bodyPr wrap="none" lIns="107980" tIns="45711" rIns="91423" bIns="45711" rtlCol="0">
              <a:spAutoFit/>
            </a:bodyPr>
            <a:lstStyle/>
            <a:p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1028553" y="5144777"/>
              <a:ext cx="402640" cy="400091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ja-JP" sz="12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テキスト ボックス 234"/>
            <p:cNvSpPr txBox="1"/>
            <p:nvPr/>
          </p:nvSpPr>
          <p:spPr>
            <a:xfrm>
              <a:off x="1151449" y="6151514"/>
              <a:ext cx="68287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i="1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i="1" dirty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6" name="直線矢印コネクタ 235"/>
            <p:cNvCxnSpPr>
              <a:endCxn id="238" idx="1"/>
            </p:cNvCxnSpPr>
            <p:nvPr/>
          </p:nvCxnSpPr>
          <p:spPr bwMode="auto">
            <a:xfrm>
              <a:off x="1447183" y="4818685"/>
              <a:ext cx="423237" cy="788584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矢印コネクタ 236"/>
            <p:cNvCxnSpPr>
              <a:stCxn id="127" idx="1"/>
            </p:cNvCxnSpPr>
            <p:nvPr/>
          </p:nvCxnSpPr>
          <p:spPr bwMode="auto">
            <a:xfrm flipV="1">
              <a:off x="1889143" y="4826966"/>
              <a:ext cx="468630" cy="810388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円/楕円 237"/>
            <p:cNvSpPr/>
            <p:nvPr/>
          </p:nvSpPr>
          <p:spPr>
            <a:xfrm>
              <a:off x="1861095" y="5598278"/>
              <a:ext cx="63673" cy="6139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kumimoji="1"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097082" y="4360445"/>
              <a:ext cx="320887" cy="461647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9" name="グループ化 238"/>
          <p:cNvGrpSpPr>
            <a:grpSpLocks noChangeAspect="1"/>
          </p:cNvGrpSpPr>
          <p:nvPr/>
        </p:nvGrpSpPr>
        <p:grpSpPr>
          <a:xfrm rot="16200000">
            <a:off x="7402453" y="5260778"/>
            <a:ext cx="508393" cy="1040994"/>
            <a:chOff x="4934893" y="5250456"/>
            <a:chExt cx="567994" cy="828057"/>
          </a:xfrm>
        </p:grpSpPr>
        <p:sp>
          <p:nvSpPr>
            <p:cNvPr id="240" name="Oval 17"/>
            <p:cNvSpPr>
              <a:spLocks noChangeArrowheads="1"/>
            </p:cNvSpPr>
            <p:nvPr/>
          </p:nvSpPr>
          <p:spPr bwMode="auto">
            <a:xfrm>
              <a:off x="5162591" y="5494931"/>
              <a:ext cx="113850" cy="10525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Oval 22"/>
            <p:cNvSpPr>
              <a:spLocks noChangeArrowheads="1"/>
            </p:cNvSpPr>
            <p:nvPr/>
          </p:nvSpPr>
          <p:spPr bwMode="auto">
            <a:xfrm>
              <a:off x="4934893" y="5334709"/>
              <a:ext cx="567994" cy="7438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2" name="Line 31"/>
            <p:cNvSpPr>
              <a:spLocks noChangeShapeType="1"/>
            </p:cNvSpPr>
            <p:nvPr/>
          </p:nvSpPr>
          <p:spPr bwMode="auto">
            <a:xfrm>
              <a:off x="4962526" y="5560893"/>
              <a:ext cx="50673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3" name="Line 32"/>
            <p:cNvSpPr>
              <a:spLocks noChangeShapeType="1"/>
            </p:cNvSpPr>
            <p:nvPr/>
          </p:nvSpPr>
          <p:spPr bwMode="auto">
            <a:xfrm>
              <a:off x="5218891" y="5335879"/>
              <a:ext cx="0" cy="7426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4" name="Line 33"/>
            <p:cNvSpPr>
              <a:spLocks noChangeShapeType="1"/>
            </p:cNvSpPr>
            <p:nvPr/>
          </p:nvSpPr>
          <p:spPr bwMode="auto">
            <a:xfrm flipH="1">
              <a:off x="4962526" y="5388506"/>
              <a:ext cx="394334" cy="494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34"/>
            <p:cNvSpPr>
              <a:spLocks noChangeShapeType="1"/>
            </p:cNvSpPr>
            <p:nvPr/>
          </p:nvSpPr>
          <p:spPr bwMode="auto">
            <a:xfrm>
              <a:off x="5078730" y="5388506"/>
              <a:ext cx="390526" cy="4776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6" name="直線矢印コネクタ 245"/>
            <p:cNvCxnSpPr/>
            <p:nvPr/>
          </p:nvCxnSpPr>
          <p:spPr bwMode="auto">
            <a:xfrm rot="5400000">
              <a:off x="5057516" y="5411831"/>
              <a:ext cx="324000" cy="1250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グループ化 246"/>
          <p:cNvGrpSpPr>
            <a:grpSpLocks noChangeAspect="1"/>
          </p:cNvGrpSpPr>
          <p:nvPr/>
        </p:nvGrpSpPr>
        <p:grpSpPr>
          <a:xfrm rot="16200000">
            <a:off x="6065171" y="5468621"/>
            <a:ext cx="578318" cy="673625"/>
            <a:chOff x="6013332" y="5250457"/>
            <a:chExt cx="684000" cy="796724"/>
          </a:xfrm>
        </p:grpSpPr>
        <p:sp>
          <p:nvSpPr>
            <p:cNvPr id="248" name="Oval 17"/>
            <p:cNvSpPr>
              <a:spLocks noChangeArrowheads="1"/>
            </p:cNvSpPr>
            <p:nvPr/>
          </p:nvSpPr>
          <p:spPr bwMode="auto">
            <a:xfrm>
              <a:off x="6297330" y="5628659"/>
              <a:ext cx="113849" cy="10642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9" name="Oval 21"/>
            <p:cNvSpPr>
              <a:spLocks noChangeArrowheads="1"/>
            </p:cNvSpPr>
            <p:nvPr/>
          </p:nvSpPr>
          <p:spPr bwMode="auto">
            <a:xfrm>
              <a:off x="6013332" y="5363181"/>
              <a:ext cx="684000" cy="68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0" name="Line 27"/>
            <p:cNvSpPr>
              <a:spLocks noChangeShapeType="1"/>
            </p:cNvSpPr>
            <p:nvPr/>
          </p:nvSpPr>
          <p:spPr bwMode="auto">
            <a:xfrm>
              <a:off x="6013332" y="5703228"/>
              <a:ext cx="68184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1" name="Line 28"/>
            <p:cNvSpPr>
              <a:spLocks noChangeShapeType="1"/>
            </p:cNvSpPr>
            <p:nvPr/>
          </p:nvSpPr>
          <p:spPr bwMode="auto">
            <a:xfrm flipH="1">
              <a:off x="6354253" y="5363181"/>
              <a:ext cx="1483" cy="68399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2" name="Line 29"/>
            <p:cNvSpPr>
              <a:spLocks noChangeShapeType="1"/>
            </p:cNvSpPr>
            <p:nvPr/>
          </p:nvSpPr>
          <p:spPr bwMode="auto">
            <a:xfrm flipH="1">
              <a:off x="6105526" y="5469607"/>
              <a:ext cx="495300" cy="4682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3" name="Line 30"/>
            <p:cNvSpPr>
              <a:spLocks noChangeShapeType="1"/>
            </p:cNvSpPr>
            <p:nvPr/>
          </p:nvSpPr>
          <p:spPr bwMode="auto">
            <a:xfrm>
              <a:off x="6105526" y="5469607"/>
              <a:ext cx="495300" cy="4682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4" name="直線矢印コネクタ 253"/>
            <p:cNvCxnSpPr/>
            <p:nvPr/>
          </p:nvCxnSpPr>
          <p:spPr bwMode="auto">
            <a:xfrm rot="5400000">
              <a:off x="6127517" y="5477819"/>
              <a:ext cx="454724" cy="0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グループ化 254"/>
          <p:cNvGrpSpPr>
            <a:grpSpLocks noChangeAspect="1"/>
          </p:cNvGrpSpPr>
          <p:nvPr/>
        </p:nvGrpSpPr>
        <p:grpSpPr>
          <a:xfrm rot="16200000">
            <a:off x="4739454" y="5261324"/>
            <a:ext cx="510445" cy="1060408"/>
            <a:chOff x="7205620" y="5250457"/>
            <a:chExt cx="567994" cy="829678"/>
          </a:xfrm>
        </p:grpSpPr>
        <p:sp>
          <p:nvSpPr>
            <p:cNvPr id="256" name="Oval 17"/>
            <p:cNvSpPr>
              <a:spLocks noChangeArrowheads="1"/>
            </p:cNvSpPr>
            <p:nvPr/>
          </p:nvSpPr>
          <p:spPr bwMode="auto">
            <a:xfrm>
              <a:off x="7433318" y="5814658"/>
              <a:ext cx="112598" cy="10642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Oval 23"/>
            <p:cNvSpPr>
              <a:spLocks noChangeArrowheads="1"/>
            </p:cNvSpPr>
            <p:nvPr/>
          </p:nvSpPr>
          <p:spPr bwMode="auto">
            <a:xfrm>
              <a:off x="7205620" y="5336331"/>
              <a:ext cx="567994" cy="7438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8" name="Line 35"/>
            <p:cNvSpPr>
              <a:spLocks noChangeShapeType="1"/>
            </p:cNvSpPr>
            <p:nvPr/>
          </p:nvSpPr>
          <p:spPr bwMode="auto">
            <a:xfrm>
              <a:off x="7233285" y="5847066"/>
              <a:ext cx="522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9" name="Line 37"/>
            <p:cNvSpPr>
              <a:spLocks noChangeShapeType="1"/>
            </p:cNvSpPr>
            <p:nvPr/>
          </p:nvSpPr>
          <p:spPr bwMode="auto">
            <a:xfrm>
              <a:off x="7489617" y="5336331"/>
              <a:ext cx="0" cy="7426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0" name="Line 38"/>
            <p:cNvSpPr>
              <a:spLocks noChangeShapeType="1"/>
            </p:cNvSpPr>
            <p:nvPr/>
          </p:nvSpPr>
          <p:spPr bwMode="auto">
            <a:xfrm flipV="1">
              <a:off x="7375768" y="5495384"/>
              <a:ext cx="340296" cy="5297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1" name="Line 39"/>
            <p:cNvSpPr>
              <a:spLocks noChangeShapeType="1"/>
            </p:cNvSpPr>
            <p:nvPr/>
          </p:nvSpPr>
          <p:spPr bwMode="auto">
            <a:xfrm flipH="1" flipV="1">
              <a:off x="7263170" y="5495384"/>
              <a:ext cx="340296" cy="5297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ja-JP" altLang="en-US" sz="16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2" name="直線矢印コネクタ 261"/>
            <p:cNvCxnSpPr/>
            <p:nvPr/>
          </p:nvCxnSpPr>
          <p:spPr bwMode="auto">
            <a:xfrm rot="5400000">
              <a:off x="7189474" y="5548950"/>
              <a:ext cx="612000" cy="15013"/>
            </a:xfrm>
            <a:prstGeom prst="straightConnector1">
              <a:avLst/>
            </a:prstGeom>
            <a:ln w="4445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4082120" y="4274942"/>
            <a:ext cx="394691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  <a:cs typeface="+mn-cs"/>
              </a:rPr>
              <a:t>フェーズ</a:t>
            </a:r>
            <a:r>
              <a:rPr kumimoji="1" lang="ja-JP" altLang="en-US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  <a:cs typeface="+mn-cs"/>
              </a:rPr>
              <a:t>関数</a:t>
            </a:r>
            <a:r>
              <a:rPr kumimoji="1" lang="en-US" altLang="ja-JP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  <a:cs typeface="+mn-cs"/>
              </a:rPr>
              <a:t>: </a:t>
            </a:r>
            <a:r>
              <a:rPr kumimoji="1" lang="ja-JP" altLang="en-US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  <a:cs typeface="+mn-cs"/>
              </a:rPr>
              <a:t>散乱の異方性を表現</a:t>
            </a:r>
            <a:endParaRPr kumimoji="1" lang="ja-JP" altLang="en-US" dirty="0">
              <a:solidFill>
                <a:srgbClr val="C00000"/>
              </a:solidFill>
              <a:latin typeface="HGPｺﾞｼｯｸM" pitchFamily="50" charset="-128"/>
              <a:ea typeface="HGPｺﾞｼｯｸM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5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19472" y="4202468"/>
            <a:ext cx="6542245" cy="1646796"/>
            <a:chOff x="1719472" y="4202468"/>
            <a:chExt cx="6542245" cy="1646796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6" name="グループ化 5"/>
            <p:cNvGrpSpPr/>
            <p:nvPr/>
          </p:nvGrpSpPr>
          <p:grpSpPr>
            <a:xfrm>
              <a:off x="1719472" y="4202468"/>
              <a:ext cx="6542245" cy="1646796"/>
              <a:chOff x="1719472" y="4202468"/>
              <a:chExt cx="6542245" cy="1646796"/>
            </a:xfrm>
            <a:grpFill/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1719472" y="4202468"/>
                <a:ext cx="4735920" cy="1237450"/>
                <a:chOff x="1719472" y="4202468"/>
                <a:chExt cx="4735920" cy="1237450"/>
              </a:xfrm>
              <a:grpFill/>
            </p:grpSpPr>
            <p:sp>
              <p:nvSpPr>
                <p:cNvPr id="72" name="正方形/長方形 71"/>
                <p:cNvSpPr/>
                <p:nvPr/>
              </p:nvSpPr>
              <p:spPr bwMode="auto">
                <a:xfrm>
                  <a:off x="1719472" y="4202468"/>
                  <a:ext cx="635408" cy="40855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 bwMode="auto">
                <a:xfrm>
                  <a:off x="5794375" y="5031364"/>
                  <a:ext cx="661017" cy="40855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 bwMode="auto">
                <a:xfrm>
                  <a:off x="3929673" y="4406745"/>
                  <a:ext cx="1069047" cy="40855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5773535" y="5387599"/>
                <a:ext cx="2488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形状</a:t>
                </a:r>
                <a:r>
                  <a:rPr kumimoji="1" lang="en-US" altLang="ja-JP" sz="2400" i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h</a:t>
                </a:r>
                <a:r>
                  <a:rPr kumimoji="1" lang="en-US" altLang="ja-JP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(</a:t>
                </a:r>
                <a:r>
                  <a:rPr kumimoji="1" lang="en-US" altLang="ja-JP" sz="2400" i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x, y</a:t>
                </a:r>
                <a:r>
                  <a:rPr kumimoji="1" lang="en-US" altLang="ja-JP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)</a:t>
                </a:r>
                <a:r>
                  <a:rPr kumimoji="1" lang="ja-JP" alt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HGPｺﾞｼｯｸE" pitchFamily="50" charset="-128"/>
                    <a:cs typeface="Times New Roman" pitchFamily="18" charset="0"/>
                  </a:rPr>
                  <a:t>に依存</a:t>
                </a:r>
              </a:p>
            </p:txBody>
          </p:sp>
        </p:grpSp>
        <p:sp>
          <p:nvSpPr>
            <p:cNvPr id="86" name="正方形/長方形 85"/>
            <p:cNvSpPr/>
            <p:nvPr/>
          </p:nvSpPr>
          <p:spPr bwMode="auto">
            <a:xfrm>
              <a:off x="3548286" y="5033230"/>
              <a:ext cx="271874" cy="40855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4" name="正方形/長方形 83"/>
          <p:cNvSpPr/>
          <p:nvPr/>
        </p:nvSpPr>
        <p:spPr bwMode="auto">
          <a:xfrm>
            <a:off x="5486400" y="2020174"/>
            <a:ext cx="615950" cy="537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単一散乱強度と形状の関係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媒体における単一散乱モデルを適用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ACB896-3E44-409C-AF4D-CD42572A93A7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7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01544"/>
              </p:ext>
            </p:extLst>
          </p:nvPr>
        </p:nvGraphicFramePr>
        <p:xfrm>
          <a:off x="513281" y="1959514"/>
          <a:ext cx="570223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7" name="数式" r:id="rId4" imgW="2641600" imgH="406400" progId="Equation.3">
                  <p:embed/>
                </p:oleObj>
              </mc:Choice>
              <mc:Fallback>
                <p:oleObj name="数式" r:id="rId4" imgW="2641600" imgH="406400" progId="Equation.3">
                  <p:embed/>
                  <p:pic>
                    <p:nvPicPr>
                      <p:cNvPr id="0" name="Picture 2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81" y="1959514"/>
                        <a:ext cx="570223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テキスト ボックス 79"/>
          <p:cNvSpPr txBox="1"/>
          <p:nvPr/>
        </p:nvSpPr>
        <p:spPr>
          <a:xfrm>
            <a:off x="408153" y="1643745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観測される単一散乱の強度</a:t>
            </a:r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3" name="フリーフォーム 32"/>
          <p:cNvSpPr/>
          <p:nvPr/>
        </p:nvSpPr>
        <p:spPr bwMode="auto">
          <a:xfrm>
            <a:off x="5497244" y="3459739"/>
            <a:ext cx="3364350" cy="1445762"/>
          </a:xfrm>
          <a:custGeom>
            <a:avLst/>
            <a:gdLst>
              <a:gd name="connsiteX0" fmla="*/ 0 w 2809875"/>
              <a:gd name="connsiteY0" fmla="*/ 0 h 1247775"/>
              <a:gd name="connsiteX1" fmla="*/ 0 w 2809875"/>
              <a:gd name="connsiteY1" fmla="*/ 445294 h 1247775"/>
              <a:gd name="connsiteX2" fmla="*/ 1433513 w 2809875"/>
              <a:gd name="connsiteY2" fmla="*/ 1247775 h 1247775"/>
              <a:gd name="connsiteX3" fmla="*/ 2809875 w 2809875"/>
              <a:gd name="connsiteY3" fmla="*/ 500063 h 1247775"/>
              <a:gd name="connsiteX4" fmla="*/ 2802732 w 2809875"/>
              <a:gd name="connsiteY4" fmla="*/ 54769 h 1247775"/>
              <a:gd name="connsiteX5" fmla="*/ 0 w 2809875"/>
              <a:gd name="connsiteY5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75" h="1247775">
                <a:moveTo>
                  <a:pt x="0" y="0"/>
                </a:moveTo>
                <a:lnTo>
                  <a:pt x="0" y="445294"/>
                </a:lnTo>
                <a:lnTo>
                  <a:pt x="1433513" y="1247775"/>
                </a:lnTo>
                <a:lnTo>
                  <a:pt x="2809875" y="500063"/>
                </a:lnTo>
                <a:lnTo>
                  <a:pt x="2802732" y="5476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endParaRPr lang="ja-JP" altLang="en-US" sz="16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4" name="フリーフォーム 33"/>
          <p:cNvSpPr/>
          <p:nvPr/>
        </p:nvSpPr>
        <p:spPr bwMode="auto">
          <a:xfrm>
            <a:off x="5491186" y="3961919"/>
            <a:ext cx="1722236" cy="938474"/>
          </a:xfrm>
          <a:custGeom>
            <a:avLst/>
            <a:gdLst>
              <a:gd name="connsiteX0" fmla="*/ 0 w 1519238"/>
              <a:gd name="connsiteY0" fmla="*/ 0 h 828675"/>
              <a:gd name="connsiteX1" fmla="*/ 1519238 w 1519238"/>
              <a:gd name="connsiteY1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9238" h="828675">
                <a:moveTo>
                  <a:pt x="0" y="0"/>
                </a:moveTo>
                <a:lnTo>
                  <a:pt x="1519238" y="828675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latin typeface="+mn-lt"/>
              <a:cs typeface="+mn-cs"/>
            </a:endParaRPr>
          </a:p>
        </p:txBody>
      </p:sp>
      <p:sp>
        <p:nvSpPr>
          <p:cNvPr id="35" name="フリーフォーム 34"/>
          <p:cNvSpPr/>
          <p:nvPr/>
        </p:nvSpPr>
        <p:spPr bwMode="auto">
          <a:xfrm>
            <a:off x="5490592" y="2612683"/>
            <a:ext cx="3375279" cy="2031534"/>
          </a:xfrm>
          <a:custGeom>
            <a:avLst/>
            <a:gdLst>
              <a:gd name="connsiteX0" fmla="*/ 12700 w 2819003"/>
              <a:gd name="connsiteY0" fmla="*/ 583009 h 1420415"/>
              <a:gd name="connsiteX1" fmla="*/ 122238 w 2819003"/>
              <a:gd name="connsiteY1" fmla="*/ 516334 h 1420415"/>
              <a:gd name="connsiteX2" fmla="*/ 253206 w 2819003"/>
              <a:gd name="connsiteY2" fmla="*/ 442516 h 1420415"/>
              <a:gd name="connsiteX3" fmla="*/ 405606 w 2819003"/>
              <a:gd name="connsiteY3" fmla="*/ 352028 h 1420415"/>
              <a:gd name="connsiteX4" fmla="*/ 560388 w 2819003"/>
              <a:gd name="connsiteY4" fmla="*/ 278209 h 1420415"/>
              <a:gd name="connsiteX5" fmla="*/ 679450 w 2819003"/>
              <a:gd name="connsiteY5" fmla="*/ 218678 h 1420415"/>
              <a:gd name="connsiteX6" fmla="*/ 858044 w 2819003"/>
              <a:gd name="connsiteY6" fmla="*/ 161528 h 1420415"/>
              <a:gd name="connsiteX7" fmla="*/ 1029494 w 2819003"/>
              <a:gd name="connsiteY7" fmla="*/ 106759 h 1420415"/>
              <a:gd name="connsiteX8" fmla="*/ 1193800 w 2819003"/>
              <a:gd name="connsiteY8" fmla="*/ 68659 h 1420415"/>
              <a:gd name="connsiteX9" fmla="*/ 1348581 w 2819003"/>
              <a:gd name="connsiteY9" fmla="*/ 32941 h 1420415"/>
              <a:gd name="connsiteX10" fmla="*/ 1527175 w 2819003"/>
              <a:gd name="connsiteY10" fmla="*/ 6747 h 1420415"/>
              <a:gd name="connsiteX11" fmla="*/ 1765300 w 2819003"/>
              <a:gd name="connsiteY11" fmla="*/ 6747 h 1420415"/>
              <a:gd name="connsiteX12" fmla="*/ 1998663 w 2819003"/>
              <a:gd name="connsiteY12" fmla="*/ 47228 h 1420415"/>
              <a:gd name="connsiteX13" fmla="*/ 2236788 w 2819003"/>
              <a:gd name="connsiteY13" fmla="*/ 166291 h 1420415"/>
              <a:gd name="connsiteX14" fmla="*/ 2472531 w 2819003"/>
              <a:gd name="connsiteY14" fmla="*/ 332978 h 1420415"/>
              <a:gd name="connsiteX15" fmla="*/ 2670175 w 2819003"/>
              <a:gd name="connsiteY15" fmla="*/ 502047 h 1420415"/>
              <a:gd name="connsiteX16" fmla="*/ 2801144 w 2819003"/>
              <a:gd name="connsiteY16" fmla="*/ 640159 h 1420415"/>
              <a:gd name="connsiteX17" fmla="*/ 2777331 w 2819003"/>
              <a:gd name="connsiteY17" fmla="*/ 675878 h 1420415"/>
              <a:gd name="connsiteX18" fmla="*/ 2658269 w 2819003"/>
              <a:gd name="connsiteY18" fmla="*/ 790178 h 1420415"/>
              <a:gd name="connsiteX19" fmla="*/ 2229644 w 2819003"/>
              <a:gd name="connsiteY19" fmla="*/ 1011634 h 1420415"/>
              <a:gd name="connsiteX20" fmla="*/ 1817688 w 2819003"/>
              <a:gd name="connsiteY20" fmla="*/ 1223566 h 1420415"/>
              <a:gd name="connsiteX21" fmla="*/ 1453356 w 2819003"/>
              <a:gd name="connsiteY21" fmla="*/ 1402159 h 1420415"/>
              <a:gd name="connsiteX22" fmla="*/ 1265238 w 2819003"/>
              <a:gd name="connsiteY22" fmla="*/ 1333103 h 1420415"/>
              <a:gd name="connsiteX23" fmla="*/ 903288 w 2819003"/>
              <a:gd name="connsiteY23" fmla="*/ 1199753 h 1420415"/>
              <a:gd name="connsiteX24" fmla="*/ 631825 w 2819003"/>
              <a:gd name="connsiteY24" fmla="*/ 1021159 h 1420415"/>
              <a:gd name="connsiteX25" fmla="*/ 398463 w 2819003"/>
              <a:gd name="connsiteY25" fmla="*/ 892572 h 1420415"/>
              <a:gd name="connsiteX26" fmla="*/ 162719 w 2819003"/>
              <a:gd name="connsiteY26" fmla="*/ 742553 h 1420415"/>
              <a:gd name="connsiteX27" fmla="*/ 46038 w 2819003"/>
              <a:gd name="connsiteY27" fmla="*/ 663972 h 1420415"/>
              <a:gd name="connsiteX28" fmla="*/ 12700 w 2819003"/>
              <a:gd name="connsiteY28" fmla="*/ 583009 h 14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19003" h="1420415">
                <a:moveTo>
                  <a:pt x="12700" y="583009"/>
                </a:moveTo>
                <a:cubicBezTo>
                  <a:pt x="25400" y="558403"/>
                  <a:pt x="82154" y="539749"/>
                  <a:pt x="122238" y="516334"/>
                </a:cubicBezTo>
                <a:cubicBezTo>
                  <a:pt x="162322" y="492919"/>
                  <a:pt x="205978" y="469900"/>
                  <a:pt x="253206" y="442516"/>
                </a:cubicBezTo>
                <a:cubicBezTo>
                  <a:pt x="300434" y="415132"/>
                  <a:pt x="354409" y="379412"/>
                  <a:pt x="405606" y="352028"/>
                </a:cubicBezTo>
                <a:cubicBezTo>
                  <a:pt x="456803" y="324644"/>
                  <a:pt x="514747" y="300434"/>
                  <a:pt x="560388" y="278209"/>
                </a:cubicBezTo>
                <a:cubicBezTo>
                  <a:pt x="606029" y="255984"/>
                  <a:pt x="629841" y="238125"/>
                  <a:pt x="679450" y="218678"/>
                </a:cubicBezTo>
                <a:cubicBezTo>
                  <a:pt x="729059" y="199231"/>
                  <a:pt x="858044" y="161528"/>
                  <a:pt x="858044" y="161528"/>
                </a:cubicBezTo>
                <a:cubicBezTo>
                  <a:pt x="916385" y="142875"/>
                  <a:pt x="973535" y="122237"/>
                  <a:pt x="1029494" y="106759"/>
                </a:cubicBezTo>
                <a:cubicBezTo>
                  <a:pt x="1085453" y="91281"/>
                  <a:pt x="1193800" y="68659"/>
                  <a:pt x="1193800" y="68659"/>
                </a:cubicBezTo>
                <a:cubicBezTo>
                  <a:pt x="1246981" y="56356"/>
                  <a:pt x="1293019" y="43260"/>
                  <a:pt x="1348581" y="32941"/>
                </a:cubicBezTo>
                <a:cubicBezTo>
                  <a:pt x="1404143" y="22622"/>
                  <a:pt x="1457722" y="11113"/>
                  <a:pt x="1527175" y="6747"/>
                </a:cubicBezTo>
                <a:cubicBezTo>
                  <a:pt x="1596628" y="2381"/>
                  <a:pt x="1686719" y="0"/>
                  <a:pt x="1765300" y="6747"/>
                </a:cubicBezTo>
                <a:cubicBezTo>
                  <a:pt x="1843881" y="13494"/>
                  <a:pt x="1920082" y="20637"/>
                  <a:pt x="1998663" y="47228"/>
                </a:cubicBezTo>
                <a:cubicBezTo>
                  <a:pt x="2077244" y="73819"/>
                  <a:pt x="2157810" y="118666"/>
                  <a:pt x="2236788" y="166291"/>
                </a:cubicBezTo>
                <a:cubicBezTo>
                  <a:pt x="2315766" y="213916"/>
                  <a:pt x="2400300" y="277019"/>
                  <a:pt x="2472531" y="332978"/>
                </a:cubicBezTo>
                <a:cubicBezTo>
                  <a:pt x="2544762" y="388937"/>
                  <a:pt x="2615406" y="450850"/>
                  <a:pt x="2670175" y="502047"/>
                </a:cubicBezTo>
                <a:cubicBezTo>
                  <a:pt x="2724944" y="553244"/>
                  <a:pt x="2783285" y="611187"/>
                  <a:pt x="2801144" y="640159"/>
                </a:cubicBezTo>
                <a:cubicBezTo>
                  <a:pt x="2819003" y="669131"/>
                  <a:pt x="2801144" y="650875"/>
                  <a:pt x="2777331" y="675878"/>
                </a:cubicBezTo>
                <a:cubicBezTo>
                  <a:pt x="2753519" y="700881"/>
                  <a:pt x="2749550" y="734219"/>
                  <a:pt x="2658269" y="790178"/>
                </a:cubicBezTo>
                <a:cubicBezTo>
                  <a:pt x="2566988" y="846137"/>
                  <a:pt x="2229644" y="1011634"/>
                  <a:pt x="2229644" y="1011634"/>
                </a:cubicBezTo>
                <a:lnTo>
                  <a:pt x="1817688" y="1223566"/>
                </a:lnTo>
                <a:cubicBezTo>
                  <a:pt x="1688307" y="1288654"/>
                  <a:pt x="1545431" y="1383903"/>
                  <a:pt x="1453356" y="1402159"/>
                </a:cubicBezTo>
                <a:cubicBezTo>
                  <a:pt x="1361281" y="1420415"/>
                  <a:pt x="1265238" y="1333103"/>
                  <a:pt x="1265238" y="1333103"/>
                </a:cubicBezTo>
                <a:cubicBezTo>
                  <a:pt x="1173560" y="1299369"/>
                  <a:pt x="1008857" y="1251744"/>
                  <a:pt x="903288" y="1199753"/>
                </a:cubicBezTo>
                <a:cubicBezTo>
                  <a:pt x="797719" y="1147762"/>
                  <a:pt x="715962" y="1072356"/>
                  <a:pt x="631825" y="1021159"/>
                </a:cubicBezTo>
                <a:cubicBezTo>
                  <a:pt x="547688" y="969962"/>
                  <a:pt x="476647" y="939006"/>
                  <a:pt x="398463" y="892572"/>
                </a:cubicBezTo>
                <a:cubicBezTo>
                  <a:pt x="320279" y="846138"/>
                  <a:pt x="221457" y="780653"/>
                  <a:pt x="162719" y="742553"/>
                </a:cubicBezTo>
                <a:cubicBezTo>
                  <a:pt x="103981" y="704453"/>
                  <a:pt x="69057" y="683022"/>
                  <a:pt x="46038" y="663972"/>
                </a:cubicBezTo>
                <a:cubicBezTo>
                  <a:pt x="23019" y="644922"/>
                  <a:pt x="0" y="607615"/>
                  <a:pt x="12700" y="5830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endParaRPr lang="ja-JP" altLang="en-US" sz="1600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7004261" y="2844722"/>
            <a:ext cx="10858" cy="77562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046146" y="3084326"/>
            <a:ext cx="852859" cy="320880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h</a:t>
            </a:r>
            <a:r>
              <a:rPr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x, y</a:t>
            </a:r>
            <a:r>
              <a:rPr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lang="ja-JP" altLang="en-US" dirty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64042" y="4242579"/>
            <a:ext cx="284018" cy="40009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z</a:t>
            </a:r>
            <a:endParaRPr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6733689" y="2819598"/>
            <a:ext cx="22506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 54"/>
          <p:cNvSpPr/>
          <p:nvPr/>
        </p:nvSpPr>
        <p:spPr bwMode="auto">
          <a:xfrm>
            <a:off x="7212749" y="3524883"/>
            <a:ext cx="1647103" cy="1378273"/>
          </a:xfrm>
          <a:custGeom>
            <a:avLst/>
            <a:gdLst>
              <a:gd name="connsiteX0" fmla="*/ 0 w 1375646"/>
              <a:gd name="connsiteY0" fmla="*/ 704007 h 1189529"/>
              <a:gd name="connsiteX1" fmla="*/ 1375646 w 1375646"/>
              <a:gd name="connsiteY1" fmla="*/ 0 h 1189529"/>
              <a:gd name="connsiteX2" fmla="*/ 1375646 w 1375646"/>
              <a:gd name="connsiteY2" fmla="*/ 445062 h 1189529"/>
              <a:gd name="connsiteX3" fmla="*/ 0 w 1375646"/>
              <a:gd name="connsiteY3" fmla="*/ 1189529 h 118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646" h="1189529">
                <a:moveTo>
                  <a:pt x="0" y="704007"/>
                </a:moveTo>
                <a:lnTo>
                  <a:pt x="1375646" y="0"/>
                </a:lnTo>
                <a:lnTo>
                  <a:pt x="1375646" y="445062"/>
                </a:lnTo>
                <a:lnTo>
                  <a:pt x="0" y="1189529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2400" dirty="0" smtClean="0">
              <a:latin typeface="+mn-lt"/>
              <a:cs typeface="+mn-cs"/>
            </a:endParaRPr>
          </a:p>
        </p:txBody>
      </p:sp>
      <p:sp>
        <p:nvSpPr>
          <p:cNvPr id="56" name="フリーフォーム 55"/>
          <p:cNvSpPr/>
          <p:nvPr/>
        </p:nvSpPr>
        <p:spPr bwMode="auto">
          <a:xfrm>
            <a:off x="5507514" y="2536036"/>
            <a:ext cx="3342652" cy="988849"/>
          </a:xfrm>
          <a:custGeom>
            <a:avLst/>
            <a:gdLst>
              <a:gd name="connsiteX0" fmla="*/ 0 w 2791752"/>
              <a:gd name="connsiteY0" fmla="*/ 633877 h 690521"/>
              <a:gd name="connsiteX1" fmla="*/ 906308 w 2791752"/>
              <a:gd name="connsiteY1" fmla="*/ 188815 h 690521"/>
              <a:gd name="connsiteX2" fmla="*/ 1925904 w 2791752"/>
              <a:gd name="connsiteY2" fmla="*/ 83618 h 690521"/>
              <a:gd name="connsiteX3" fmla="*/ 2791752 w 2791752"/>
              <a:gd name="connsiteY3" fmla="*/ 690521 h 69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752" h="690521">
                <a:moveTo>
                  <a:pt x="0" y="633877"/>
                </a:moveTo>
                <a:cubicBezTo>
                  <a:pt x="292662" y="457201"/>
                  <a:pt x="585324" y="280525"/>
                  <a:pt x="906308" y="188815"/>
                </a:cubicBezTo>
                <a:cubicBezTo>
                  <a:pt x="1227292" y="97105"/>
                  <a:pt x="1611663" y="0"/>
                  <a:pt x="1925904" y="83618"/>
                </a:cubicBezTo>
                <a:cubicBezTo>
                  <a:pt x="2240145" y="167236"/>
                  <a:pt x="2515948" y="428878"/>
                  <a:pt x="2791752" y="690521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1" lang="ja-JP" altLang="en-US" sz="2400" dirty="0" smtClean="0">
              <a:latin typeface="+mn-lt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000212" y="2577469"/>
            <a:ext cx="670281" cy="3667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6844762" y="2819599"/>
            <a:ext cx="0" cy="73978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7217565" y="4611022"/>
            <a:ext cx="555327" cy="2947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644029" y="4283280"/>
            <a:ext cx="298445" cy="40009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609731" y="4254519"/>
            <a:ext cx="298445" cy="40009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87478" y="2011339"/>
            <a:ext cx="808845" cy="397286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7" name="フリーフォーム 76"/>
          <p:cNvSpPr/>
          <p:nvPr/>
        </p:nvSpPr>
        <p:spPr bwMode="auto">
          <a:xfrm>
            <a:off x="7009688" y="3620344"/>
            <a:ext cx="539871" cy="45719"/>
          </a:xfrm>
          <a:custGeom>
            <a:avLst/>
            <a:gdLst>
              <a:gd name="connsiteX0" fmla="*/ 0 w 316707"/>
              <a:gd name="connsiteY0" fmla="*/ 0 h 0"/>
              <a:gd name="connsiteX1" fmla="*/ 316707 w 316707"/>
              <a:gd name="connsiteY1" fmla="*/ 0 h 0"/>
              <a:gd name="connsiteX2" fmla="*/ 316707 w 31670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707">
                <a:moveTo>
                  <a:pt x="0" y="0"/>
                </a:moveTo>
                <a:lnTo>
                  <a:pt x="316707" y="0"/>
                </a:lnTo>
                <a:lnTo>
                  <a:pt x="316707" y="0"/>
                </a:lnTo>
              </a:path>
            </a:pathLst>
          </a:cu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6733689" y="4642670"/>
            <a:ext cx="483876" cy="26306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7039209" y="3368541"/>
            <a:ext cx="362184" cy="336161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6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105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ja-JP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円弧 75"/>
          <p:cNvSpPr/>
          <p:nvPr/>
        </p:nvSpPr>
        <p:spPr bwMode="auto">
          <a:xfrm>
            <a:off x="7106240" y="3189262"/>
            <a:ext cx="864000" cy="864000"/>
          </a:xfrm>
          <a:prstGeom prst="arc">
            <a:avLst>
              <a:gd name="adj1" fmla="val 10777207"/>
              <a:gd name="adj2" fmla="val 142354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24209" y="3312853"/>
            <a:ext cx="954073" cy="605276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  <a:cs typeface="Times New Roman" pitchFamily="18" charset="0"/>
              </a:rPr>
              <a:t>散乱点</a:t>
            </a:r>
            <a:endParaRPr lang="en-US" altLang="ja-JP" dirty="0" smtClean="0">
              <a:latin typeface="HGPｺﾞｼｯｸM" pitchFamily="50" charset="-128"/>
              <a:ea typeface="HGPｺﾞｼｯｸM" pitchFamily="50" charset="-128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x’</a:t>
            </a:r>
            <a:r>
              <a:rPr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y’</a:t>
            </a:r>
            <a:r>
              <a:rPr lang="en-US" altLang="ja-JP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904477" y="3116803"/>
            <a:ext cx="363814" cy="3667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altLang="ja-JP" sz="18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11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ja-JP" alt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5156200" y="2020174"/>
            <a:ext cx="250720" cy="537160"/>
          </a:xfrm>
          <a:prstGeom prst="rect">
            <a:avLst/>
          </a:prstGeom>
          <a:solidFill>
            <a:schemeClr val="accent5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7216122" y="4530776"/>
            <a:ext cx="0" cy="3696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408153" y="377265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求められる形状</a:t>
            </a:r>
            <a:endParaRPr kumimoji="1"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1930178" y="2801397"/>
            <a:ext cx="1618108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フローチャート : 結合子 57"/>
          <p:cNvSpPr/>
          <p:nvPr/>
        </p:nvSpPr>
        <p:spPr>
          <a:xfrm>
            <a:off x="7511436" y="3586737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kumimoji="1" lang="ja-JP" altLang="en-US" sz="2400" dirty="0"/>
          </a:p>
        </p:txBody>
      </p:sp>
      <p:cxnSp>
        <p:nvCxnSpPr>
          <p:cNvPr id="42" name="直線矢印コネクタ 41"/>
          <p:cNvCxnSpPr/>
          <p:nvPr/>
        </p:nvCxnSpPr>
        <p:spPr>
          <a:xfrm rot="5400000" flipH="1" flipV="1">
            <a:off x="6790961" y="2600357"/>
            <a:ext cx="447949" cy="1320"/>
          </a:xfrm>
          <a:prstGeom prst="straightConnector1">
            <a:avLst/>
          </a:prstGeom>
          <a:ln w="254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フローチャート : 結合子 56"/>
          <p:cNvSpPr/>
          <p:nvPr/>
        </p:nvSpPr>
        <p:spPr>
          <a:xfrm>
            <a:off x="6978386" y="2783599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4" name="円弧 73"/>
          <p:cNvSpPr/>
          <p:nvPr/>
        </p:nvSpPr>
        <p:spPr bwMode="auto">
          <a:xfrm>
            <a:off x="7312550" y="3459739"/>
            <a:ext cx="367292" cy="366930"/>
          </a:xfrm>
          <a:prstGeom prst="arc">
            <a:avLst>
              <a:gd name="adj1" fmla="val 8960496"/>
              <a:gd name="adj2" fmla="val 1499826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 flipH="1">
            <a:off x="6733689" y="3559383"/>
            <a:ext cx="22506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下矢印 17"/>
          <p:cNvSpPr/>
          <p:nvPr/>
        </p:nvSpPr>
        <p:spPr bwMode="auto">
          <a:xfrm>
            <a:off x="922020" y="3005847"/>
            <a:ext cx="701040" cy="75263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680382" y="4264315"/>
            <a:ext cx="4475818" cy="800100"/>
            <a:chOff x="680382" y="4567639"/>
            <a:chExt cx="4475818" cy="800100"/>
          </a:xfrm>
        </p:grpSpPr>
        <p:graphicFrame>
          <p:nvGraphicFramePr>
            <p:cNvPr id="70" name="オブジェクト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307891"/>
                </p:ext>
              </p:extLst>
            </p:nvPr>
          </p:nvGraphicFramePr>
          <p:xfrm>
            <a:off x="680382" y="4567639"/>
            <a:ext cx="4443413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68" name="数式" r:id="rId6" imgW="2476500" imgH="431800" progId="Equation.3">
                    <p:embed/>
                  </p:oleObj>
                </mc:Choice>
                <mc:Fallback>
                  <p:oleObj name="数式" r:id="rId6" imgW="2476500" imgH="431800" progId="Equation.3">
                    <p:embed/>
                    <p:pic>
                      <p:nvPicPr>
                        <p:cNvPr id="0" name="Picture 21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382" y="4567639"/>
                          <a:ext cx="4443413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正方形/長方形 18"/>
            <p:cNvSpPr/>
            <p:nvPr/>
          </p:nvSpPr>
          <p:spPr bwMode="auto">
            <a:xfrm>
              <a:off x="4998720" y="4691927"/>
              <a:ext cx="157480" cy="4215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23891" y="5020267"/>
            <a:ext cx="4131501" cy="458772"/>
            <a:chOff x="2323891" y="5323591"/>
            <a:chExt cx="4131501" cy="458772"/>
          </a:xfrm>
        </p:grpSpPr>
        <p:graphicFrame>
          <p:nvGraphicFramePr>
            <p:cNvPr id="88" name="オブジェクト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568472"/>
                </p:ext>
              </p:extLst>
            </p:nvPr>
          </p:nvGraphicFramePr>
          <p:xfrm>
            <a:off x="2354879" y="5334688"/>
            <a:ext cx="410051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69" name="数式" r:id="rId8" imgW="2286000" imgH="241300" progId="Equation.3">
                    <p:embed/>
                  </p:oleObj>
                </mc:Choice>
                <mc:Fallback>
                  <p:oleObj name="数式" r:id="rId8" imgW="2286000" imgH="241300" progId="Equation.3">
                    <p:embed/>
                    <p:pic>
                      <p:nvPicPr>
                        <p:cNvPr id="0" name="Picture 2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879" y="5334688"/>
                          <a:ext cx="4100513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正方形/長方形 92"/>
            <p:cNvSpPr/>
            <p:nvPr/>
          </p:nvSpPr>
          <p:spPr bwMode="auto">
            <a:xfrm>
              <a:off x="2323891" y="5323591"/>
              <a:ext cx="157480" cy="4215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角丸四角形 21"/>
          <p:cNvSpPr/>
          <p:nvPr/>
        </p:nvSpPr>
        <p:spPr bwMode="auto">
          <a:xfrm>
            <a:off x="1976177" y="5877978"/>
            <a:ext cx="5185089" cy="617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Closed</a:t>
            </a:r>
            <a:r>
              <a:rPr lang="ja-JP" altLang="en-US" sz="24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form</a:t>
            </a:r>
            <a:r>
              <a:rPr lang="ja-JP" altLang="en-US" sz="24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で表現できない</a:t>
            </a:r>
            <a:endParaRPr lang="en-US" altLang="ja-JP" sz="2400" dirty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65992" y="2783952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フレネル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itchFamily="50" charset="-128"/>
                <a:ea typeface="HGPｺﾞｼｯｸM" pitchFamily="50" charset="-128"/>
              </a:rPr>
              <a:t>透過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6404610" y="2849880"/>
            <a:ext cx="1143000" cy="1371600"/>
          </a:xfrm>
          <a:custGeom>
            <a:avLst/>
            <a:gdLst>
              <a:gd name="connsiteX0" fmla="*/ 0 w 1143000"/>
              <a:gd name="connsiteY0" fmla="*/ 1371600 h 1371600"/>
              <a:gd name="connsiteX1" fmla="*/ 1143000 w 1143000"/>
              <a:gd name="connsiteY1" fmla="*/ 769620 h 1371600"/>
              <a:gd name="connsiteX2" fmla="*/ 640080 w 1143000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371600">
                <a:moveTo>
                  <a:pt x="0" y="1371600"/>
                </a:moveTo>
                <a:lnTo>
                  <a:pt x="1143000" y="769620"/>
                </a:lnTo>
                <a:lnTo>
                  <a:pt x="640080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直線矢印コネクタ 80"/>
          <p:cNvCxnSpPr/>
          <p:nvPr/>
        </p:nvCxnSpPr>
        <p:spPr bwMode="auto">
          <a:xfrm flipV="1">
            <a:off x="6405971" y="3628450"/>
            <a:ext cx="1133330" cy="590773"/>
          </a:xfrm>
          <a:prstGeom prst="straightConnector1">
            <a:avLst/>
          </a:prstGeom>
          <a:noFill/>
          <a:ln w="508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直線矢印コネクタ 35"/>
          <p:cNvCxnSpPr>
            <a:stCxn id="58" idx="1"/>
            <a:endCxn id="57" idx="5"/>
          </p:cNvCxnSpPr>
          <p:nvPr/>
        </p:nvCxnSpPr>
        <p:spPr>
          <a:xfrm flipH="1" flipV="1">
            <a:off x="7039842" y="2845055"/>
            <a:ext cx="482138" cy="752226"/>
          </a:xfrm>
          <a:prstGeom prst="straightConnector1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フリーフォーム 65"/>
          <p:cNvSpPr/>
          <p:nvPr/>
        </p:nvSpPr>
        <p:spPr bwMode="auto">
          <a:xfrm>
            <a:off x="5496586" y="3452361"/>
            <a:ext cx="1719536" cy="1426458"/>
          </a:xfrm>
          <a:custGeom>
            <a:avLst/>
            <a:gdLst>
              <a:gd name="connsiteX0" fmla="*/ 0 w 1516856"/>
              <a:gd name="connsiteY0" fmla="*/ 452438 h 1257300"/>
              <a:gd name="connsiteX1" fmla="*/ 2381 w 1516856"/>
              <a:gd name="connsiteY1" fmla="*/ 0 h 1257300"/>
              <a:gd name="connsiteX2" fmla="*/ 1516856 w 1516856"/>
              <a:gd name="connsiteY2" fmla="*/ 778669 h 1257300"/>
              <a:gd name="connsiteX3" fmla="*/ 1516856 w 1516856"/>
              <a:gd name="connsiteY3" fmla="*/ 1257300 h 1257300"/>
              <a:gd name="connsiteX4" fmla="*/ 1516856 w 1516856"/>
              <a:gd name="connsiteY4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856" h="1257300">
                <a:moveTo>
                  <a:pt x="0" y="452438"/>
                </a:moveTo>
                <a:cubicBezTo>
                  <a:pt x="794" y="301625"/>
                  <a:pt x="1587" y="150813"/>
                  <a:pt x="2381" y="0"/>
                </a:cubicBezTo>
                <a:lnTo>
                  <a:pt x="1516856" y="778669"/>
                </a:lnTo>
                <a:lnTo>
                  <a:pt x="1516856" y="1257300"/>
                </a:lnTo>
                <a:lnTo>
                  <a:pt x="1516856" y="125730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latin typeface="+mn-lt"/>
              <a:cs typeface="+mn-cs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最適化問題による形状と散乱特性の同時推定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074" y="976393"/>
            <a:ext cx="8764905" cy="5544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kumimoji="1" lang="ja-JP" altLang="en-US" dirty="0" smtClean="0"/>
              <a:t>着目点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推定パラメータが正しければ</a:t>
            </a:r>
            <a:endParaRPr kumimoji="1" lang="en-US" altLang="ja-JP" dirty="0"/>
          </a:p>
          <a:p>
            <a:pPr>
              <a:spcBef>
                <a:spcPts val="0"/>
              </a:spcBef>
            </a:pPr>
            <a:r>
              <a:rPr kumimoji="1" lang="en-US" altLang="ja-JP" dirty="0" smtClean="0"/>
              <a:t>               </a:t>
            </a:r>
            <a:r>
              <a:rPr kumimoji="1" lang="ja-JP" altLang="en-US" sz="1800" dirty="0" smtClean="0"/>
              <a:t> </a:t>
            </a:r>
            <a:r>
              <a:rPr kumimoji="1" lang="ja-JP" altLang="en-US" dirty="0" smtClean="0"/>
              <a:t>合成強度と観測強度は等しくなるは</a:t>
            </a:r>
            <a:r>
              <a:rPr kumimoji="1" lang="ja-JP" altLang="en-US" dirty="0"/>
              <a:t>ず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2C4724-55BA-4DCC-A92D-8A6071AB804C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 rot="10800000">
            <a:off x="177266" y="3190981"/>
            <a:ext cx="415771" cy="408725"/>
            <a:chOff x="3973877" y="5471588"/>
            <a:chExt cx="477609" cy="385222"/>
          </a:xfrm>
        </p:grpSpPr>
        <p:sp>
          <p:nvSpPr>
            <p:cNvPr id="25" name="円/楕円 24"/>
            <p:cNvSpPr/>
            <p:nvPr/>
          </p:nvSpPr>
          <p:spPr>
            <a:xfrm flipH="1">
              <a:off x="4118882" y="5518829"/>
              <a:ext cx="289973" cy="288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>
                <a:latin typeface="Corbel" pitchFamily="34" charset="0"/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 flipH="1">
              <a:off x="4298042" y="5471588"/>
              <a:ext cx="153444" cy="382171"/>
            </a:xfrm>
            <a:custGeom>
              <a:avLst/>
              <a:gdLst>
                <a:gd name="connsiteX0" fmla="*/ 0 w 152400"/>
                <a:gd name="connsiteY0" fmla="*/ 123825 h 428625"/>
                <a:gd name="connsiteX1" fmla="*/ 152400 w 152400"/>
                <a:gd name="connsiteY1" fmla="*/ 0 h 428625"/>
                <a:gd name="connsiteX2" fmla="*/ 152400 w 152400"/>
                <a:gd name="connsiteY2" fmla="*/ 428625 h 428625"/>
                <a:gd name="connsiteX3" fmla="*/ 0 w 152400"/>
                <a:gd name="connsiteY3" fmla="*/ 276225 h 428625"/>
                <a:gd name="connsiteX4" fmla="*/ 0 w 152400"/>
                <a:gd name="connsiteY4" fmla="*/ 1238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428625">
                  <a:moveTo>
                    <a:pt x="0" y="123825"/>
                  </a:moveTo>
                  <a:lnTo>
                    <a:pt x="152400" y="0"/>
                  </a:lnTo>
                  <a:lnTo>
                    <a:pt x="152400" y="428625"/>
                  </a:lnTo>
                  <a:lnTo>
                    <a:pt x="0" y="2762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>
                <a:latin typeface="Corbel" pitchFamily="34" charset="0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16200000" flipV="1">
              <a:off x="4050528" y="5467439"/>
              <a:ext cx="64203" cy="725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973877" y="5664200"/>
              <a:ext cx="72502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4050528" y="5788458"/>
              <a:ext cx="64203" cy="725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フリーフォーム 47"/>
          <p:cNvSpPr/>
          <p:nvPr/>
        </p:nvSpPr>
        <p:spPr>
          <a:xfrm flipH="1">
            <a:off x="6849695" y="2255170"/>
            <a:ext cx="2063354" cy="598316"/>
          </a:xfrm>
          <a:custGeom>
            <a:avLst/>
            <a:gdLst>
              <a:gd name="connsiteX0" fmla="*/ 502276 w 1942134"/>
              <a:gd name="connsiteY0" fmla="*/ 0 h 507428"/>
              <a:gd name="connsiteX1" fmla="*/ 0 w 1942134"/>
              <a:gd name="connsiteY1" fmla="*/ 507428 h 507428"/>
              <a:gd name="connsiteX2" fmla="*/ 1439858 w 1942134"/>
              <a:gd name="connsiteY2" fmla="*/ 507428 h 507428"/>
              <a:gd name="connsiteX3" fmla="*/ 1942134 w 1942134"/>
              <a:gd name="connsiteY3" fmla="*/ 2576 h 507428"/>
              <a:gd name="connsiteX4" fmla="*/ 502276 w 1942134"/>
              <a:gd name="connsiteY4" fmla="*/ 0 h 5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134" h="507428">
                <a:moveTo>
                  <a:pt x="502276" y="0"/>
                </a:moveTo>
                <a:lnTo>
                  <a:pt x="0" y="507428"/>
                </a:lnTo>
                <a:lnTo>
                  <a:pt x="1439858" y="507428"/>
                </a:lnTo>
                <a:lnTo>
                  <a:pt x="1942134" y="2576"/>
                </a:lnTo>
                <a:lnTo>
                  <a:pt x="50227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chemeClr val="lt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7231389" y="2158233"/>
            <a:ext cx="1440355" cy="2256871"/>
            <a:chOff x="7223769" y="2277241"/>
            <a:chExt cx="1440355" cy="225687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7349346" y="3801290"/>
              <a:ext cx="1314778" cy="732822"/>
              <a:chOff x="7349346" y="3801290"/>
              <a:chExt cx="1314778" cy="732822"/>
            </a:xfrm>
          </p:grpSpPr>
          <p:sp>
            <p:nvSpPr>
              <p:cNvPr id="51" name="円/楕円 50"/>
              <p:cNvSpPr/>
              <p:nvPr/>
            </p:nvSpPr>
            <p:spPr>
              <a:xfrm rot="17651569">
                <a:off x="7640324" y="3510312"/>
                <a:ext cx="732822" cy="131477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800"/>
              </a:p>
            </p:txBody>
          </p:sp>
          <p:cxnSp>
            <p:nvCxnSpPr>
              <p:cNvPr id="52" name="直線コネクタ 51"/>
              <p:cNvCxnSpPr>
                <a:stCxn id="53" idx="1"/>
                <a:endCxn id="51" idx="4"/>
              </p:cNvCxnSpPr>
              <p:nvPr/>
            </p:nvCxnSpPr>
            <p:spPr>
              <a:xfrm>
                <a:off x="7802755" y="4055665"/>
                <a:ext cx="803632" cy="3814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フリーフォーム 49"/>
            <p:cNvSpPr/>
            <p:nvPr/>
          </p:nvSpPr>
          <p:spPr>
            <a:xfrm>
              <a:off x="7223769" y="2277241"/>
              <a:ext cx="1293351" cy="375594"/>
            </a:xfrm>
            <a:custGeom>
              <a:avLst/>
              <a:gdLst>
                <a:gd name="connsiteX0" fmla="*/ 0 w 1623060"/>
                <a:gd name="connsiteY0" fmla="*/ 269889 h 333389"/>
                <a:gd name="connsiteX1" fmla="*/ 312420 w 1623060"/>
                <a:gd name="connsiteY1" fmla="*/ 649 h 333389"/>
                <a:gd name="connsiteX2" fmla="*/ 1033780 w 1623060"/>
                <a:gd name="connsiteY2" fmla="*/ 193689 h 333389"/>
                <a:gd name="connsiteX3" fmla="*/ 1417320 w 1623060"/>
                <a:gd name="connsiteY3" fmla="*/ 170829 h 333389"/>
                <a:gd name="connsiteX4" fmla="*/ 1623060 w 1623060"/>
                <a:gd name="connsiteY4" fmla="*/ 333389 h 33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060" h="333389">
                  <a:moveTo>
                    <a:pt x="0" y="269889"/>
                  </a:moveTo>
                  <a:cubicBezTo>
                    <a:pt x="70061" y="141619"/>
                    <a:pt x="140123" y="13349"/>
                    <a:pt x="312420" y="649"/>
                  </a:cubicBezTo>
                  <a:cubicBezTo>
                    <a:pt x="484717" y="-12051"/>
                    <a:pt x="849630" y="165326"/>
                    <a:pt x="1033780" y="193689"/>
                  </a:cubicBezTo>
                  <a:cubicBezTo>
                    <a:pt x="1217930" y="222052"/>
                    <a:pt x="1319107" y="147546"/>
                    <a:pt x="1417320" y="170829"/>
                  </a:cubicBezTo>
                  <a:cubicBezTo>
                    <a:pt x="1515533" y="194112"/>
                    <a:pt x="1569296" y="263750"/>
                    <a:pt x="1623060" y="33338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7435658" y="2862417"/>
            <a:ext cx="110799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物体形状</a:t>
            </a:r>
            <a:endParaRPr kumimoji="1" lang="en-US" altLang="ja-JP" sz="1800" dirty="0"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en-US" altLang="ja-JP" sz="1800" i="1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h</a:t>
            </a:r>
            <a:r>
              <a:rPr kumimoji="1" lang="en-US" altLang="ja-JP" sz="1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</a:t>
            </a:r>
            <a:r>
              <a:rPr kumimoji="1" lang="ja-JP" altLang="en-US" sz="1800" i="1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，</a:t>
            </a:r>
            <a:r>
              <a:rPr kumimoji="1" lang="en-US" altLang="ja-JP" sz="1800" i="1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y</a:t>
            </a:r>
            <a:r>
              <a:rPr kumimoji="1" lang="en-US" altLang="ja-JP" sz="1800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kumimoji="1" lang="en-US" altLang="ja-JP" sz="1800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02262" y="4493601"/>
            <a:ext cx="159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散乱パラメータ</a:t>
            </a:r>
            <a:endParaRPr kumimoji="1" lang="en-US" altLang="ja-JP" sz="18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lnSpc>
                <a:spcPts val="1800"/>
              </a:lnSpc>
            </a:pPr>
            <a:r>
              <a:rPr kumimoji="1" lang="en-US" altLang="ja-JP" sz="1800" i="1" dirty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s</a:t>
            </a:r>
            <a:r>
              <a:rPr kumimoji="1" lang="en-US" altLang="ja-JP" sz="1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, </a:t>
            </a:r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g</a:t>
            </a:r>
            <a:r>
              <a:rPr kumimoji="1" lang="en-US" altLang="ja-JP" sz="1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, </a:t>
            </a:r>
            <a:r>
              <a:rPr kumimoji="1" lang="en-US" altLang="ja-JP" sz="18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σ</a:t>
            </a:r>
            <a:r>
              <a:rPr kumimoji="1" lang="en-US" altLang="ja-JP" sz="1200" i="1" dirty="0" err="1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t</a:t>
            </a:r>
            <a:endParaRPr kumimoji="1" lang="en-US" altLang="ja-JP" sz="18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83118" y="4566087"/>
            <a:ext cx="877163" cy="342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観測系</a:t>
            </a:r>
            <a:endParaRPr kumimoji="1" lang="ja-JP" altLang="en-US" sz="1800" dirty="0"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402209" y="2285016"/>
            <a:ext cx="783017" cy="312060"/>
            <a:chOff x="1730859" y="4434616"/>
            <a:chExt cx="1182374" cy="372407"/>
          </a:xfrm>
        </p:grpSpPr>
        <p:sp>
          <p:nvSpPr>
            <p:cNvPr id="30" name="円柱 29"/>
            <p:cNvSpPr/>
            <p:nvPr/>
          </p:nvSpPr>
          <p:spPr>
            <a:xfrm flipH="1">
              <a:off x="2129377" y="4541945"/>
              <a:ext cx="420048" cy="26507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>
                <a:latin typeface="Corbel" pitchFamily="34" charset="0"/>
              </a:endParaRPr>
            </a:p>
          </p:txBody>
        </p:sp>
        <p:sp>
          <p:nvSpPr>
            <p:cNvPr id="31" name="直方体 30"/>
            <p:cNvSpPr/>
            <p:nvPr/>
          </p:nvSpPr>
          <p:spPr>
            <a:xfrm flipH="1">
              <a:off x="1730859" y="4434616"/>
              <a:ext cx="1182374" cy="220067"/>
            </a:xfrm>
            <a:prstGeom prst="cube">
              <a:avLst>
                <a:gd name="adj" fmla="val 4471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800">
                <a:latin typeface="Corbel" pitchFamily="34" charset="0"/>
              </a:endParaRPr>
            </a:p>
          </p:txBody>
        </p:sp>
      </p:grpSp>
      <p:sp>
        <p:nvSpPr>
          <p:cNvPr id="82" name="フリーフォーム 81"/>
          <p:cNvSpPr/>
          <p:nvPr/>
        </p:nvSpPr>
        <p:spPr bwMode="auto">
          <a:xfrm>
            <a:off x="1313301" y="3710199"/>
            <a:ext cx="1321425" cy="744220"/>
          </a:xfrm>
          <a:custGeom>
            <a:avLst/>
            <a:gdLst>
              <a:gd name="connsiteX0" fmla="*/ 1544320 w 1544320"/>
              <a:gd name="connsiteY0" fmla="*/ 0 h 744220"/>
              <a:gd name="connsiteX1" fmla="*/ 1544320 w 1544320"/>
              <a:gd name="connsiteY1" fmla="*/ 744220 h 744220"/>
              <a:gd name="connsiteX2" fmla="*/ 0 w 1544320"/>
              <a:gd name="connsiteY2" fmla="*/ 744220 h 744220"/>
              <a:gd name="connsiteX3" fmla="*/ 0 w 1544320"/>
              <a:gd name="connsiteY3" fmla="*/ 2540 h 74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320" h="744220">
                <a:moveTo>
                  <a:pt x="1544320" y="0"/>
                </a:moveTo>
                <a:lnTo>
                  <a:pt x="1544320" y="744220"/>
                </a:lnTo>
                <a:lnTo>
                  <a:pt x="0" y="744220"/>
                </a:lnTo>
                <a:lnTo>
                  <a:pt x="0" y="2540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ja-JP" alt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3" name="フリーフォーム 82"/>
          <p:cNvSpPr/>
          <p:nvPr/>
        </p:nvSpPr>
        <p:spPr bwMode="auto">
          <a:xfrm>
            <a:off x="911223" y="2943119"/>
            <a:ext cx="402078" cy="1511300"/>
          </a:xfrm>
          <a:custGeom>
            <a:avLst/>
            <a:gdLst>
              <a:gd name="connsiteX0" fmla="*/ 0 w 469900"/>
              <a:gd name="connsiteY0" fmla="*/ 0 h 1511300"/>
              <a:gd name="connsiteX1" fmla="*/ 0 w 469900"/>
              <a:gd name="connsiteY1" fmla="*/ 726440 h 1511300"/>
              <a:gd name="connsiteX2" fmla="*/ 469900 w 469900"/>
              <a:gd name="connsiteY2" fmla="*/ 1511300 h 1511300"/>
              <a:gd name="connsiteX3" fmla="*/ 469900 w 469900"/>
              <a:gd name="connsiteY3" fmla="*/ 76708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1511300">
                <a:moveTo>
                  <a:pt x="0" y="0"/>
                </a:moveTo>
                <a:lnTo>
                  <a:pt x="0" y="726440"/>
                </a:lnTo>
                <a:lnTo>
                  <a:pt x="469900" y="1511300"/>
                </a:lnTo>
                <a:lnTo>
                  <a:pt x="469900" y="767080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ja-JP" alt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平行四辺形 33"/>
          <p:cNvSpPr/>
          <p:nvPr/>
        </p:nvSpPr>
        <p:spPr>
          <a:xfrm flipH="1">
            <a:off x="913396" y="2941908"/>
            <a:ext cx="1723503" cy="770831"/>
          </a:xfrm>
          <a:prstGeom prst="parallelogram">
            <a:avLst>
              <a:gd name="adj" fmla="val 51449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1191628" y="2857431"/>
            <a:ext cx="1112742" cy="450419"/>
          </a:xfrm>
          <a:custGeom>
            <a:avLst/>
            <a:gdLst>
              <a:gd name="connsiteX0" fmla="*/ 0 w 1623060"/>
              <a:gd name="connsiteY0" fmla="*/ 269889 h 333389"/>
              <a:gd name="connsiteX1" fmla="*/ 312420 w 1623060"/>
              <a:gd name="connsiteY1" fmla="*/ 649 h 333389"/>
              <a:gd name="connsiteX2" fmla="*/ 1033780 w 1623060"/>
              <a:gd name="connsiteY2" fmla="*/ 193689 h 333389"/>
              <a:gd name="connsiteX3" fmla="*/ 1417320 w 1623060"/>
              <a:gd name="connsiteY3" fmla="*/ 170829 h 333389"/>
              <a:gd name="connsiteX4" fmla="*/ 1623060 w 1623060"/>
              <a:gd name="connsiteY4" fmla="*/ 333389 h 33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060" h="333389">
                <a:moveTo>
                  <a:pt x="0" y="269889"/>
                </a:moveTo>
                <a:cubicBezTo>
                  <a:pt x="70061" y="141619"/>
                  <a:pt x="140123" y="13349"/>
                  <a:pt x="312420" y="649"/>
                </a:cubicBezTo>
                <a:cubicBezTo>
                  <a:pt x="484717" y="-12051"/>
                  <a:pt x="849630" y="165326"/>
                  <a:pt x="1033780" y="193689"/>
                </a:cubicBezTo>
                <a:cubicBezTo>
                  <a:pt x="1217930" y="222052"/>
                  <a:pt x="1319107" y="147546"/>
                  <a:pt x="1417320" y="170829"/>
                </a:cubicBezTo>
                <a:cubicBezTo>
                  <a:pt x="1515533" y="194112"/>
                  <a:pt x="1569296" y="263750"/>
                  <a:pt x="1623060" y="333389"/>
                </a:cubicBez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097614" y="4345821"/>
            <a:ext cx="1569660" cy="342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単一散乱強度</a:t>
            </a:r>
            <a:endParaRPr kumimoji="1" lang="ja-JP" altLang="en-US" sz="18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6" name="フリーフォーム 105"/>
          <p:cNvSpPr/>
          <p:nvPr/>
        </p:nvSpPr>
        <p:spPr bwMode="auto">
          <a:xfrm>
            <a:off x="3585909" y="2352799"/>
            <a:ext cx="2438400" cy="1737130"/>
          </a:xfrm>
          <a:custGeom>
            <a:avLst/>
            <a:gdLst>
              <a:gd name="connsiteX0" fmla="*/ 0 w 2514600"/>
              <a:gd name="connsiteY0" fmla="*/ 0 h 1828800"/>
              <a:gd name="connsiteX1" fmla="*/ 518160 w 2514600"/>
              <a:gd name="connsiteY1" fmla="*/ 632460 h 1828800"/>
              <a:gd name="connsiteX2" fmla="*/ 1501140 w 2514600"/>
              <a:gd name="connsiteY2" fmla="*/ 1402080 h 1828800"/>
              <a:gd name="connsiteX3" fmla="*/ 2240280 w 2514600"/>
              <a:gd name="connsiteY3" fmla="*/ 1607820 h 1828800"/>
              <a:gd name="connsiteX4" fmla="*/ 2514600 w 2514600"/>
              <a:gd name="connsiteY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828800">
                <a:moveTo>
                  <a:pt x="0" y="0"/>
                </a:moveTo>
                <a:cubicBezTo>
                  <a:pt x="133985" y="199390"/>
                  <a:pt x="267970" y="398780"/>
                  <a:pt x="518160" y="632460"/>
                </a:cubicBezTo>
                <a:cubicBezTo>
                  <a:pt x="768350" y="866140"/>
                  <a:pt x="1214120" y="1239520"/>
                  <a:pt x="1501140" y="1402080"/>
                </a:cubicBezTo>
                <a:cubicBezTo>
                  <a:pt x="1788160" y="1564640"/>
                  <a:pt x="2071370" y="1536700"/>
                  <a:pt x="2240280" y="1607820"/>
                </a:cubicBezTo>
                <a:cubicBezTo>
                  <a:pt x="2409190" y="1678940"/>
                  <a:pt x="2461895" y="1753870"/>
                  <a:pt x="2514600" y="1828800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フリーフォーム 106"/>
          <p:cNvSpPr/>
          <p:nvPr/>
        </p:nvSpPr>
        <p:spPr bwMode="auto">
          <a:xfrm>
            <a:off x="3585909" y="2558539"/>
            <a:ext cx="2415540" cy="1577340"/>
          </a:xfrm>
          <a:custGeom>
            <a:avLst/>
            <a:gdLst>
              <a:gd name="connsiteX0" fmla="*/ 0 w 2415540"/>
              <a:gd name="connsiteY0" fmla="*/ 0 h 1577340"/>
              <a:gd name="connsiteX1" fmla="*/ 586740 w 2415540"/>
              <a:gd name="connsiteY1" fmla="*/ 784860 h 1577340"/>
              <a:gd name="connsiteX2" fmla="*/ 1211580 w 2415540"/>
              <a:gd name="connsiteY2" fmla="*/ 1036320 h 1577340"/>
              <a:gd name="connsiteX3" fmla="*/ 1851660 w 2415540"/>
              <a:gd name="connsiteY3" fmla="*/ 1173480 h 1577340"/>
              <a:gd name="connsiteX4" fmla="*/ 2415540 w 2415540"/>
              <a:gd name="connsiteY4" fmla="*/ 157734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540" h="1577340">
                <a:moveTo>
                  <a:pt x="0" y="0"/>
                </a:moveTo>
                <a:cubicBezTo>
                  <a:pt x="192405" y="306070"/>
                  <a:pt x="384810" y="612140"/>
                  <a:pt x="586740" y="784860"/>
                </a:cubicBezTo>
                <a:cubicBezTo>
                  <a:pt x="788670" y="957580"/>
                  <a:pt x="1000760" y="971550"/>
                  <a:pt x="1211580" y="1036320"/>
                </a:cubicBezTo>
                <a:cubicBezTo>
                  <a:pt x="1422400" y="1101090"/>
                  <a:pt x="1651000" y="1083310"/>
                  <a:pt x="1851660" y="1173480"/>
                </a:cubicBezTo>
                <a:cubicBezTo>
                  <a:pt x="2052320" y="1263650"/>
                  <a:pt x="2233930" y="1420495"/>
                  <a:pt x="2415540" y="157734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フリーフォーム 111"/>
          <p:cNvSpPr/>
          <p:nvPr/>
        </p:nvSpPr>
        <p:spPr bwMode="auto">
          <a:xfrm>
            <a:off x="3585909" y="2660942"/>
            <a:ext cx="2438400" cy="1474937"/>
          </a:xfrm>
          <a:custGeom>
            <a:avLst/>
            <a:gdLst>
              <a:gd name="connsiteX0" fmla="*/ 0 w 2514600"/>
              <a:gd name="connsiteY0" fmla="*/ 0 h 1828800"/>
              <a:gd name="connsiteX1" fmla="*/ 518160 w 2514600"/>
              <a:gd name="connsiteY1" fmla="*/ 632460 h 1828800"/>
              <a:gd name="connsiteX2" fmla="*/ 1501140 w 2514600"/>
              <a:gd name="connsiteY2" fmla="*/ 1402080 h 1828800"/>
              <a:gd name="connsiteX3" fmla="*/ 2240280 w 2514600"/>
              <a:gd name="connsiteY3" fmla="*/ 1607820 h 1828800"/>
              <a:gd name="connsiteX4" fmla="*/ 2514600 w 2514600"/>
              <a:gd name="connsiteY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828800">
                <a:moveTo>
                  <a:pt x="0" y="0"/>
                </a:moveTo>
                <a:cubicBezTo>
                  <a:pt x="133985" y="199390"/>
                  <a:pt x="267970" y="398780"/>
                  <a:pt x="518160" y="632460"/>
                </a:cubicBezTo>
                <a:cubicBezTo>
                  <a:pt x="768350" y="866140"/>
                  <a:pt x="1214120" y="1239520"/>
                  <a:pt x="1501140" y="1402080"/>
                </a:cubicBezTo>
                <a:cubicBezTo>
                  <a:pt x="1788160" y="1564640"/>
                  <a:pt x="2071370" y="1536700"/>
                  <a:pt x="2240280" y="1607820"/>
                </a:cubicBezTo>
                <a:cubicBezTo>
                  <a:pt x="2409190" y="1678940"/>
                  <a:pt x="2461895" y="1753870"/>
                  <a:pt x="2514600" y="1828800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フリーフォーム 112"/>
          <p:cNvSpPr/>
          <p:nvPr/>
        </p:nvSpPr>
        <p:spPr bwMode="auto">
          <a:xfrm>
            <a:off x="3585909" y="3482230"/>
            <a:ext cx="2438400" cy="737469"/>
          </a:xfrm>
          <a:custGeom>
            <a:avLst/>
            <a:gdLst>
              <a:gd name="connsiteX0" fmla="*/ 0 w 2514600"/>
              <a:gd name="connsiteY0" fmla="*/ 0 h 1828800"/>
              <a:gd name="connsiteX1" fmla="*/ 518160 w 2514600"/>
              <a:gd name="connsiteY1" fmla="*/ 632460 h 1828800"/>
              <a:gd name="connsiteX2" fmla="*/ 1501140 w 2514600"/>
              <a:gd name="connsiteY2" fmla="*/ 1402080 h 1828800"/>
              <a:gd name="connsiteX3" fmla="*/ 2240280 w 2514600"/>
              <a:gd name="connsiteY3" fmla="*/ 1607820 h 1828800"/>
              <a:gd name="connsiteX4" fmla="*/ 2514600 w 2514600"/>
              <a:gd name="connsiteY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828800">
                <a:moveTo>
                  <a:pt x="0" y="0"/>
                </a:moveTo>
                <a:cubicBezTo>
                  <a:pt x="133985" y="199390"/>
                  <a:pt x="267970" y="398780"/>
                  <a:pt x="518160" y="632460"/>
                </a:cubicBezTo>
                <a:cubicBezTo>
                  <a:pt x="768350" y="866140"/>
                  <a:pt x="1214120" y="1239520"/>
                  <a:pt x="1501140" y="1402080"/>
                </a:cubicBezTo>
                <a:cubicBezTo>
                  <a:pt x="1788160" y="1564640"/>
                  <a:pt x="2071370" y="1536700"/>
                  <a:pt x="2240280" y="1607820"/>
                </a:cubicBezTo>
                <a:cubicBezTo>
                  <a:pt x="2409190" y="1678940"/>
                  <a:pt x="2461895" y="1753870"/>
                  <a:pt x="2514600" y="1828800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 rot="5400000">
            <a:off x="3610317" y="2897947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6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…</a:t>
            </a:r>
            <a:endParaRPr kumimoji="1" lang="ja-JP" altLang="en-US" sz="4000" dirty="0" smtClean="0">
              <a:solidFill>
                <a:schemeClr val="accent6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cxnSp>
        <p:nvCxnSpPr>
          <p:cNvPr id="62" name="直線矢印コネクタ 61"/>
          <p:cNvCxnSpPr/>
          <p:nvPr/>
        </p:nvCxnSpPr>
        <p:spPr bwMode="auto">
          <a:xfrm flipV="1">
            <a:off x="3585293" y="2218870"/>
            <a:ext cx="0" cy="2120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直線矢印コネクタ 64"/>
          <p:cNvCxnSpPr/>
          <p:nvPr/>
        </p:nvCxnSpPr>
        <p:spPr bwMode="auto">
          <a:xfrm>
            <a:off x="3516837" y="4246073"/>
            <a:ext cx="26769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右矢印 5"/>
          <p:cNvSpPr/>
          <p:nvPr/>
        </p:nvSpPr>
        <p:spPr bwMode="auto">
          <a:xfrm>
            <a:off x="2583559" y="2406575"/>
            <a:ext cx="789436" cy="1924227"/>
          </a:xfrm>
          <a:prstGeom prst="rightArrow">
            <a:avLst>
              <a:gd name="adj1" fmla="val 70836"/>
              <a:gd name="adj2" fmla="val 445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none" lIns="216000" tIns="46800" rIns="72000" bIns="46800" numCol="1" rtlCol="0" anchor="ctr" anchorCtr="1" compatLnSpc="1">
            <a:prstTxWarp prst="textNoShape">
              <a:avLst/>
            </a:prstTxWarp>
          </a:bodyPr>
          <a:lstStyle/>
          <a:p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観測強度</a:t>
            </a:r>
            <a:endParaRPr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1" name="右矢印 60"/>
          <p:cNvSpPr/>
          <p:nvPr/>
        </p:nvSpPr>
        <p:spPr bwMode="auto">
          <a:xfrm flipH="1">
            <a:off x="6148070" y="2409482"/>
            <a:ext cx="785446" cy="1905972"/>
          </a:xfrm>
          <a:prstGeom prst="rightArrow">
            <a:avLst>
              <a:gd name="adj1" fmla="val 70836"/>
              <a:gd name="adj2" fmla="val 445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wrap="none" lIns="90000" tIns="46800" rIns="108000" bIns="46800" numCol="1" rtlCol="0" anchor="ctr" anchorCtr="1" compatLnSpc="1">
            <a:prstTxWarp prst="textNoShape">
              <a:avLst/>
            </a:prstTxWarp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合成強度</a:t>
            </a:r>
            <a:endParaRPr lang="ja-JP" altLang="en-US" dirty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 rot="5400000">
            <a:off x="795278" y="341019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6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…</a:t>
            </a:r>
            <a:endParaRPr kumimoji="1" lang="ja-JP" altLang="en-US" sz="3200" dirty="0" smtClean="0">
              <a:solidFill>
                <a:schemeClr val="accent6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68694" y="466828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sz="1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i</a:t>
            </a:r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(</a:t>
            </a:r>
            <a:r>
              <a:rPr kumimoji="1"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x, y</a:t>
            </a:r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)</a:t>
            </a:r>
            <a:endParaRPr kumimoji="1" lang="ja-JP" alt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303910" y="4653662"/>
            <a:ext cx="2088700" cy="420936"/>
            <a:chOff x="4434020" y="6168014"/>
            <a:chExt cx="2228495" cy="504166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4434020" y="6168014"/>
              <a:ext cx="2228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err="1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I</a:t>
              </a:r>
              <a:r>
                <a:rPr kumimoji="1" lang="en-US" altLang="ja-JP" b="1" i="1" baseline="44000" dirty="0" err="1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gen</a:t>
              </a:r>
              <a:r>
                <a:rPr kumimoji="1" lang="en-US" altLang="ja-JP" b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(</a:t>
              </a:r>
              <a:r>
                <a:rPr kumimoji="1" lang="en-US" altLang="ja-JP" b="1" i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h</a:t>
              </a:r>
              <a:r>
                <a:rPr kumimoji="1" lang="en-US" altLang="ja-JP" b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(</a:t>
              </a:r>
              <a:r>
                <a:rPr kumimoji="1" lang="en-US" altLang="ja-JP" b="1" i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x, y</a:t>
              </a:r>
              <a:r>
                <a:rPr kumimoji="1" lang="en-US" altLang="ja-JP" b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)</a:t>
              </a:r>
              <a:r>
                <a:rPr kumimoji="1" lang="en-US" altLang="ja-JP" b="1" i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, s, g, </a:t>
              </a:r>
              <a:r>
                <a:rPr kumimoji="1" lang="en-US" altLang="ja-JP" b="1" i="1" dirty="0" err="1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σ</a:t>
              </a:r>
              <a:r>
                <a:rPr kumimoji="1" lang="en-US" altLang="ja-JP" sz="1200" b="1" i="1" dirty="0" err="1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t</a:t>
              </a:r>
              <a:r>
                <a:rPr kumimoji="1" lang="en-US" altLang="ja-JP" b="1" dirty="0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)</a:t>
              </a:r>
              <a:endParaRPr kumimoji="1" lang="ja-JP" altLang="en-US" b="1" dirty="0" smtClean="0">
                <a:solidFill>
                  <a:schemeClr val="accent5"/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552776" y="6303551"/>
              <a:ext cx="250046" cy="368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i="1" dirty="0" err="1" smtClean="0">
                  <a:solidFill>
                    <a:schemeClr val="accent5"/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i</a:t>
              </a:r>
              <a:endParaRPr kumimoji="1" lang="ja-JP" altLang="en-US" sz="2400" b="1" i="1" dirty="0" smtClean="0">
                <a:solidFill>
                  <a:schemeClr val="accent5"/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513553"/>
              </p:ext>
            </p:extLst>
          </p:nvPr>
        </p:nvGraphicFramePr>
        <p:xfrm>
          <a:off x="901964" y="5577683"/>
          <a:ext cx="7342876" cy="75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61" name="数式" r:id="rId3" imgW="3822480" imgH="393480" progId="Equation.3">
                  <p:embed/>
                </p:oleObj>
              </mc:Choice>
              <mc:Fallback>
                <p:oleObj name="数式" r:id="rId3" imgW="3822480" imgH="393480" progId="Equation.3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964" y="5577683"/>
                        <a:ext cx="7342876" cy="757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379983" y="5125920"/>
            <a:ext cx="21852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 smtClean="0">
                <a:solidFill>
                  <a:schemeClr val="accent3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  <a:cs typeface="Calibri" pitchFamily="34" charset="0"/>
              </a:rPr>
              <a:t>最適化問題へ</a:t>
            </a: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484660" y="5167231"/>
            <a:ext cx="8137137" cy="1148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7246620" y="2307188"/>
            <a:ext cx="1287780" cy="2053666"/>
            <a:chOff x="7239000" y="2426196"/>
            <a:chExt cx="1287780" cy="2053666"/>
          </a:xfrm>
        </p:grpSpPr>
        <p:sp>
          <p:nvSpPr>
            <p:cNvPr id="14" name="フリーフォーム 13"/>
            <p:cNvSpPr/>
            <p:nvPr/>
          </p:nvSpPr>
          <p:spPr bwMode="auto">
            <a:xfrm>
              <a:off x="7239000" y="2426196"/>
              <a:ext cx="1287780" cy="233184"/>
            </a:xfrm>
            <a:custGeom>
              <a:avLst/>
              <a:gdLst>
                <a:gd name="connsiteX0" fmla="*/ 0 w 1287780"/>
                <a:gd name="connsiteY0" fmla="*/ 179844 h 233184"/>
                <a:gd name="connsiteX1" fmla="*/ 358140 w 1287780"/>
                <a:gd name="connsiteY1" fmla="*/ 27444 h 233184"/>
                <a:gd name="connsiteX2" fmla="*/ 899160 w 1287780"/>
                <a:gd name="connsiteY2" fmla="*/ 19824 h 233184"/>
                <a:gd name="connsiteX3" fmla="*/ 1287780 w 1287780"/>
                <a:gd name="connsiteY3" fmla="*/ 233184 h 2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80" h="233184">
                  <a:moveTo>
                    <a:pt x="0" y="179844"/>
                  </a:moveTo>
                  <a:cubicBezTo>
                    <a:pt x="104140" y="116979"/>
                    <a:pt x="208280" y="54114"/>
                    <a:pt x="358140" y="27444"/>
                  </a:cubicBezTo>
                  <a:cubicBezTo>
                    <a:pt x="508000" y="774"/>
                    <a:pt x="744220" y="-14466"/>
                    <a:pt x="899160" y="19824"/>
                  </a:cubicBezTo>
                  <a:cubicBezTo>
                    <a:pt x="1054100" y="54114"/>
                    <a:pt x="1170940" y="143649"/>
                    <a:pt x="1287780" y="23318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ja-JP" altLang="en-US" sz="24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 bwMode="auto">
            <a:xfrm rot="20500014">
              <a:off x="7416840" y="3651862"/>
              <a:ext cx="828000" cy="828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ja-JP" alt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1" name="直線コネクタ 20"/>
          <p:cNvCxnSpPr>
            <a:stCxn id="16" idx="5"/>
            <a:endCxn id="16" idx="1"/>
          </p:cNvCxnSpPr>
          <p:nvPr/>
        </p:nvCxnSpPr>
        <p:spPr bwMode="auto">
          <a:xfrm flipH="1" flipV="1">
            <a:off x="7468497" y="3761050"/>
            <a:ext cx="739926" cy="371608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リーフォーム 52"/>
          <p:cNvSpPr/>
          <p:nvPr/>
        </p:nvSpPr>
        <p:spPr bwMode="auto">
          <a:xfrm>
            <a:off x="7137903" y="3385354"/>
            <a:ext cx="672472" cy="551303"/>
          </a:xfrm>
          <a:custGeom>
            <a:avLst/>
            <a:gdLst>
              <a:gd name="connsiteX0" fmla="*/ 0 w 899160"/>
              <a:gd name="connsiteY0" fmla="*/ 274320 h 731520"/>
              <a:gd name="connsiteX1" fmla="*/ 899160 w 899160"/>
              <a:gd name="connsiteY1" fmla="*/ 731520 h 731520"/>
              <a:gd name="connsiteX2" fmla="*/ 899160 w 899160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731520">
                <a:moveTo>
                  <a:pt x="0" y="274320"/>
                </a:moveTo>
                <a:lnTo>
                  <a:pt x="899160" y="731520"/>
                </a:lnTo>
                <a:lnTo>
                  <a:pt x="899160" y="0"/>
                </a:lnTo>
              </a:path>
            </a:pathLst>
          </a:custGeom>
          <a:ln w="28575">
            <a:solidFill>
              <a:schemeClr val="accent6">
                <a:lumMod val="75000"/>
                <a:alpha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Corbel" pitchFamily="34" charset="0"/>
            </a:endParaRPr>
          </a:p>
        </p:txBody>
      </p:sp>
      <p:sp>
        <p:nvSpPr>
          <p:cNvPr id="42" name="フリーフォーム 41"/>
          <p:cNvSpPr/>
          <p:nvPr/>
        </p:nvSpPr>
        <p:spPr bwMode="auto">
          <a:xfrm>
            <a:off x="3579876" y="2423024"/>
            <a:ext cx="2438400" cy="1737360"/>
          </a:xfrm>
          <a:custGeom>
            <a:avLst/>
            <a:gdLst>
              <a:gd name="connsiteX0" fmla="*/ 0 w 2438400"/>
              <a:gd name="connsiteY0" fmla="*/ 0 h 1737360"/>
              <a:gd name="connsiteX1" fmla="*/ 938784 w 2438400"/>
              <a:gd name="connsiteY1" fmla="*/ 1005840 h 1737360"/>
              <a:gd name="connsiteX2" fmla="*/ 1755648 w 2438400"/>
              <a:gd name="connsiteY2" fmla="*/ 1438656 h 1737360"/>
              <a:gd name="connsiteX3" fmla="*/ 2164080 w 2438400"/>
              <a:gd name="connsiteY3" fmla="*/ 1560576 h 1737360"/>
              <a:gd name="connsiteX4" fmla="*/ 2438400 w 2438400"/>
              <a:gd name="connsiteY4" fmla="*/ 173736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1737360">
                <a:moveTo>
                  <a:pt x="0" y="0"/>
                </a:moveTo>
                <a:cubicBezTo>
                  <a:pt x="323088" y="383032"/>
                  <a:pt x="646176" y="766064"/>
                  <a:pt x="938784" y="1005840"/>
                </a:cubicBezTo>
                <a:cubicBezTo>
                  <a:pt x="1231392" y="1245616"/>
                  <a:pt x="1551432" y="1346200"/>
                  <a:pt x="1755648" y="1438656"/>
                </a:cubicBezTo>
                <a:cubicBezTo>
                  <a:pt x="1959864" y="1531112"/>
                  <a:pt x="2050288" y="1510792"/>
                  <a:pt x="2164080" y="1560576"/>
                </a:cubicBezTo>
                <a:cubicBezTo>
                  <a:pt x="2277872" y="1610360"/>
                  <a:pt x="2358136" y="1673860"/>
                  <a:pt x="2438400" y="173736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9" name="直線矢印コネクタ 48"/>
          <p:cNvCxnSpPr>
            <a:stCxn id="83" idx="2"/>
          </p:cNvCxnSpPr>
          <p:nvPr/>
        </p:nvCxnSpPr>
        <p:spPr bwMode="auto">
          <a:xfrm flipV="1">
            <a:off x="1313301" y="4110092"/>
            <a:ext cx="0" cy="3443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線矢印コネクタ 83"/>
          <p:cNvCxnSpPr>
            <a:stCxn id="83" idx="2"/>
          </p:cNvCxnSpPr>
          <p:nvPr/>
        </p:nvCxnSpPr>
        <p:spPr bwMode="auto">
          <a:xfrm>
            <a:off x="1313301" y="4454419"/>
            <a:ext cx="3192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直線矢印コネクタ 85"/>
          <p:cNvCxnSpPr>
            <a:stCxn id="83" idx="2"/>
          </p:cNvCxnSpPr>
          <p:nvPr/>
        </p:nvCxnSpPr>
        <p:spPr bwMode="auto">
          <a:xfrm flipH="1" flipV="1">
            <a:off x="1173059" y="4174862"/>
            <a:ext cx="140242" cy="2795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1296156" y="39688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z</a:t>
            </a:r>
            <a:endParaRPr kumimoji="1" lang="ja-JP" altLang="en-US" sz="18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481090" y="413634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</a:t>
            </a:r>
            <a:endParaRPr kumimoji="1" lang="ja-JP" altLang="en-US" sz="18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957719" y="408148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y</a:t>
            </a:r>
            <a:endParaRPr kumimoji="1" lang="ja-JP" altLang="en-US" sz="18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534985" y="2710939"/>
            <a:ext cx="1270384" cy="849631"/>
            <a:chOff x="527365" y="2829947"/>
            <a:chExt cx="1270384" cy="849631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34802" y="2829947"/>
              <a:ext cx="962947" cy="701040"/>
              <a:chOff x="789653" y="3730604"/>
              <a:chExt cx="962947" cy="701040"/>
            </a:xfrm>
          </p:grpSpPr>
          <p:sp>
            <p:nvSpPr>
              <p:cNvPr id="99" name="フリーフォーム 98"/>
              <p:cNvSpPr/>
              <p:nvPr/>
            </p:nvSpPr>
            <p:spPr bwMode="auto">
              <a:xfrm>
                <a:off x="789653" y="4431152"/>
                <a:ext cx="324000" cy="0"/>
              </a:xfrm>
              <a:custGeom>
                <a:avLst/>
                <a:gdLst>
                  <a:gd name="connsiteX0" fmla="*/ 0 w 427703"/>
                  <a:gd name="connsiteY0" fmla="*/ 0 h 0"/>
                  <a:gd name="connsiteX1" fmla="*/ 427703 w 42770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7703">
                    <a:moveTo>
                      <a:pt x="0" y="0"/>
                    </a:moveTo>
                    <a:lnTo>
                      <a:pt x="427703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101" name="フリーフォーム 100"/>
              <p:cNvSpPr/>
              <p:nvPr/>
            </p:nvSpPr>
            <p:spPr bwMode="auto">
              <a:xfrm>
                <a:off x="1108710" y="4088744"/>
                <a:ext cx="643890" cy="342900"/>
              </a:xfrm>
              <a:custGeom>
                <a:avLst/>
                <a:gdLst>
                  <a:gd name="connsiteX0" fmla="*/ 0 w 643890"/>
                  <a:gd name="connsiteY0" fmla="*/ 342900 h 342900"/>
                  <a:gd name="connsiteX1" fmla="*/ 541020 w 643890"/>
                  <a:gd name="connsiteY1" fmla="*/ 342900 h 342900"/>
                  <a:gd name="connsiteX2" fmla="*/ 643890 w 643890"/>
                  <a:gd name="connsiteY2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3890" h="342900">
                    <a:moveTo>
                      <a:pt x="0" y="342900"/>
                    </a:moveTo>
                    <a:lnTo>
                      <a:pt x="541020" y="342900"/>
                    </a:lnTo>
                    <a:lnTo>
                      <a:pt x="643890" y="0"/>
                    </a:lnTo>
                  </a:path>
                </a:pathLst>
              </a:custGeom>
              <a:ln w="28575" cap="sq">
                <a:solidFill>
                  <a:schemeClr val="accent6">
                    <a:lumMod val="75000"/>
                    <a:alpha val="75000"/>
                  </a:schemeClr>
                </a:solidFill>
                <a:prstDash val="sysDash"/>
                <a:bevel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102" name="フリーフォーム 101"/>
              <p:cNvSpPr/>
              <p:nvPr/>
            </p:nvSpPr>
            <p:spPr bwMode="auto">
              <a:xfrm>
                <a:off x="1752600" y="3730604"/>
                <a:ext cx="0" cy="358140"/>
              </a:xfrm>
              <a:custGeom>
                <a:avLst/>
                <a:gdLst>
                  <a:gd name="connsiteX0" fmla="*/ 0 w 0"/>
                  <a:gd name="connsiteY0" fmla="*/ 358140 h 358140"/>
                  <a:gd name="connsiteX1" fmla="*/ 0 w 0"/>
                  <a:gd name="connsiteY1" fmla="*/ 0 h 35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58140">
                    <a:moveTo>
                      <a:pt x="0" y="358140"/>
                    </a:move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</p:grpSp>
        <p:sp>
          <p:nvSpPr>
            <p:cNvPr id="67" name="テキスト ボックス 66"/>
            <p:cNvSpPr txBox="1"/>
            <p:nvPr/>
          </p:nvSpPr>
          <p:spPr>
            <a:xfrm>
              <a:off x="527365" y="327946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11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1</a:t>
              </a:r>
              <a:endPara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534985" y="3332903"/>
            <a:ext cx="1165609" cy="400110"/>
            <a:chOff x="527365" y="3451911"/>
            <a:chExt cx="1165609" cy="40011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833819" y="3527177"/>
              <a:ext cx="859155" cy="175258"/>
              <a:chOff x="788670" y="4427834"/>
              <a:chExt cx="859155" cy="175258"/>
            </a:xfrm>
          </p:grpSpPr>
          <p:sp>
            <p:nvSpPr>
              <p:cNvPr id="119" name="フリーフォーム 118"/>
              <p:cNvSpPr/>
              <p:nvPr/>
            </p:nvSpPr>
            <p:spPr bwMode="auto">
              <a:xfrm>
                <a:off x="788670" y="4557373"/>
                <a:ext cx="288000" cy="45719"/>
              </a:xfrm>
              <a:custGeom>
                <a:avLst/>
                <a:gdLst>
                  <a:gd name="connsiteX0" fmla="*/ 0 w 495300"/>
                  <a:gd name="connsiteY0" fmla="*/ 0 h 0"/>
                  <a:gd name="connsiteX1" fmla="*/ 495300 w 4953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300">
                    <a:moveTo>
                      <a:pt x="0" y="0"/>
                    </a:moveTo>
                    <a:lnTo>
                      <a:pt x="49530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123" name="フリーフォーム 122"/>
              <p:cNvSpPr/>
              <p:nvPr/>
            </p:nvSpPr>
            <p:spPr bwMode="auto">
              <a:xfrm>
                <a:off x="1076325" y="4427834"/>
                <a:ext cx="571500" cy="129540"/>
              </a:xfrm>
              <a:custGeom>
                <a:avLst/>
                <a:gdLst>
                  <a:gd name="connsiteX0" fmla="*/ 0 w 571500"/>
                  <a:gd name="connsiteY0" fmla="*/ 129540 h 129540"/>
                  <a:gd name="connsiteX1" fmla="*/ 539115 w 571500"/>
                  <a:gd name="connsiteY1" fmla="*/ 129540 h 129540"/>
                  <a:gd name="connsiteX2" fmla="*/ 571500 w 571500"/>
                  <a:gd name="connsiteY2" fmla="*/ 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0" h="129540">
                    <a:moveTo>
                      <a:pt x="0" y="129540"/>
                    </a:moveTo>
                    <a:lnTo>
                      <a:pt x="539115" y="129540"/>
                    </a:lnTo>
                    <a:lnTo>
                      <a:pt x="57150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ys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</p:grpSp>
        <p:sp>
          <p:nvSpPr>
            <p:cNvPr id="97" name="テキスト ボックス 96"/>
            <p:cNvSpPr txBox="1"/>
            <p:nvPr/>
          </p:nvSpPr>
          <p:spPr>
            <a:xfrm>
              <a:off x="527365" y="3451911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11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2</a:t>
              </a:r>
              <a:endPara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534985" y="3543424"/>
            <a:ext cx="1127509" cy="502451"/>
            <a:chOff x="527365" y="3662432"/>
            <a:chExt cx="1127509" cy="50245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841439" y="3662432"/>
              <a:ext cx="813435" cy="348615"/>
              <a:chOff x="796290" y="4563089"/>
              <a:chExt cx="813435" cy="348615"/>
            </a:xfrm>
          </p:grpSpPr>
          <p:sp>
            <p:nvSpPr>
              <p:cNvPr id="120" name="フリーフォーム 119"/>
              <p:cNvSpPr/>
              <p:nvPr/>
            </p:nvSpPr>
            <p:spPr bwMode="auto">
              <a:xfrm>
                <a:off x="796290" y="4911704"/>
                <a:ext cx="324000" cy="0"/>
              </a:xfrm>
              <a:custGeom>
                <a:avLst/>
                <a:gdLst>
                  <a:gd name="connsiteX0" fmla="*/ 0 w 419100"/>
                  <a:gd name="connsiteY0" fmla="*/ 0 h 0"/>
                  <a:gd name="connsiteX1" fmla="*/ 419100 w 419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100">
                    <a:moveTo>
                      <a:pt x="0" y="0"/>
                    </a:moveTo>
                    <a:lnTo>
                      <a:pt x="41910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  <p:sp>
            <p:nvSpPr>
              <p:cNvPr id="127" name="フリーフォーム 126"/>
              <p:cNvSpPr/>
              <p:nvPr/>
            </p:nvSpPr>
            <p:spPr bwMode="auto">
              <a:xfrm>
                <a:off x="1072515" y="4563089"/>
                <a:ext cx="537210" cy="346710"/>
              </a:xfrm>
              <a:custGeom>
                <a:avLst/>
                <a:gdLst>
                  <a:gd name="connsiteX0" fmla="*/ 0 w 537210"/>
                  <a:gd name="connsiteY0" fmla="*/ 346710 h 346710"/>
                  <a:gd name="connsiteX1" fmla="*/ 438150 w 537210"/>
                  <a:gd name="connsiteY1" fmla="*/ 346710 h 346710"/>
                  <a:gd name="connsiteX2" fmla="*/ 537210 w 537210"/>
                  <a:gd name="connsiteY2" fmla="*/ 0 h 34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210" h="346710">
                    <a:moveTo>
                      <a:pt x="0" y="346710"/>
                    </a:moveTo>
                    <a:lnTo>
                      <a:pt x="438150" y="346710"/>
                    </a:lnTo>
                    <a:lnTo>
                      <a:pt x="537210" y="0"/>
                    </a:lnTo>
                  </a:path>
                </a:pathLst>
              </a:custGeom>
              <a:ln w="28575">
                <a:solidFill>
                  <a:schemeClr val="accent6">
                    <a:lumMod val="75000"/>
                    <a:alpha val="75000"/>
                  </a:schemeClr>
                </a:solidFill>
                <a:prstDash val="sysDash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>
                  <a:latin typeface="Corbel" pitchFamily="34" charset="0"/>
                  <a:cs typeface="+mn-cs"/>
                </a:endParaRPr>
              </a:p>
            </p:txBody>
          </p:sp>
        </p:grpSp>
        <p:sp>
          <p:nvSpPr>
            <p:cNvPr id="98" name="テキスト ボックス 97"/>
            <p:cNvSpPr txBox="1"/>
            <p:nvPr/>
          </p:nvSpPr>
          <p:spPr>
            <a:xfrm>
              <a:off x="527365" y="3764773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d</a:t>
              </a:r>
              <a:r>
                <a:rPr kumimoji="1" lang="en-US" altLang="ja-JP" sz="11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HGPｺﾞｼｯｸM" pitchFamily="50" charset="-128"/>
                  <a:cs typeface="Times New Roman" pitchFamily="18" charset="0"/>
                </a:rPr>
                <a:t>n</a:t>
              </a:r>
              <a:endPara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HGPｺﾞｼｯｸM" pitchFamily="50" charset="-128"/>
                <a:cs typeface="Times New Roman" pitchFamily="18" charset="0"/>
              </a:endParaRPr>
            </a:p>
          </p:txBody>
        </p:sp>
      </p:grpSp>
      <p:sp>
        <p:nvSpPr>
          <p:cNvPr id="100" name="フリーフォーム 99"/>
          <p:cNvSpPr/>
          <p:nvPr/>
        </p:nvSpPr>
        <p:spPr bwMode="auto">
          <a:xfrm>
            <a:off x="3579876" y="2713459"/>
            <a:ext cx="2438400" cy="1440047"/>
          </a:xfrm>
          <a:custGeom>
            <a:avLst/>
            <a:gdLst>
              <a:gd name="connsiteX0" fmla="*/ 0 w 2438400"/>
              <a:gd name="connsiteY0" fmla="*/ 0 h 1737360"/>
              <a:gd name="connsiteX1" fmla="*/ 938784 w 2438400"/>
              <a:gd name="connsiteY1" fmla="*/ 1005840 h 1737360"/>
              <a:gd name="connsiteX2" fmla="*/ 1755648 w 2438400"/>
              <a:gd name="connsiteY2" fmla="*/ 1438656 h 1737360"/>
              <a:gd name="connsiteX3" fmla="*/ 2164080 w 2438400"/>
              <a:gd name="connsiteY3" fmla="*/ 1560576 h 1737360"/>
              <a:gd name="connsiteX4" fmla="*/ 2438400 w 2438400"/>
              <a:gd name="connsiteY4" fmla="*/ 173736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1737360">
                <a:moveTo>
                  <a:pt x="0" y="0"/>
                </a:moveTo>
                <a:cubicBezTo>
                  <a:pt x="323088" y="383032"/>
                  <a:pt x="646176" y="766064"/>
                  <a:pt x="938784" y="1005840"/>
                </a:cubicBezTo>
                <a:cubicBezTo>
                  <a:pt x="1231392" y="1245616"/>
                  <a:pt x="1551432" y="1346200"/>
                  <a:pt x="1755648" y="1438656"/>
                </a:cubicBezTo>
                <a:cubicBezTo>
                  <a:pt x="1959864" y="1531112"/>
                  <a:pt x="2050288" y="1510792"/>
                  <a:pt x="2164080" y="1560576"/>
                </a:cubicBezTo>
                <a:cubicBezTo>
                  <a:pt x="2277872" y="1610360"/>
                  <a:pt x="2358136" y="1673860"/>
                  <a:pt x="2438400" y="173736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フリーフォーム 102"/>
          <p:cNvSpPr/>
          <p:nvPr/>
        </p:nvSpPr>
        <p:spPr bwMode="auto">
          <a:xfrm>
            <a:off x="3579876" y="3499676"/>
            <a:ext cx="2438400" cy="746398"/>
          </a:xfrm>
          <a:custGeom>
            <a:avLst/>
            <a:gdLst>
              <a:gd name="connsiteX0" fmla="*/ 0 w 2438400"/>
              <a:gd name="connsiteY0" fmla="*/ 0 h 1737360"/>
              <a:gd name="connsiteX1" fmla="*/ 938784 w 2438400"/>
              <a:gd name="connsiteY1" fmla="*/ 1005840 h 1737360"/>
              <a:gd name="connsiteX2" fmla="*/ 1755648 w 2438400"/>
              <a:gd name="connsiteY2" fmla="*/ 1438656 h 1737360"/>
              <a:gd name="connsiteX3" fmla="*/ 2164080 w 2438400"/>
              <a:gd name="connsiteY3" fmla="*/ 1560576 h 1737360"/>
              <a:gd name="connsiteX4" fmla="*/ 2438400 w 2438400"/>
              <a:gd name="connsiteY4" fmla="*/ 173736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1737360">
                <a:moveTo>
                  <a:pt x="0" y="0"/>
                </a:moveTo>
                <a:cubicBezTo>
                  <a:pt x="323088" y="383032"/>
                  <a:pt x="646176" y="766064"/>
                  <a:pt x="938784" y="1005840"/>
                </a:cubicBezTo>
                <a:cubicBezTo>
                  <a:pt x="1231392" y="1245616"/>
                  <a:pt x="1551432" y="1346200"/>
                  <a:pt x="1755648" y="1438656"/>
                </a:cubicBezTo>
                <a:cubicBezTo>
                  <a:pt x="1959864" y="1531112"/>
                  <a:pt x="2050288" y="1510792"/>
                  <a:pt x="2164080" y="1560576"/>
                </a:cubicBezTo>
                <a:cubicBezTo>
                  <a:pt x="2277872" y="1610360"/>
                  <a:pt x="2358136" y="1673860"/>
                  <a:pt x="2438400" y="1737360"/>
                </a:cubicBezTo>
              </a:path>
            </a:pathLst>
          </a:cu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 rot="5400000">
            <a:off x="3827683" y="3069704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5"/>
                </a:solidFill>
                <a:latin typeface="Calibri" pitchFamily="34" charset="0"/>
                <a:ea typeface="HGPｺﾞｼｯｸM" pitchFamily="50" charset="-128"/>
                <a:cs typeface="Calibri" pitchFamily="34" charset="0"/>
              </a:rPr>
              <a:t>…</a:t>
            </a:r>
            <a:endParaRPr kumimoji="1" lang="ja-JP" altLang="en-US" sz="4000" dirty="0" smtClean="0">
              <a:solidFill>
                <a:schemeClr val="accent5"/>
              </a:solidFill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73" name="角丸四角形吹き出し 72"/>
          <p:cNvSpPr/>
          <p:nvPr/>
        </p:nvSpPr>
        <p:spPr bwMode="auto">
          <a:xfrm>
            <a:off x="4494589" y="2180735"/>
            <a:ext cx="1569660" cy="719293"/>
          </a:xfrm>
          <a:prstGeom prst="wedgeRoundRectCallout">
            <a:avLst>
              <a:gd name="adj1" fmla="val -31332"/>
              <a:gd name="adj2" fmla="val 1005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</a:rPr>
              <a:t>二つの強度は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 smtClean="0">
                <a:latin typeface="HGPｺﾞｼｯｸM" pitchFamily="50" charset="-128"/>
                <a:ea typeface="HGPｺﾞｼｯｸM" pitchFamily="50" charset="-128"/>
              </a:rPr>
              <a:t>等しくなるはず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928240" y="415111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x</a:t>
            </a:r>
            <a:endParaRPr kumimoji="1" lang="ja-JP" altLang="en-US" sz="2400" i="1" dirty="0" smtClean="0">
              <a:latin typeface="Times New Roman" pitchFamily="18" charset="0"/>
              <a:ea typeface="HGPｺﾞｼｯｸM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7" grpId="1" animBg="1"/>
      <p:bldP spid="112" grpId="0" animBg="1"/>
      <p:bldP spid="113" grpId="0" animBg="1"/>
      <p:bldP spid="115" grpId="0"/>
      <p:bldP spid="6" grpId="0" animBg="1"/>
      <p:bldP spid="61" grpId="0" animBg="1"/>
      <p:bldP spid="70" grpId="0"/>
      <p:bldP spid="7" grpId="0"/>
      <p:bldP spid="36" grpId="0" animBg="1"/>
      <p:bldP spid="42" grpId="0" animBg="1"/>
      <p:bldP spid="100" grpId="0" animBg="1"/>
      <p:bldP spid="103" grpId="0" animBg="1"/>
      <p:bldP spid="105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最適化の実装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非線形最適化の適用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粒子群最適化と</a:t>
            </a:r>
            <a:r>
              <a:rPr kumimoji="1" lang="en-US" altLang="ja-JP" dirty="0" err="1" smtClean="0"/>
              <a:t>Nelder</a:t>
            </a:r>
            <a:r>
              <a:rPr kumimoji="1" lang="en-US" altLang="ja-JP" dirty="0" smtClean="0"/>
              <a:t>-Mead</a:t>
            </a:r>
            <a:r>
              <a:rPr kumimoji="1" lang="ja-JP" altLang="en-US" dirty="0" smtClean="0"/>
              <a:t>法の組み合わせ</a:t>
            </a:r>
            <a:endParaRPr kumimoji="1" lang="en-US" altLang="ja-JP" dirty="0" smtClean="0"/>
          </a:p>
          <a:p>
            <a:pPr lvl="2">
              <a:buFont typeface="Arial" pitchFamily="34" charset="0"/>
              <a:buChar char="•"/>
            </a:pPr>
            <a:r>
              <a:rPr kumimoji="1" lang="ja-JP" altLang="en-US" dirty="0"/>
              <a:t>大まか</a:t>
            </a:r>
            <a:r>
              <a:rPr kumimoji="1" lang="ja-JP" altLang="en-US" dirty="0" smtClean="0"/>
              <a:t>な探索範囲の決定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粒子群最適化</a:t>
            </a:r>
            <a:endParaRPr kumimoji="1" lang="en-US" altLang="ja-JP" dirty="0" smtClean="0"/>
          </a:p>
          <a:p>
            <a:pPr lvl="2">
              <a:buFont typeface="Arial" pitchFamily="34" charset="0"/>
              <a:buChar char="•"/>
            </a:pPr>
            <a:r>
              <a:rPr kumimoji="1" lang="ja-JP" altLang="en-US" dirty="0" smtClean="0"/>
              <a:t>厳密解の推定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Nelder</a:t>
            </a:r>
            <a:r>
              <a:rPr kumimoji="1" lang="en-US" altLang="ja-JP" dirty="0" smtClean="0"/>
              <a:t>-Mead</a:t>
            </a:r>
            <a:r>
              <a:rPr kumimoji="1" lang="ja-JP" altLang="en-US" dirty="0" smtClean="0"/>
              <a:t>法</a:t>
            </a:r>
            <a:endParaRPr kumimoji="1" lang="en-US" altLang="ja-JP" dirty="0" smtClean="0"/>
          </a:p>
          <a:p>
            <a:pPr lvl="2">
              <a:buFont typeface="Arial" pitchFamily="34" charset="0"/>
              <a:buChar char="•"/>
            </a:pPr>
            <a:endParaRPr kumimoji="1" lang="en-US" altLang="ja-JP" sz="600" dirty="0"/>
          </a:p>
          <a:p>
            <a:r>
              <a:rPr kumimoji="1" lang="ja-JP" altLang="en-US" dirty="0" smtClean="0"/>
              <a:t>適切な初期値の設定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従来手法の利用 </a:t>
            </a:r>
            <a:r>
              <a:rPr kumimoji="1" lang="en-US" altLang="ja-JP" sz="2400" dirty="0" smtClean="0"/>
              <a:t>[</a:t>
            </a:r>
            <a:r>
              <a:rPr kumimoji="1" lang="ja-JP" altLang="en-US" sz="2400" dirty="0" smtClean="0"/>
              <a:t>井下ら </a:t>
            </a:r>
            <a:r>
              <a:rPr kumimoji="1" lang="en-US" altLang="ja-JP" sz="2400" dirty="0" smtClean="0"/>
              <a:t>MIRU2011]</a:t>
            </a:r>
          </a:p>
          <a:p>
            <a:pPr lvl="2">
              <a:buFont typeface="Arial" pitchFamily="34" charset="0"/>
              <a:buChar char="•"/>
            </a:pPr>
            <a:r>
              <a:rPr kumimoji="1" lang="ja-JP" altLang="en-US" dirty="0" smtClean="0"/>
              <a:t>低い計算コストで，初期値として十分な近似</a:t>
            </a:r>
            <a:endParaRPr kumimoji="1" lang="en-US" altLang="ja-JP" sz="2400" dirty="0"/>
          </a:p>
          <a:p>
            <a:pPr lvl="2">
              <a:buFont typeface="Arial" pitchFamily="34" charset="0"/>
              <a:buChar char="•"/>
            </a:pPr>
            <a:endParaRPr kumimoji="1" lang="en-US" altLang="ja-JP" dirty="0" smtClean="0"/>
          </a:p>
          <a:p>
            <a:pPr lvl="2">
              <a:buFont typeface="Arial" pitchFamily="34" charset="0"/>
              <a:buChar char="•"/>
            </a:pPr>
            <a:endParaRPr kumimoji="1" lang="en-US" altLang="ja-JP" sz="2400" dirty="0"/>
          </a:p>
          <a:p>
            <a:pPr lvl="2">
              <a:buFont typeface="Arial" pitchFamily="34" charset="0"/>
              <a:buChar char="•"/>
            </a:pPr>
            <a:endParaRPr kumimoji="1" lang="en-US" altLang="ja-JP" sz="11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E5A0C6-0BC0-4349-8F5B-4713A537F872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64878"/>
              </p:ext>
            </p:extLst>
          </p:nvPr>
        </p:nvGraphicFramePr>
        <p:xfrm>
          <a:off x="4114800" y="547751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7" name="数式" r:id="rId3" imgW="391303" imgH="739129" progId="Equation.3">
                  <p:embed/>
                </p:oleObj>
              </mc:Choice>
              <mc:Fallback>
                <p:oleObj name="数式" r:id="rId3" imgW="391303" imgH="739129" progId="Equation.3">
                  <p:embed/>
                  <p:pic>
                    <p:nvPicPr>
                      <p:cNvPr id="0" name="Picture 2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7751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フッター プレースホルダー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grpSp>
        <p:nvGrpSpPr>
          <p:cNvPr id="70" name="グループ化 69"/>
          <p:cNvGrpSpPr/>
          <p:nvPr/>
        </p:nvGrpSpPr>
        <p:grpSpPr>
          <a:xfrm>
            <a:off x="3913604" y="4533466"/>
            <a:ext cx="3890075" cy="1752359"/>
            <a:chOff x="468101" y="404664"/>
            <a:chExt cx="6984219" cy="2757464"/>
          </a:xfrm>
        </p:grpSpPr>
        <p:sp>
          <p:nvSpPr>
            <p:cNvPr id="71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3568" y="404664"/>
              <a:ext cx="676875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939412" y="486528"/>
              <a:ext cx="6418356" cy="236660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939412" y="486528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939412" y="2853137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 flipV="1">
              <a:off x="7357769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939412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V="1">
              <a:off x="939412" y="486528"/>
              <a:ext cx="927" cy="2366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939412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939412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911605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 flipV="1">
              <a:off x="2085150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Line 18"/>
            <p:cNvSpPr>
              <a:spLocks noChangeShapeType="1"/>
            </p:cNvSpPr>
            <p:nvPr/>
          </p:nvSpPr>
          <p:spPr bwMode="auto">
            <a:xfrm>
              <a:off x="2085150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1878098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 flipV="1">
              <a:off x="3230888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3230888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3140171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1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 flipV="1">
              <a:off x="4376626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>
              <a:off x="4376626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4169574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1.5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 flipV="1">
              <a:off x="5522364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Line 27"/>
            <p:cNvSpPr>
              <a:spLocks noChangeShapeType="1"/>
            </p:cNvSpPr>
            <p:nvPr/>
          </p:nvSpPr>
          <p:spPr bwMode="auto">
            <a:xfrm>
              <a:off x="5522364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5463066" y="2875464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2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07" name="Line 29"/>
            <p:cNvSpPr>
              <a:spLocks noChangeShapeType="1"/>
            </p:cNvSpPr>
            <p:nvPr/>
          </p:nvSpPr>
          <p:spPr bwMode="auto">
            <a:xfrm flipV="1">
              <a:off x="6668101" y="2763831"/>
              <a:ext cx="927" cy="893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Line 30"/>
            <p:cNvSpPr>
              <a:spLocks noChangeShapeType="1"/>
            </p:cNvSpPr>
            <p:nvPr/>
          </p:nvSpPr>
          <p:spPr bwMode="auto">
            <a:xfrm>
              <a:off x="6668101" y="486528"/>
              <a:ext cx="927" cy="818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6461052" y="2875464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2.5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939412" y="2853137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Line 33"/>
            <p:cNvSpPr>
              <a:spLocks noChangeShapeType="1"/>
            </p:cNvSpPr>
            <p:nvPr/>
          </p:nvSpPr>
          <p:spPr bwMode="auto">
            <a:xfrm flipH="1">
              <a:off x="7291027" y="2853137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939412" y="2458702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 flipH="1">
              <a:off x="7291027" y="2458702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ectangle 37"/>
            <p:cNvSpPr>
              <a:spLocks noChangeArrowheads="1"/>
            </p:cNvSpPr>
            <p:nvPr/>
          </p:nvSpPr>
          <p:spPr bwMode="auto">
            <a:xfrm>
              <a:off x="757211" y="2299536"/>
              <a:ext cx="134782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15" name="Line 38"/>
            <p:cNvSpPr>
              <a:spLocks noChangeShapeType="1"/>
            </p:cNvSpPr>
            <p:nvPr/>
          </p:nvSpPr>
          <p:spPr bwMode="auto">
            <a:xfrm>
              <a:off x="939412" y="2056825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Line 39"/>
            <p:cNvSpPr>
              <a:spLocks noChangeShapeType="1"/>
            </p:cNvSpPr>
            <p:nvPr/>
          </p:nvSpPr>
          <p:spPr bwMode="auto">
            <a:xfrm flipH="1">
              <a:off x="7291027" y="2056825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Line 41"/>
            <p:cNvSpPr>
              <a:spLocks noChangeShapeType="1"/>
            </p:cNvSpPr>
            <p:nvPr/>
          </p:nvSpPr>
          <p:spPr bwMode="auto">
            <a:xfrm>
              <a:off x="939412" y="1662390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Line 42"/>
            <p:cNvSpPr>
              <a:spLocks noChangeShapeType="1"/>
            </p:cNvSpPr>
            <p:nvPr/>
          </p:nvSpPr>
          <p:spPr bwMode="auto">
            <a:xfrm flipH="1">
              <a:off x="7291027" y="1662390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Rectangle 43"/>
            <p:cNvSpPr>
              <a:spLocks noChangeArrowheads="1"/>
            </p:cNvSpPr>
            <p:nvPr/>
          </p:nvSpPr>
          <p:spPr bwMode="auto">
            <a:xfrm>
              <a:off x="519517" y="1503223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0.2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20" name="Line 44"/>
            <p:cNvSpPr>
              <a:spLocks noChangeShapeType="1"/>
            </p:cNvSpPr>
            <p:nvPr/>
          </p:nvSpPr>
          <p:spPr bwMode="auto">
            <a:xfrm>
              <a:off x="939412" y="1267955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Line 45"/>
            <p:cNvSpPr>
              <a:spLocks noChangeShapeType="1"/>
            </p:cNvSpPr>
            <p:nvPr/>
          </p:nvSpPr>
          <p:spPr bwMode="auto">
            <a:xfrm flipH="1">
              <a:off x="7291027" y="1267955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939412" y="873521"/>
              <a:ext cx="61180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 flipH="1">
              <a:off x="7291027" y="873521"/>
              <a:ext cx="66742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Rectangle 49"/>
            <p:cNvSpPr>
              <a:spLocks noChangeArrowheads="1"/>
            </p:cNvSpPr>
            <p:nvPr/>
          </p:nvSpPr>
          <p:spPr bwMode="auto">
            <a:xfrm>
              <a:off x="519517" y="714357"/>
              <a:ext cx="335576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0.4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>
              <a:off x="939412" y="486528"/>
              <a:ext cx="6418356" cy="1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939412" y="970192"/>
              <a:ext cx="6423918" cy="1414011"/>
            </a:xfrm>
            <a:custGeom>
              <a:avLst/>
              <a:gdLst/>
              <a:ahLst/>
              <a:cxnLst>
                <a:cxn ang="0">
                  <a:pos x="0" y="438"/>
                </a:cxn>
                <a:cxn ang="0">
                  <a:pos x="132" y="534"/>
                </a:cxn>
                <a:cxn ang="0">
                  <a:pos x="270" y="630"/>
                </a:cxn>
                <a:cxn ang="0">
                  <a:pos x="408" y="708"/>
                </a:cxn>
                <a:cxn ang="0">
                  <a:pos x="540" y="798"/>
                </a:cxn>
                <a:cxn ang="0">
                  <a:pos x="678" y="870"/>
                </a:cxn>
                <a:cxn ang="0">
                  <a:pos x="816" y="924"/>
                </a:cxn>
                <a:cxn ang="0">
                  <a:pos x="948" y="954"/>
                </a:cxn>
                <a:cxn ang="0">
                  <a:pos x="1086" y="990"/>
                </a:cxn>
                <a:cxn ang="0">
                  <a:pos x="1224" y="1056"/>
                </a:cxn>
                <a:cxn ang="0">
                  <a:pos x="1356" y="1032"/>
                </a:cxn>
                <a:cxn ang="0">
                  <a:pos x="1494" y="1068"/>
                </a:cxn>
                <a:cxn ang="0">
                  <a:pos x="1632" y="1080"/>
                </a:cxn>
                <a:cxn ang="0">
                  <a:pos x="1764" y="1140"/>
                </a:cxn>
                <a:cxn ang="0">
                  <a:pos x="1902" y="1104"/>
                </a:cxn>
                <a:cxn ang="0">
                  <a:pos x="2040" y="1122"/>
                </a:cxn>
                <a:cxn ang="0">
                  <a:pos x="2172" y="1116"/>
                </a:cxn>
                <a:cxn ang="0">
                  <a:pos x="2310" y="1110"/>
                </a:cxn>
                <a:cxn ang="0">
                  <a:pos x="2448" y="1050"/>
                </a:cxn>
                <a:cxn ang="0">
                  <a:pos x="2580" y="972"/>
                </a:cxn>
                <a:cxn ang="0">
                  <a:pos x="2718" y="894"/>
                </a:cxn>
                <a:cxn ang="0">
                  <a:pos x="2856" y="840"/>
                </a:cxn>
                <a:cxn ang="0">
                  <a:pos x="2988" y="762"/>
                </a:cxn>
                <a:cxn ang="0">
                  <a:pos x="3126" y="708"/>
                </a:cxn>
                <a:cxn ang="0">
                  <a:pos x="3264" y="696"/>
                </a:cxn>
                <a:cxn ang="0">
                  <a:pos x="3396" y="666"/>
                </a:cxn>
                <a:cxn ang="0">
                  <a:pos x="3534" y="600"/>
                </a:cxn>
                <a:cxn ang="0">
                  <a:pos x="3672" y="534"/>
                </a:cxn>
                <a:cxn ang="0">
                  <a:pos x="3804" y="450"/>
                </a:cxn>
                <a:cxn ang="0">
                  <a:pos x="3942" y="414"/>
                </a:cxn>
                <a:cxn ang="0">
                  <a:pos x="4080" y="330"/>
                </a:cxn>
                <a:cxn ang="0">
                  <a:pos x="4212" y="288"/>
                </a:cxn>
                <a:cxn ang="0">
                  <a:pos x="4350" y="240"/>
                </a:cxn>
                <a:cxn ang="0">
                  <a:pos x="4488" y="192"/>
                </a:cxn>
                <a:cxn ang="0">
                  <a:pos x="4620" y="138"/>
                </a:cxn>
                <a:cxn ang="0">
                  <a:pos x="4758" y="96"/>
                </a:cxn>
                <a:cxn ang="0">
                  <a:pos x="4896" y="72"/>
                </a:cxn>
                <a:cxn ang="0">
                  <a:pos x="5028" y="42"/>
                </a:cxn>
                <a:cxn ang="0">
                  <a:pos x="5166" y="24"/>
                </a:cxn>
                <a:cxn ang="0">
                  <a:pos x="5304" y="18"/>
                </a:cxn>
                <a:cxn ang="0">
                  <a:pos x="5436" y="0"/>
                </a:cxn>
                <a:cxn ang="0">
                  <a:pos x="5574" y="60"/>
                </a:cxn>
                <a:cxn ang="0">
                  <a:pos x="5712" y="108"/>
                </a:cxn>
                <a:cxn ang="0">
                  <a:pos x="5844" y="174"/>
                </a:cxn>
                <a:cxn ang="0">
                  <a:pos x="5982" y="216"/>
                </a:cxn>
                <a:cxn ang="0">
                  <a:pos x="6120" y="270"/>
                </a:cxn>
                <a:cxn ang="0">
                  <a:pos x="6252" y="366"/>
                </a:cxn>
                <a:cxn ang="0">
                  <a:pos x="6390" y="432"/>
                </a:cxn>
                <a:cxn ang="0">
                  <a:pos x="6528" y="522"/>
                </a:cxn>
                <a:cxn ang="0">
                  <a:pos x="6660" y="636"/>
                </a:cxn>
                <a:cxn ang="0">
                  <a:pos x="6798" y="702"/>
                </a:cxn>
                <a:cxn ang="0">
                  <a:pos x="6930" y="738"/>
                </a:cxn>
              </a:cxnLst>
              <a:rect l="0" t="0" r="r" b="b"/>
              <a:pathLst>
                <a:path w="6930" h="1140">
                  <a:moveTo>
                    <a:pt x="0" y="438"/>
                  </a:moveTo>
                  <a:lnTo>
                    <a:pt x="132" y="534"/>
                  </a:lnTo>
                  <a:lnTo>
                    <a:pt x="270" y="630"/>
                  </a:lnTo>
                  <a:lnTo>
                    <a:pt x="408" y="708"/>
                  </a:lnTo>
                  <a:lnTo>
                    <a:pt x="540" y="798"/>
                  </a:lnTo>
                  <a:lnTo>
                    <a:pt x="678" y="870"/>
                  </a:lnTo>
                  <a:lnTo>
                    <a:pt x="816" y="924"/>
                  </a:lnTo>
                  <a:lnTo>
                    <a:pt x="948" y="954"/>
                  </a:lnTo>
                  <a:lnTo>
                    <a:pt x="1086" y="990"/>
                  </a:lnTo>
                  <a:lnTo>
                    <a:pt x="1224" y="1056"/>
                  </a:lnTo>
                  <a:lnTo>
                    <a:pt x="1356" y="1032"/>
                  </a:lnTo>
                  <a:lnTo>
                    <a:pt x="1494" y="1068"/>
                  </a:lnTo>
                  <a:lnTo>
                    <a:pt x="1632" y="1080"/>
                  </a:lnTo>
                  <a:lnTo>
                    <a:pt x="1764" y="1140"/>
                  </a:lnTo>
                  <a:lnTo>
                    <a:pt x="1902" y="1104"/>
                  </a:lnTo>
                  <a:lnTo>
                    <a:pt x="2040" y="1122"/>
                  </a:lnTo>
                  <a:lnTo>
                    <a:pt x="2172" y="1116"/>
                  </a:lnTo>
                  <a:lnTo>
                    <a:pt x="2310" y="1110"/>
                  </a:lnTo>
                  <a:lnTo>
                    <a:pt x="2448" y="1050"/>
                  </a:lnTo>
                  <a:lnTo>
                    <a:pt x="2580" y="972"/>
                  </a:lnTo>
                  <a:lnTo>
                    <a:pt x="2718" y="894"/>
                  </a:lnTo>
                  <a:lnTo>
                    <a:pt x="2856" y="840"/>
                  </a:lnTo>
                  <a:lnTo>
                    <a:pt x="2988" y="762"/>
                  </a:lnTo>
                  <a:lnTo>
                    <a:pt x="3126" y="708"/>
                  </a:lnTo>
                  <a:lnTo>
                    <a:pt x="3264" y="696"/>
                  </a:lnTo>
                  <a:lnTo>
                    <a:pt x="3396" y="666"/>
                  </a:lnTo>
                  <a:lnTo>
                    <a:pt x="3534" y="600"/>
                  </a:lnTo>
                  <a:lnTo>
                    <a:pt x="3672" y="534"/>
                  </a:lnTo>
                  <a:lnTo>
                    <a:pt x="3804" y="450"/>
                  </a:lnTo>
                  <a:lnTo>
                    <a:pt x="3942" y="414"/>
                  </a:lnTo>
                  <a:lnTo>
                    <a:pt x="4080" y="330"/>
                  </a:lnTo>
                  <a:lnTo>
                    <a:pt x="4212" y="288"/>
                  </a:lnTo>
                  <a:lnTo>
                    <a:pt x="4350" y="240"/>
                  </a:lnTo>
                  <a:lnTo>
                    <a:pt x="4488" y="192"/>
                  </a:lnTo>
                  <a:lnTo>
                    <a:pt x="4620" y="138"/>
                  </a:lnTo>
                  <a:lnTo>
                    <a:pt x="4758" y="96"/>
                  </a:lnTo>
                  <a:lnTo>
                    <a:pt x="4896" y="72"/>
                  </a:lnTo>
                  <a:lnTo>
                    <a:pt x="5028" y="42"/>
                  </a:lnTo>
                  <a:lnTo>
                    <a:pt x="5166" y="24"/>
                  </a:lnTo>
                  <a:lnTo>
                    <a:pt x="5304" y="18"/>
                  </a:lnTo>
                  <a:lnTo>
                    <a:pt x="5436" y="0"/>
                  </a:lnTo>
                  <a:lnTo>
                    <a:pt x="5574" y="60"/>
                  </a:lnTo>
                  <a:lnTo>
                    <a:pt x="5712" y="108"/>
                  </a:lnTo>
                  <a:lnTo>
                    <a:pt x="5844" y="174"/>
                  </a:lnTo>
                  <a:lnTo>
                    <a:pt x="5982" y="216"/>
                  </a:lnTo>
                  <a:lnTo>
                    <a:pt x="6120" y="270"/>
                  </a:lnTo>
                  <a:lnTo>
                    <a:pt x="6252" y="366"/>
                  </a:lnTo>
                  <a:lnTo>
                    <a:pt x="6390" y="432"/>
                  </a:lnTo>
                  <a:lnTo>
                    <a:pt x="6528" y="522"/>
                  </a:lnTo>
                  <a:lnTo>
                    <a:pt x="6660" y="636"/>
                  </a:lnTo>
                  <a:lnTo>
                    <a:pt x="6798" y="702"/>
                  </a:lnTo>
                  <a:lnTo>
                    <a:pt x="6930" y="73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ectangle 57"/>
            <p:cNvSpPr>
              <a:spLocks noChangeArrowheads="1"/>
            </p:cNvSpPr>
            <p:nvPr/>
          </p:nvSpPr>
          <p:spPr bwMode="auto">
            <a:xfrm>
              <a:off x="799104" y="2815927"/>
              <a:ext cx="60514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 </a:t>
              </a:r>
              <a:endPara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>
              <a:off x="7352206" y="441877"/>
              <a:ext cx="60514" cy="28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MS UI Gothic" pitchFamily="50" charset="-128"/>
                  <a:cs typeface="Calibri" pitchFamily="34" charset="0"/>
                </a:rPr>
                <a:t> </a:t>
              </a:r>
              <a:endParaRPr kumimoji="1" lang="ja-JP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5025045" y="570512"/>
              <a:ext cx="1473548" cy="3874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600" dirty="0" smtClean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従来手法</a:t>
              </a:r>
              <a:endParaRPr lang="ja-JP" altLang="en-US" sz="1600" dirty="0">
                <a:latin typeface="HGPｺﾞｼｯｸM" pitchFamily="50" charset="-128"/>
                <a:ea typeface="HGPｺﾞｼｯｸM" pitchFamily="50" charset="-128"/>
                <a:cs typeface="Calibri" pitchFamily="34" charset="0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5008194" y="2023930"/>
              <a:ext cx="736774" cy="32287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ja-JP" altLang="en-US" sz="1600" dirty="0">
                  <a:latin typeface="HGPｺﾞｼｯｸM" pitchFamily="50" charset="-128"/>
                  <a:ea typeface="HGPｺﾞｼｯｸM" pitchFamily="50" charset="-128"/>
                  <a:cs typeface="Calibri" pitchFamily="34" charset="0"/>
                </a:rPr>
                <a:t>真値</a:t>
              </a:r>
            </a:p>
          </p:txBody>
        </p:sp>
        <p:sp>
          <p:nvSpPr>
            <p:cNvPr id="132" name="フリーフォーム 131"/>
            <p:cNvSpPr/>
            <p:nvPr/>
          </p:nvSpPr>
          <p:spPr>
            <a:xfrm flipV="1">
              <a:off x="4737683" y="1815457"/>
              <a:ext cx="192751" cy="344403"/>
            </a:xfrm>
            <a:custGeom>
              <a:avLst/>
              <a:gdLst>
                <a:gd name="connsiteX0" fmla="*/ 0 w 400050"/>
                <a:gd name="connsiteY0" fmla="*/ 114300 h 114300"/>
                <a:gd name="connsiteX1" fmla="*/ 180975 w 400050"/>
                <a:gd name="connsiteY1" fmla="*/ 0 h 114300"/>
                <a:gd name="connsiteX2" fmla="*/ 400050 w 400050"/>
                <a:gd name="connsiteY2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114300">
                  <a:moveTo>
                    <a:pt x="0" y="114300"/>
                  </a:moveTo>
                  <a:lnTo>
                    <a:pt x="180975" y="0"/>
                  </a:lnTo>
                  <a:lnTo>
                    <a:pt x="40005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 algn="ctr"/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578"/>
            <p:cNvSpPr>
              <a:spLocks/>
            </p:cNvSpPr>
            <p:nvPr/>
          </p:nvSpPr>
          <p:spPr bwMode="auto">
            <a:xfrm>
              <a:off x="947757" y="1357298"/>
              <a:ext cx="6410325" cy="1082675"/>
            </a:xfrm>
            <a:custGeom>
              <a:avLst/>
              <a:gdLst>
                <a:gd name="T0" fmla="*/ 40 w 4038"/>
                <a:gd name="T1" fmla="*/ 168 h 727"/>
                <a:gd name="T2" fmla="*/ 112 w 4038"/>
                <a:gd name="T3" fmla="*/ 200 h 727"/>
                <a:gd name="T4" fmla="*/ 184 w 4038"/>
                <a:gd name="T5" fmla="*/ 232 h 727"/>
                <a:gd name="T6" fmla="*/ 256 w 4038"/>
                <a:gd name="T7" fmla="*/ 256 h 727"/>
                <a:gd name="T8" fmla="*/ 328 w 4038"/>
                <a:gd name="T9" fmla="*/ 288 h 727"/>
                <a:gd name="T10" fmla="*/ 400 w 4038"/>
                <a:gd name="T11" fmla="*/ 320 h 727"/>
                <a:gd name="T12" fmla="*/ 472 w 4038"/>
                <a:gd name="T13" fmla="*/ 352 h 727"/>
                <a:gd name="T14" fmla="*/ 544 w 4038"/>
                <a:gd name="T15" fmla="*/ 376 h 727"/>
                <a:gd name="T16" fmla="*/ 616 w 4038"/>
                <a:gd name="T17" fmla="*/ 408 h 727"/>
                <a:gd name="T18" fmla="*/ 688 w 4038"/>
                <a:gd name="T19" fmla="*/ 440 h 727"/>
                <a:gd name="T20" fmla="*/ 759 w 4038"/>
                <a:gd name="T21" fmla="*/ 472 h 727"/>
                <a:gd name="T22" fmla="*/ 839 w 4038"/>
                <a:gd name="T23" fmla="*/ 496 h 727"/>
                <a:gd name="T24" fmla="*/ 911 w 4038"/>
                <a:gd name="T25" fmla="*/ 528 h 727"/>
                <a:gd name="T26" fmla="*/ 983 w 4038"/>
                <a:gd name="T27" fmla="*/ 560 h 727"/>
                <a:gd name="T28" fmla="*/ 1055 w 4038"/>
                <a:gd name="T29" fmla="*/ 592 h 727"/>
                <a:gd name="T30" fmla="*/ 1127 w 4038"/>
                <a:gd name="T31" fmla="*/ 616 h 727"/>
                <a:gd name="T32" fmla="*/ 1199 w 4038"/>
                <a:gd name="T33" fmla="*/ 648 h 727"/>
                <a:gd name="T34" fmla="*/ 1271 w 4038"/>
                <a:gd name="T35" fmla="*/ 679 h 727"/>
                <a:gd name="T36" fmla="*/ 1343 w 4038"/>
                <a:gd name="T37" fmla="*/ 711 h 727"/>
                <a:gd name="T38" fmla="*/ 1415 w 4038"/>
                <a:gd name="T39" fmla="*/ 711 h 727"/>
                <a:gd name="T40" fmla="*/ 1487 w 4038"/>
                <a:gd name="T41" fmla="*/ 679 h 727"/>
                <a:gd name="T42" fmla="*/ 1559 w 4038"/>
                <a:gd name="T43" fmla="*/ 648 h 727"/>
                <a:gd name="T44" fmla="*/ 1639 w 4038"/>
                <a:gd name="T45" fmla="*/ 616 h 727"/>
                <a:gd name="T46" fmla="*/ 1711 w 4038"/>
                <a:gd name="T47" fmla="*/ 592 h 727"/>
                <a:gd name="T48" fmla="*/ 1783 w 4038"/>
                <a:gd name="T49" fmla="*/ 560 h 727"/>
                <a:gd name="T50" fmla="*/ 1855 w 4038"/>
                <a:gd name="T51" fmla="*/ 528 h 727"/>
                <a:gd name="T52" fmla="*/ 1927 w 4038"/>
                <a:gd name="T53" fmla="*/ 496 h 727"/>
                <a:gd name="T54" fmla="*/ 1999 w 4038"/>
                <a:gd name="T55" fmla="*/ 472 h 727"/>
                <a:gd name="T56" fmla="*/ 2071 w 4038"/>
                <a:gd name="T57" fmla="*/ 440 h 727"/>
                <a:gd name="T58" fmla="*/ 2143 w 4038"/>
                <a:gd name="T59" fmla="*/ 408 h 727"/>
                <a:gd name="T60" fmla="*/ 2215 w 4038"/>
                <a:gd name="T61" fmla="*/ 376 h 727"/>
                <a:gd name="T62" fmla="*/ 2287 w 4038"/>
                <a:gd name="T63" fmla="*/ 352 h 727"/>
                <a:gd name="T64" fmla="*/ 2359 w 4038"/>
                <a:gd name="T65" fmla="*/ 320 h 727"/>
                <a:gd name="T66" fmla="*/ 2439 w 4038"/>
                <a:gd name="T67" fmla="*/ 288 h 727"/>
                <a:gd name="T68" fmla="*/ 2511 w 4038"/>
                <a:gd name="T69" fmla="*/ 256 h 727"/>
                <a:gd name="T70" fmla="*/ 2583 w 4038"/>
                <a:gd name="T71" fmla="*/ 232 h 727"/>
                <a:gd name="T72" fmla="*/ 2655 w 4038"/>
                <a:gd name="T73" fmla="*/ 200 h 727"/>
                <a:gd name="T74" fmla="*/ 2727 w 4038"/>
                <a:gd name="T75" fmla="*/ 168 h 727"/>
                <a:gd name="T76" fmla="*/ 2799 w 4038"/>
                <a:gd name="T77" fmla="*/ 136 h 727"/>
                <a:gd name="T78" fmla="*/ 2870 w 4038"/>
                <a:gd name="T79" fmla="*/ 112 h 727"/>
                <a:gd name="T80" fmla="*/ 2942 w 4038"/>
                <a:gd name="T81" fmla="*/ 80 h 727"/>
                <a:gd name="T82" fmla="*/ 3014 w 4038"/>
                <a:gd name="T83" fmla="*/ 48 h 727"/>
                <a:gd name="T84" fmla="*/ 3086 w 4038"/>
                <a:gd name="T85" fmla="*/ 16 h 727"/>
                <a:gd name="T86" fmla="*/ 3158 w 4038"/>
                <a:gd name="T87" fmla="*/ 0 h 727"/>
                <a:gd name="T88" fmla="*/ 3238 w 4038"/>
                <a:gd name="T89" fmla="*/ 0 h 727"/>
                <a:gd name="T90" fmla="*/ 3310 w 4038"/>
                <a:gd name="T91" fmla="*/ 0 h 727"/>
                <a:gd name="T92" fmla="*/ 3382 w 4038"/>
                <a:gd name="T93" fmla="*/ 0 h 727"/>
                <a:gd name="T94" fmla="*/ 3454 w 4038"/>
                <a:gd name="T95" fmla="*/ 0 h 727"/>
                <a:gd name="T96" fmla="*/ 3526 w 4038"/>
                <a:gd name="T97" fmla="*/ 0 h 727"/>
                <a:gd name="T98" fmla="*/ 3598 w 4038"/>
                <a:gd name="T99" fmla="*/ 0 h 727"/>
                <a:gd name="T100" fmla="*/ 3670 w 4038"/>
                <a:gd name="T101" fmla="*/ 0 h 727"/>
                <a:gd name="T102" fmla="*/ 3742 w 4038"/>
                <a:gd name="T103" fmla="*/ 0 h 727"/>
                <a:gd name="T104" fmla="*/ 3814 w 4038"/>
                <a:gd name="T105" fmla="*/ 0 h 727"/>
                <a:gd name="T106" fmla="*/ 3886 w 4038"/>
                <a:gd name="T107" fmla="*/ 0 h 727"/>
                <a:gd name="T108" fmla="*/ 3958 w 4038"/>
                <a:gd name="T109" fmla="*/ 0 h 727"/>
                <a:gd name="T110" fmla="*/ 4038 w 4038"/>
                <a:gd name="T111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8" h="727">
                  <a:moveTo>
                    <a:pt x="0" y="152"/>
                  </a:moveTo>
                  <a:lnTo>
                    <a:pt x="40" y="168"/>
                  </a:lnTo>
                  <a:lnTo>
                    <a:pt x="72" y="184"/>
                  </a:lnTo>
                  <a:lnTo>
                    <a:pt x="112" y="200"/>
                  </a:lnTo>
                  <a:lnTo>
                    <a:pt x="144" y="216"/>
                  </a:lnTo>
                  <a:lnTo>
                    <a:pt x="184" y="232"/>
                  </a:lnTo>
                  <a:lnTo>
                    <a:pt x="216" y="240"/>
                  </a:lnTo>
                  <a:lnTo>
                    <a:pt x="256" y="256"/>
                  </a:lnTo>
                  <a:lnTo>
                    <a:pt x="288" y="272"/>
                  </a:lnTo>
                  <a:lnTo>
                    <a:pt x="328" y="288"/>
                  </a:lnTo>
                  <a:lnTo>
                    <a:pt x="360" y="304"/>
                  </a:lnTo>
                  <a:lnTo>
                    <a:pt x="400" y="320"/>
                  </a:lnTo>
                  <a:lnTo>
                    <a:pt x="440" y="336"/>
                  </a:lnTo>
                  <a:lnTo>
                    <a:pt x="472" y="352"/>
                  </a:lnTo>
                  <a:lnTo>
                    <a:pt x="512" y="360"/>
                  </a:lnTo>
                  <a:lnTo>
                    <a:pt x="544" y="376"/>
                  </a:lnTo>
                  <a:lnTo>
                    <a:pt x="584" y="392"/>
                  </a:lnTo>
                  <a:lnTo>
                    <a:pt x="616" y="408"/>
                  </a:lnTo>
                  <a:lnTo>
                    <a:pt x="656" y="424"/>
                  </a:lnTo>
                  <a:lnTo>
                    <a:pt x="688" y="440"/>
                  </a:lnTo>
                  <a:lnTo>
                    <a:pt x="728" y="456"/>
                  </a:lnTo>
                  <a:lnTo>
                    <a:pt x="759" y="472"/>
                  </a:lnTo>
                  <a:lnTo>
                    <a:pt x="799" y="480"/>
                  </a:lnTo>
                  <a:lnTo>
                    <a:pt x="839" y="496"/>
                  </a:lnTo>
                  <a:lnTo>
                    <a:pt x="871" y="512"/>
                  </a:lnTo>
                  <a:lnTo>
                    <a:pt x="911" y="528"/>
                  </a:lnTo>
                  <a:lnTo>
                    <a:pt x="943" y="544"/>
                  </a:lnTo>
                  <a:lnTo>
                    <a:pt x="983" y="560"/>
                  </a:lnTo>
                  <a:lnTo>
                    <a:pt x="1015" y="576"/>
                  </a:lnTo>
                  <a:lnTo>
                    <a:pt x="1055" y="592"/>
                  </a:lnTo>
                  <a:lnTo>
                    <a:pt x="1087" y="600"/>
                  </a:lnTo>
                  <a:lnTo>
                    <a:pt x="1127" y="616"/>
                  </a:lnTo>
                  <a:lnTo>
                    <a:pt x="1159" y="632"/>
                  </a:lnTo>
                  <a:lnTo>
                    <a:pt x="1199" y="648"/>
                  </a:lnTo>
                  <a:lnTo>
                    <a:pt x="1239" y="664"/>
                  </a:lnTo>
                  <a:lnTo>
                    <a:pt x="1271" y="679"/>
                  </a:lnTo>
                  <a:lnTo>
                    <a:pt x="1311" y="695"/>
                  </a:lnTo>
                  <a:lnTo>
                    <a:pt x="1343" y="711"/>
                  </a:lnTo>
                  <a:lnTo>
                    <a:pt x="1383" y="727"/>
                  </a:lnTo>
                  <a:lnTo>
                    <a:pt x="1415" y="711"/>
                  </a:lnTo>
                  <a:lnTo>
                    <a:pt x="1455" y="695"/>
                  </a:lnTo>
                  <a:lnTo>
                    <a:pt x="1487" y="679"/>
                  </a:lnTo>
                  <a:lnTo>
                    <a:pt x="1527" y="664"/>
                  </a:lnTo>
                  <a:lnTo>
                    <a:pt x="1559" y="648"/>
                  </a:lnTo>
                  <a:lnTo>
                    <a:pt x="1599" y="632"/>
                  </a:lnTo>
                  <a:lnTo>
                    <a:pt x="1639" y="616"/>
                  </a:lnTo>
                  <a:lnTo>
                    <a:pt x="1671" y="600"/>
                  </a:lnTo>
                  <a:lnTo>
                    <a:pt x="1711" y="592"/>
                  </a:lnTo>
                  <a:lnTo>
                    <a:pt x="1743" y="576"/>
                  </a:lnTo>
                  <a:lnTo>
                    <a:pt x="1783" y="560"/>
                  </a:lnTo>
                  <a:lnTo>
                    <a:pt x="1815" y="544"/>
                  </a:lnTo>
                  <a:lnTo>
                    <a:pt x="1855" y="528"/>
                  </a:lnTo>
                  <a:lnTo>
                    <a:pt x="1887" y="512"/>
                  </a:lnTo>
                  <a:lnTo>
                    <a:pt x="1927" y="496"/>
                  </a:lnTo>
                  <a:lnTo>
                    <a:pt x="1959" y="480"/>
                  </a:lnTo>
                  <a:lnTo>
                    <a:pt x="1999" y="472"/>
                  </a:lnTo>
                  <a:lnTo>
                    <a:pt x="2039" y="456"/>
                  </a:lnTo>
                  <a:lnTo>
                    <a:pt x="2071" y="440"/>
                  </a:lnTo>
                  <a:lnTo>
                    <a:pt x="2111" y="424"/>
                  </a:lnTo>
                  <a:lnTo>
                    <a:pt x="2143" y="408"/>
                  </a:lnTo>
                  <a:lnTo>
                    <a:pt x="2183" y="392"/>
                  </a:lnTo>
                  <a:lnTo>
                    <a:pt x="2215" y="376"/>
                  </a:lnTo>
                  <a:lnTo>
                    <a:pt x="2255" y="360"/>
                  </a:lnTo>
                  <a:lnTo>
                    <a:pt x="2287" y="352"/>
                  </a:lnTo>
                  <a:lnTo>
                    <a:pt x="2327" y="336"/>
                  </a:lnTo>
                  <a:lnTo>
                    <a:pt x="2359" y="320"/>
                  </a:lnTo>
                  <a:lnTo>
                    <a:pt x="2399" y="304"/>
                  </a:lnTo>
                  <a:lnTo>
                    <a:pt x="2439" y="288"/>
                  </a:lnTo>
                  <a:lnTo>
                    <a:pt x="2471" y="272"/>
                  </a:lnTo>
                  <a:lnTo>
                    <a:pt x="2511" y="256"/>
                  </a:lnTo>
                  <a:lnTo>
                    <a:pt x="2543" y="240"/>
                  </a:lnTo>
                  <a:lnTo>
                    <a:pt x="2583" y="232"/>
                  </a:lnTo>
                  <a:lnTo>
                    <a:pt x="2615" y="216"/>
                  </a:lnTo>
                  <a:lnTo>
                    <a:pt x="2655" y="200"/>
                  </a:lnTo>
                  <a:lnTo>
                    <a:pt x="2687" y="184"/>
                  </a:lnTo>
                  <a:lnTo>
                    <a:pt x="2727" y="168"/>
                  </a:lnTo>
                  <a:lnTo>
                    <a:pt x="2759" y="152"/>
                  </a:lnTo>
                  <a:lnTo>
                    <a:pt x="2799" y="136"/>
                  </a:lnTo>
                  <a:lnTo>
                    <a:pt x="2839" y="120"/>
                  </a:lnTo>
                  <a:lnTo>
                    <a:pt x="2870" y="112"/>
                  </a:lnTo>
                  <a:lnTo>
                    <a:pt x="2910" y="96"/>
                  </a:lnTo>
                  <a:lnTo>
                    <a:pt x="2942" y="80"/>
                  </a:lnTo>
                  <a:lnTo>
                    <a:pt x="2982" y="64"/>
                  </a:lnTo>
                  <a:lnTo>
                    <a:pt x="3014" y="48"/>
                  </a:lnTo>
                  <a:lnTo>
                    <a:pt x="3054" y="32"/>
                  </a:lnTo>
                  <a:lnTo>
                    <a:pt x="3086" y="16"/>
                  </a:lnTo>
                  <a:lnTo>
                    <a:pt x="3126" y="0"/>
                  </a:lnTo>
                  <a:lnTo>
                    <a:pt x="3158" y="0"/>
                  </a:lnTo>
                  <a:lnTo>
                    <a:pt x="3198" y="0"/>
                  </a:lnTo>
                  <a:lnTo>
                    <a:pt x="3238" y="0"/>
                  </a:lnTo>
                  <a:lnTo>
                    <a:pt x="3270" y="0"/>
                  </a:lnTo>
                  <a:lnTo>
                    <a:pt x="3310" y="0"/>
                  </a:lnTo>
                  <a:lnTo>
                    <a:pt x="3342" y="0"/>
                  </a:lnTo>
                  <a:lnTo>
                    <a:pt x="3382" y="0"/>
                  </a:lnTo>
                  <a:lnTo>
                    <a:pt x="3414" y="0"/>
                  </a:lnTo>
                  <a:lnTo>
                    <a:pt x="3454" y="0"/>
                  </a:lnTo>
                  <a:lnTo>
                    <a:pt x="3486" y="0"/>
                  </a:lnTo>
                  <a:lnTo>
                    <a:pt x="3526" y="0"/>
                  </a:lnTo>
                  <a:lnTo>
                    <a:pt x="3558" y="0"/>
                  </a:lnTo>
                  <a:lnTo>
                    <a:pt x="3598" y="0"/>
                  </a:lnTo>
                  <a:lnTo>
                    <a:pt x="3638" y="0"/>
                  </a:lnTo>
                  <a:lnTo>
                    <a:pt x="3670" y="0"/>
                  </a:lnTo>
                  <a:lnTo>
                    <a:pt x="3710" y="0"/>
                  </a:lnTo>
                  <a:lnTo>
                    <a:pt x="3742" y="0"/>
                  </a:lnTo>
                  <a:lnTo>
                    <a:pt x="3782" y="0"/>
                  </a:lnTo>
                  <a:lnTo>
                    <a:pt x="3814" y="0"/>
                  </a:lnTo>
                  <a:lnTo>
                    <a:pt x="3854" y="0"/>
                  </a:lnTo>
                  <a:lnTo>
                    <a:pt x="3886" y="0"/>
                  </a:lnTo>
                  <a:lnTo>
                    <a:pt x="3926" y="0"/>
                  </a:lnTo>
                  <a:lnTo>
                    <a:pt x="3958" y="0"/>
                  </a:lnTo>
                  <a:lnTo>
                    <a:pt x="3998" y="0"/>
                  </a:lnTo>
                  <a:lnTo>
                    <a:pt x="4038" y="0"/>
                  </a:lnTo>
                </a:path>
              </a:pathLst>
            </a:custGeom>
            <a:noFill/>
            <a:ln w="1587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フリーフォーム 135"/>
            <p:cNvSpPr/>
            <p:nvPr/>
          </p:nvSpPr>
          <p:spPr>
            <a:xfrm>
              <a:off x="4507048" y="728540"/>
              <a:ext cx="437110" cy="822959"/>
            </a:xfrm>
            <a:custGeom>
              <a:avLst/>
              <a:gdLst>
                <a:gd name="connsiteX0" fmla="*/ 0 w 312420"/>
                <a:gd name="connsiteY0" fmla="*/ 411480 h 411480"/>
                <a:gd name="connsiteX1" fmla="*/ 137160 w 312420"/>
                <a:gd name="connsiteY1" fmla="*/ 0 h 411480"/>
                <a:gd name="connsiteX2" fmla="*/ 312420 w 312420"/>
                <a:gd name="connsiteY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420" h="411480">
                  <a:moveTo>
                    <a:pt x="0" y="411480"/>
                  </a:moveTo>
                  <a:lnTo>
                    <a:pt x="137160" y="0"/>
                  </a:lnTo>
                  <a:lnTo>
                    <a:pt x="312420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Rectangle 272"/>
            <p:cNvSpPr>
              <a:spLocks noChangeArrowheads="1"/>
            </p:cNvSpPr>
            <p:nvPr/>
          </p:nvSpPr>
          <p:spPr bwMode="auto">
            <a:xfrm>
              <a:off x="468101" y="424442"/>
              <a:ext cx="442852" cy="26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  <p:sp>
          <p:nvSpPr>
            <p:cNvPr id="138" name="Rectangle 272"/>
            <p:cNvSpPr>
              <a:spLocks noChangeArrowheads="1"/>
            </p:cNvSpPr>
            <p:nvPr/>
          </p:nvSpPr>
          <p:spPr bwMode="auto">
            <a:xfrm>
              <a:off x="6947670" y="2847333"/>
              <a:ext cx="442852" cy="26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明朝" pitchFamily="17" charset="-128"/>
                  <a:cs typeface="Calibri" pitchFamily="34" charset="0"/>
                </a:rPr>
                <a:t>[cm]</a:t>
              </a:r>
              <a:endPara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Calibri" pitchFamily="34" charset="0"/>
              </a:endParaRPr>
            </a:p>
          </p:txBody>
        </p:sp>
      </p:grpSp>
      <p:pic>
        <p:nvPicPr>
          <p:cNvPr id="139" name="Picture 2" descr="\\iris\home\inoshita\meeting\M1\11_03_02\Photos\P1030002.JPG"/>
          <p:cNvPicPr>
            <a:picLocks noChangeAspect="1" noChangeArrowheads="1"/>
          </p:cNvPicPr>
          <p:nvPr/>
        </p:nvPicPr>
        <p:blipFill>
          <a:blip r:embed="rId5" cstate="print"/>
          <a:srcRect l="19377" t="20669" r="25191" b="33588"/>
          <a:stretch>
            <a:fillRect/>
          </a:stretch>
        </p:blipFill>
        <p:spPr bwMode="auto">
          <a:xfrm flipH="1">
            <a:off x="1493518" y="4741782"/>
            <a:ext cx="2053326" cy="1270737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209703" y="6240369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推定形状の断面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017302" y="60151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</a:t>
            </a:r>
            <a:r>
              <a:rPr kumimoji="1" lang="ja-JP" altLang="en-US" sz="1600" dirty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対象</a:t>
            </a:r>
            <a:endParaRPr kumimoji="1" lang="ja-JP" altLang="en-US" sz="16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合成データによる推定手法の評価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形状・散乱パラメータの推定評価</a:t>
            </a:r>
            <a:endParaRPr kumimoji="1" lang="en-US" altLang="ja-JP" dirty="0"/>
          </a:p>
          <a:p>
            <a:pPr lvl="1">
              <a:spcAft>
                <a:spcPts val="0"/>
              </a:spcAft>
            </a:pPr>
            <a:r>
              <a:rPr kumimoji="1" lang="ja-JP" altLang="en-US" dirty="0" smtClean="0"/>
              <a:t>モデルに基づき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単一散乱強度を合成</a:t>
            </a:r>
            <a:endParaRPr kumimoji="1" lang="en-US" altLang="ja-JP" dirty="0" smtClean="0"/>
          </a:p>
          <a:p>
            <a:pPr marL="612000" lvl="2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ja-JP" altLang="en-US" dirty="0" smtClean="0"/>
              <a:t>パラメータ群</a:t>
            </a:r>
            <a:endParaRPr kumimoji="1" lang="en-US" altLang="ja-JP" dirty="0"/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 smtClean="0"/>
              <a:t>スケーリング定数</a:t>
            </a:r>
            <a:r>
              <a:rPr kumimoji="1" lang="en-US" altLang="ja-JP" dirty="0" smtClean="0"/>
              <a:t>: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=50000</a:t>
            </a:r>
            <a:endParaRPr kumimoji="1" lang="en-US" altLang="ja-JP" dirty="0"/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/>
              <a:t>散乱</a:t>
            </a:r>
            <a:r>
              <a:rPr kumimoji="1" lang="ja-JP" altLang="en-US" dirty="0" smtClean="0"/>
              <a:t>パラメータ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　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=0.1</a:t>
            </a:r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 smtClean="0"/>
              <a:t>消滅係数</a:t>
            </a:r>
            <a:r>
              <a:rPr kumimoji="1" lang="en-US" altLang="ja-JP" dirty="0" smtClean="0"/>
              <a:t>:              </a:t>
            </a:r>
            <a:r>
              <a:rPr kumimoji="1" lang="en-US" altLang="ja-JP" i="1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sz="17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=1.5</a:t>
            </a:r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 smtClean="0"/>
              <a:t>屈折率</a:t>
            </a:r>
            <a:r>
              <a:rPr kumimoji="1" lang="en-US" altLang="ja-JP" dirty="0" smtClean="0"/>
              <a:t>:                  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=1.2</a:t>
            </a:r>
          </a:p>
          <a:p>
            <a:pPr marL="612000" lvl="2"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ja-JP" altLang="en-US" dirty="0"/>
              <a:t>付加</a:t>
            </a:r>
            <a:r>
              <a:rPr kumimoji="1" lang="ja-JP" altLang="en-US" dirty="0" smtClean="0"/>
              <a:t>ノイズ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ガウシアンノイズ</a:t>
            </a:r>
            <a:endParaRPr kumimoji="1" lang="en-US" altLang="ja-JP" dirty="0"/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 smtClean="0"/>
              <a:t>平均</a:t>
            </a:r>
            <a:r>
              <a:rPr kumimoji="1" lang="en-US" altLang="ja-JP" dirty="0" smtClean="0"/>
              <a:t>: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marL="900000" lvl="3">
              <a:spcBef>
                <a:spcPts val="300"/>
              </a:spcBef>
              <a:buFont typeface="Calibri" pitchFamily="34" charset="0"/>
              <a:buChar char="—"/>
            </a:pPr>
            <a:r>
              <a:rPr kumimoji="1" lang="ja-JP" altLang="en-US" dirty="0" smtClean="0"/>
              <a:t>分散</a:t>
            </a:r>
            <a:r>
              <a:rPr kumimoji="1" lang="en-US" altLang="ja-JP" dirty="0" smtClean="0"/>
              <a:t>: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=0, 10, 20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277926-7EC3-469B-AC50-245CA7E6E715}" type="datetime1">
              <a:rPr lang="ja-JP" altLang="en-US" smtClean="0"/>
              <a:t>2012/8/8</a:t>
            </a:fld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4C87F-9FB9-42AF-A83D-D868E336972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grpSp>
        <p:nvGrpSpPr>
          <p:cNvPr id="66" name="グループ化 65"/>
          <p:cNvGrpSpPr/>
          <p:nvPr/>
        </p:nvGrpSpPr>
        <p:grpSpPr>
          <a:xfrm>
            <a:off x="4629462" y="1558813"/>
            <a:ext cx="4171757" cy="1830666"/>
            <a:chOff x="26529" y="908720"/>
            <a:chExt cx="5049527" cy="2680572"/>
          </a:xfrm>
        </p:grpSpPr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V="1">
              <a:off x="395537" y="3284984"/>
              <a:ext cx="46805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373875" y="3273826"/>
              <a:ext cx="106038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 flipV="1">
              <a:off x="1043608" y="3234184"/>
              <a:ext cx="1588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Line 18"/>
            <p:cNvSpPr>
              <a:spLocks noChangeShapeType="1"/>
            </p:cNvSpPr>
            <p:nvPr/>
          </p:nvSpPr>
          <p:spPr bwMode="auto">
            <a:xfrm>
              <a:off x="1055688" y="9129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946963" y="3273826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flipV="1">
              <a:off x="1705595" y="3234184"/>
              <a:ext cx="1588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>
              <a:off x="1717675" y="9129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1563186" y="3273826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0.4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flipV="1">
              <a:off x="2367583" y="3234184"/>
              <a:ext cx="1588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Line 24"/>
            <p:cNvSpPr>
              <a:spLocks noChangeShapeType="1"/>
            </p:cNvSpPr>
            <p:nvPr/>
          </p:nvSpPr>
          <p:spPr bwMode="auto">
            <a:xfrm>
              <a:off x="2379663" y="9129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2211257" y="3273826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0.6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3003346" y="3273826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0.8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3726402" y="3273826"/>
              <a:ext cx="106038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8" name="Rectangle 34"/>
            <p:cNvSpPr>
              <a:spLocks noChangeArrowheads="1"/>
            </p:cNvSpPr>
            <p:nvPr/>
          </p:nvSpPr>
          <p:spPr bwMode="auto">
            <a:xfrm>
              <a:off x="4299490" y="3273826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1.2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89" name="Rectangle 37"/>
            <p:cNvSpPr>
              <a:spLocks noChangeArrowheads="1"/>
            </p:cNvSpPr>
            <p:nvPr/>
          </p:nvSpPr>
          <p:spPr bwMode="auto">
            <a:xfrm>
              <a:off x="26529" y="3110940"/>
              <a:ext cx="327413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-0.2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0" name="Line 38"/>
            <p:cNvSpPr>
              <a:spLocks noChangeShapeType="1"/>
            </p:cNvSpPr>
            <p:nvPr/>
          </p:nvSpPr>
          <p:spPr bwMode="auto">
            <a:xfrm>
              <a:off x="393700" y="2482850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flipH="1">
              <a:off x="5025256" y="2482850"/>
              <a:ext cx="508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>
              <a:off x="228600" y="2333107"/>
              <a:ext cx="106038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>
              <a:off x="393700" y="1693863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 flipH="1">
              <a:off x="5025256" y="1693863"/>
              <a:ext cx="508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9" name="Rectangle 43"/>
            <p:cNvSpPr>
              <a:spLocks noChangeArrowheads="1"/>
            </p:cNvSpPr>
            <p:nvPr/>
          </p:nvSpPr>
          <p:spPr bwMode="auto">
            <a:xfrm>
              <a:off x="90029" y="1531375"/>
              <a:ext cx="264161" cy="31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1" name="Line 47"/>
            <p:cNvSpPr>
              <a:spLocks noChangeShapeType="1"/>
            </p:cNvSpPr>
            <p:nvPr/>
          </p:nvSpPr>
          <p:spPr bwMode="auto">
            <a:xfrm flipV="1">
              <a:off x="395536" y="908720"/>
              <a:ext cx="46805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 flipV="1">
              <a:off x="5074468" y="908720"/>
              <a:ext cx="1588" cy="2376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flipV="1">
              <a:off x="395536" y="908720"/>
              <a:ext cx="0" cy="2376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51"/>
            <p:cNvSpPr>
              <a:spLocks/>
            </p:cNvSpPr>
            <p:nvPr/>
          </p:nvSpPr>
          <p:spPr bwMode="auto">
            <a:xfrm>
              <a:off x="393700" y="1400175"/>
              <a:ext cx="4682356" cy="1082675"/>
            </a:xfrm>
            <a:custGeom>
              <a:avLst/>
              <a:gdLst/>
              <a:ahLst/>
              <a:cxnLst>
                <a:cxn ang="0">
                  <a:pos x="41" y="642"/>
                </a:cxn>
                <a:cxn ang="0">
                  <a:pos x="121" y="569"/>
                </a:cxn>
                <a:cxn ang="0">
                  <a:pos x="209" y="497"/>
                </a:cxn>
                <a:cxn ang="0">
                  <a:pos x="289" y="433"/>
                </a:cxn>
                <a:cxn ang="0">
                  <a:pos x="369" y="377"/>
                </a:cxn>
                <a:cxn ang="0">
                  <a:pos x="457" y="321"/>
                </a:cxn>
                <a:cxn ang="0">
                  <a:pos x="537" y="265"/>
                </a:cxn>
                <a:cxn ang="0">
                  <a:pos x="626" y="217"/>
                </a:cxn>
                <a:cxn ang="0">
                  <a:pos x="706" y="177"/>
                </a:cxn>
                <a:cxn ang="0">
                  <a:pos x="794" y="136"/>
                </a:cxn>
                <a:cxn ang="0">
                  <a:pos x="874" y="104"/>
                </a:cxn>
                <a:cxn ang="0">
                  <a:pos x="954" y="80"/>
                </a:cxn>
                <a:cxn ang="0">
                  <a:pos x="1042" y="56"/>
                </a:cxn>
                <a:cxn ang="0">
                  <a:pos x="1122" y="32"/>
                </a:cxn>
                <a:cxn ang="0">
                  <a:pos x="1211" y="16"/>
                </a:cxn>
                <a:cxn ang="0">
                  <a:pos x="1291" y="8"/>
                </a:cxn>
                <a:cxn ang="0">
                  <a:pos x="1379" y="0"/>
                </a:cxn>
                <a:cxn ang="0">
                  <a:pos x="1459" y="0"/>
                </a:cxn>
                <a:cxn ang="0">
                  <a:pos x="1539" y="0"/>
                </a:cxn>
                <a:cxn ang="0">
                  <a:pos x="1627" y="8"/>
                </a:cxn>
                <a:cxn ang="0">
                  <a:pos x="1708" y="16"/>
                </a:cxn>
                <a:cxn ang="0">
                  <a:pos x="1796" y="32"/>
                </a:cxn>
                <a:cxn ang="0">
                  <a:pos x="1876" y="56"/>
                </a:cxn>
                <a:cxn ang="0">
                  <a:pos x="1964" y="80"/>
                </a:cxn>
                <a:cxn ang="0">
                  <a:pos x="2044" y="104"/>
                </a:cxn>
                <a:cxn ang="0">
                  <a:pos x="2124" y="136"/>
                </a:cxn>
                <a:cxn ang="0">
                  <a:pos x="2212" y="177"/>
                </a:cxn>
                <a:cxn ang="0">
                  <a:pos x="2293" y="217"/>
                </a:cxn>
                <a:cxn ang="0">
                  <a:pos x="2381" y="265"/>
                </a:cxn>
                <a:cxn ang="0">
                  <a:pos x="2461" y="321"/>
                </a:cxn>
                <a:cxn ang="0">
                  <a:pos x="2549" y="377"/>
                </a:cxn>
                <a:cxn ang="0">
                  <a:pos x="2629" y="433"/>
                </a:cxn>
                <a:cxn ang="0">
                  <a:pos x="2709" y="497"/>
                </a:cxn>
                <a:cxn ang="0">
                  <a:pos x="2797" y="569"/>
                </a:cxn>
                <a:cxn ang="0">
                  <a:pos x="2878" y="642"/>
                </a:cxn>
              </a:cxnLst>
              <a:rect l="0" t="0" r="r" b="b"/>
              <a:pathLst>
                <a:path w="2926" h="682">
                  <a:moveTo>
                    <a:pt x="0" y="682"/>
                  </a:moveTo>
                  <a:lnTo>
                    <a:pt x="41" y="642"/>
                  </a:lnTo>
                  <a:lnTo>
                    <a:pt x="81" y="602"/>
                  </a:lnTo>
                  <a:lnTo>
                    <a:pt x="121" y="569"/>
                  </a:lnTo>
                  <a:lnTo>
                    <a:pt x="161" y="529"/>
                  </a:lnTo>
                  <a:lnTo>
                    <a:pt x="209" y="497"/>
                  </a:lnTo>
                  <a:lnTo>
                    <a:pt x="249" y="465"/>
                  </a:lnTo>
                  <a:lnTo>
                    <a:pt x="289" y="433"/>
                  </a:lnTo>
                  <a:lnTo>
                    <a:pt x="329" y="401"/>
                  </a:lnTo>
                  <a:lnTo>
                    <a:pt x="369" y="377"/>
                  </a:lnTo>
                  <a:lnTo>
                    <a:pt x="417" y="345"/>
                  </a:lnTo>
                  <a:lnTo>
                    <a:pt x="457" y="321"/>
                  </a:lnTo>
                  <a:lnTo>
                    <a:pt x="497" y="289"/>
                  </a:lnTo>
                  <a:lnTo>
                    <a:pt x="537" y="265"/>
                  </a:lnTo>
                  <a:lnTo>
                    <a:pt x="585" y="241"/>
                  </a:lnTo>
                  <a:lnTo>
                    <a:pt x="626" y="217"/>
                  </a:lnTo>
                  <a:lnTo>
                    <a:pt x="666" y="201"/>
                  </a:lnTo>
                  <a:lnTo>
                    <a:pt x="706" y="177"/>
                  </a:lnTo>
                  <a:lnTo>
                    <a:pt x="746" y="160"/>
                  </a:lnTo>
                  <a:lnTo>
                    <a:pt x="794" y="136"/>
                  </a:lnTo>
                  <a:lnTo>
                    <a:pt x="834" y="120"/>
                  </a:lnTo>
                  <a:lnTo>
                    <a:pt x="874" y="104"/>
                  </a:lnTo>
                  <a:lnTo>
                    <a:pt x="914" y="88"/>
                  </a:lnTo>
                  <a:lnTo>
                    <a:pt x="954" y="80"/>
                  </a:lnTo>
                  <a:lnTo>
                    <a:pt x="1002" y="64"/>
                  </a:lnTo>
                  <a:lnTo>
                    <a:pt x="1042" y="56"/>
                  </a:lnTo>
                  <a:lnTo>
                    <a:pt x="1082" y="40"/>
                  </a:lnTo>
                  <a:lnTo>
                    <a:pt x="1122" y="32"/>
                  </a:lnTo>
                  <a:lnTo>
                    <a:pt x="1171" y="24"/>
                  </a:lnTo>
                  <a:lnTo>
                    <a:pt x="1211" y="16"/>
                  </a:lnTo>
                  <a:lnTo>
                    <a:pt x="1251" y="8"/>
                  </a:lnTo>
                  <a:lnTo>
                    <a:pt x="1291" y="8"/>
                  </a:lnTo>
                  <a:lnTo>
                    <a:pt x="1331" y="0"/>
                  </a:lnTo>
                  <a:lnTo>
                    <a:pt x="1379" y="0"/>
                  </a:lnTo>
                  <a:lnTo>
                    <a:pt x="1419" y="0"/>
                  </a:lnTo>
                  <a:lnTo>
                    <a:pt x="1459" y="0"/>
                  </a:lnTo>
                  <a:lnTo>
                    <a:pt x="1499" y="0"/>
                  </a:lnTo>
                  <a:lnTo>
                    <a:pt x="1539" y="0"/>
                  </a:lnTo>
                  <a:lnTo>
                    <a:pt x="1587" y="0"/>
                  </a:lnTo>
                  <a:lnTo>
                    <a:pt x="1627" y="8"/>
                  </a:lnTo>
                  <a:lnTo>
                    <a:pt x="1667" y="8"/>
                  </a:lnTo>
                  <a:lnTo>
                    <a:pt x="1708" y="16"/>
                  </a:lnTo>
                  <a:lnTo>
                    <a:pt x="1756" y="24"/>
                  </a:lnTo>
                  <a:lnTo>
                    <a:pt x="1796" y="32"/>
                  </a:lnTo>
                  <a:lnTo>
                    <a:pt x="1836" y="40"/>
                  </a:lnTo>
                  <a:lnTo>
                    <a:pt x="1876" y="56"/>
                  </a:lnTo>
                  <a:lnTo>
                    <a:pt x="1916" y="64"/>
                  </a:lnTo>
                  <a:lnTo>
                    <a:pt x="1964" y="80"/>
                  </a:lnTo>
                  <a:lnTo>
                    <a:pt x="2004" y="88"/>
                  </a:lnTo>
                  <a:lnTo>
                    <a:pt x="2044" y="104"/>
                  </a:lnTo>
                  <a:lnTo>
                    <a:pt x="2084" y="120"/>
                  </a:lnTo>
                  <a:lnTo>
                    <a:pt x="2124" y="136"/>
                  </a:lnTo>
                  <a:lnTo>
                    <a:pt x="2172" y="160"/>
                  </a:lnTo>
                  <a:lnTo>
                    <a:pt x="2212" y="177"/>
                  </a:lnTo>
                  <a:lnTo>
                    <a:pt x="2252" y="201"/>
                  </a:lnTo>
                  <a:lnTo>
                    <a:pt x="2293" y="217"/>
                  </a:lnTo>
                  <a:lnTo>
                    <a:pt x="2341" y="241"/>
                  </a:lnTo>
                  <a:lnTo>
                    <a:pt x="2381" y="265"/>
                  </a:lnTo>
                  <a:lnTo>
                    <a:pt x="2421" y="289"/>
                  </a:lnTo>
                  <a:lnTo>
                    <a:pt x="2461" y="321"/>
                  </a:lnTo>
                  <a:lnTo>
                    <a:pt x="2501" y="345"/>
                  </a:lnTo>
                  <a:lnTo>
                    <a:pt x="2549" y="377"/>
                  </a:lnTo>
                  <a:lnTo>
                    <a:pt x="2589" y="401"/>
                  </a:lnTo>
                  <a:lnTo>
                    <a:pt x="2629" y="433"/>
                  </a:lnTo>
                  <a:lnTo>
                    <a:pt x="2669" y="465"/>
                  </a:lnTo>
                  <a:lnTo>
                    <a:pt x="2709" y="497"/>
                  </a:lnTo>
                  <a:lnTo>
                    <a:pt x="2757" y="529"/>
                  </a:lnTo>
                  <a:lnTo>
                    <a:pt x="2797" y="569"/>
                  </a:lnTo>
                  <a:lnTo>
                    <a:pt x="2838" y="602"/>
                  </a:lnTo>
                  <a:lnTo>
                    <a:pt x="2878" y="642"/>
                  </a:lnTo>
                  <a:lnTo>
                    <a:pt x="2926" y="682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4737822" y="3273826"/>
              <a:ext cx="327413" cy="27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45820" y="930762"/>
              <a:ext cx="327413" cy="27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07" name="Line 18"/>
            <p:cNvSpPr>
              <a:spLocks noChangeShapeType="1"/>
            </p:cNvSpPr>
            <p:nvPr/>
          </p:nvSpPr>
          <p:spPr bwMode="auto">
            <a:xfrm>
              <a:off x="3119760" y="3234184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8" name="Line 21"/>
            <p:cNvSpPr>
              <a:spLocks noChangeShapeType="1"/>
            </p:cNvSpPr>
            <p:nvPr/>
          </p:nvSpPr>
          <p:spPr bwMode="auto">
            <a:xfrm>
              <a:off x="3781747" y="3234184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4443735" y="3234184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0" name="Line 18"/>
            <p:cNvSpPr>
              <a:spLocks noChangeShapeType="1"/>
            </p:cNvSpPr>
            <p:nvPr/>
          </p:nvSpPr>
          <p:spPr bwMode="auto">
            <a:xfrm>
              <a:off x="3131840" y="908720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>
              <a:off x="3793827" y="908720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2" name="Line 24"/>
            <p:cNvSpPr>
              <a:spLocks noChangeShapeType="1"/>
            </p:cNvSpPr>
            <p:nvPr/>
          </p:nvSpPr>
          <p:spPr bwMode="auto">
            <a:xfrm>
              <a:off x="4455815" y="908720"/>
              <a:ext cx="1588" cy="54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4551990" y="3689151"/>
            <a:ext cx="4277111" cy="2660981"/>
            <a:chOff x="196271" y="-39114"/>
            <a:chExt cx="6561403" cy="3746146"/>
          </a:xfrm>
        </p:grpSpPr>
        <p:sp>
          <p:nvSpPr>
            <p:cNvPr id="114" name="テキスト ボックス 113"/>
            <p:cNvSpPr txBox="1"/>
            <p:nvPr/>
          </p:nvSpPr>
          <p:spPr>
            <a:xfrm>
              <a:off x="4572001" y="378137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4572001" y="627396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572001" y="869036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4572001" y="1110675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572001" y="1380615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4572001" y="1611370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4572001" y="1853008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4572001" y="2122948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4572001" y="2353703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4572001" y="2595343"/>
              <a:ext cx="360040" cy="346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ja-JP" sz="1400" dirty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212"/>
            <p:cNvSpPr>
              <a:spLocks noChangeArrowheads="1"/>
            </p:cNvSpPr>
            <p:nvPr/>
          </p:nvSpPr>
          <p:spPr bwMode="auto">
            <a:xfrm>
              <a:off x="772550" y="99195"/>
              <a:ext cx="5942645" cy="32894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5" name="Rectangle 213"/>
            <p:cNvSpPr>
              <a:spLocks noChangeArrowheads="1"/>
            </p:cNvSpPr>
            <p:nvPr/>
          </p:nvSpPr>
          <p:spPr bwMode="auto">
            <a:xfrm>
              <a:off x="772550" y="99195"/>
              <a:ext cx="5942645" cy="328947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Line 214"/>
            <p:cNvSpPr>
              <a:spLocks noChangeShapeType="1"/>
            </p:cNvSpPr>
            <p:nvPr/>
          </p:nvSpPr>
          <p:spPr bwMode="auto">
            <a:xfrm>
              <a:off x="772550" y="99195"/>
              <a:ext cx="594264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Line 215"/>
            <p:cNvSpPr>
              <a:spLocks noChangeShapeType="1"/>
            </p:cNvSpPr>
            <p:nvPr/>
          </p:nvSpPr>
          <p:spPr bwMode="auto">
            <a:xfrm>
              <a:off x="772550" y="3388669"/>
              <a:ext cx="594264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216"/>
            <p:cNvSpPr>
              <a:spLocks noChangeShapeType="1"/>
            </p:cNvSpPr>
            <p:nvPr/>
          </p:nvSpPr>
          <p:spPr bwMode="auto">
            <a:xfrm flipV="1">
              <a:off x="6715195" y="99195"/>
              <a:ext cx="2119" cy="3289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Line 217"/>
            <p:cNvSpPr>
              <a:spLocks noChangeShapeType="1"/>
            </p:cNvSpPr>
            <p:nvPr/>
          </p:nvSpPr>
          <p:spPr bwMode="auto">
            <a:xfrm flipV="1">
              <a:off x="772550" y="99195"/>
              <a:ext cx="2119" cy="3289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0" name="Line 218"/>
            <p:cNvSpPr>
              <a:spLocks noChangeShapeType="1"/>
            </p:cNvSpPr>
            <p:nvPr/>
          </p:nvSpPr>
          <p:spPr bwMode="auto">
            <a:xfrm>
              <a:off x="772550" y="3388669"/>
              <a:ext cx="594264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Line 219"/>
            <p:cNvSpPr>
              <a:spLocks noChangeShapeType="1"/>
            </p:cNvSpPr>
            <p:nvPr/>
          </p:nvSpPr>
          <p:spPr bwMode="auto">
            <a:xfrm flipV="1">
              <a:off x="772550" y="99195"/>
              <a:ext cx="2119" cy="3289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2" name="Line 220"/>
            <p:cNvSpPr>
              <a:spLocks noChangeShapeType="1"/>
            </p:cNvSpPr>
            <p:nvPr/>
          </p:nvSpPr>
          <p:spPr bwMode="auto">
            <a:xfrm flipV="1">
              <a:off x="772550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3" name="Line 221"/>
            <p:cNvSpPr>
              <a:spLocks noChangeShapeType="1"/>
            </p:cNvSpPr>
            <p:nvPr/>
          </p:nvSpPr>
          <p:spPr bwMode="auto">
            <a:xfrm>
              <a:off x="772550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34" name="Rectangle 222"/>
            <p:cNvSpPr>
              <a:spLocks noChangeArrowheads="1"/>
            </p:cNvSpPr>
            <p:nvPr/>
          </p:nvSpPr>
          <p:spPr bwMode="auto">
            <a:xfrm>
              <a:off x="720369" y="3403729"/>
              <a:ext cx="134393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35" name="Line 223"/>
            <p:cNvSpPr>
              <a:spLocks noChangeShapeType="1"/>
            </p:cNvSpPr>
            <p:nvPr/>
          </p:nvSpPr>
          <p:spPr bwMode="auto">
            <a:xfrm flipV="1">
              <a:off x="1619986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Line 224"/>
            <p:cNvSpPr>
              <a:spLocks noChangeShapeType="1"/>
            </p:cNvSpPr>
            <p:nvPr/>
          </p:nvSpPr>
          <p:spPr bwMode="auto">
            <a:xfrm>
              <a:off x="1619986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225"/>
            <p:cNvSpPr>
              <a:spLocks noChangeArrowheads="1"/>
            </p:cNvSpPr>
            <p:nvPr/>
          </p:nvSpPr>
          <p:spPr bwMode="auto">
            <a:xfrm>
              <a:off x="1449164" y="3403729"/>
              <a:ext cx="334799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0.2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38" name="Line 226"/>
            <p:cNvSpPr>
              <a:spLocks noChangeShapeType="1"/>
            </p:cNvSpPr>
            <p:nvPr/>
          </p:nvSpPr>
          <p:spPr bwMode="auto">
            <a:xfrm flipV="1">
              <a:off x="2469541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Line 227"/>
            <p:cNvSpPr>
              <a:spLocks noChangeShapeType="1"/>
            </p:cNvSpPr>
            <p:nvPr/>
          </p:nvSpPr>
          <p:spPr bwMode="auto">
            <a:xfrm>
              <a:off x="2469541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Rectangle 228"/>
            <p:cNvSpPr>
              <a:spLocks noChangeArrowheads="1"/>
            </p:cNvSpPr>
            <p:nvPr/>
          </p:nvSpPr>
          <p:spPr bwMode="auto">
            <a:xfrm>
              <a:off x="2298719" y="3403729"/>
              <a:ext cx="334799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0.4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41" name="Line 229"/>
            <p:cNvSpPr>
              <a:spLocks noChangeShapeType="1"/>
            </p:cNvSpPr>
            <p:nvPr/>
          </p:nvSpPr>
          <p:spPr bwMode="auto">
            <a:xfrm flipV="1">
              <a:off x="3319095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230"/>
            <p:cNvSpPr>
              <a:spLocks noChangeShapeType="1"/>
            </p:cNvSpPr>
            <p:nvPr/>
          </p:nvSpPr>
          <p:spPr bwMode="auto">
            <a:xfrm>
              <a:off x="3319095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231"/>
            <p:cNvSpPr>
              <a:spLocks noChangeArrowheads="1"/>
            </p:cNvSpPr>
            <p:nvPr/>
          </p:nvSpPr>
          <p:spPr bwMode="auto">
            <a:xfrm>
              <a:off x="3148273" y="3403729"/>
              <a:ext cx="334799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0.6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44" name="Line 232"/>
            <p:cNvSpPr>
              <a:spLocks noChangeShapeType="1"/>
            </p:cNvSpPr>
            <p:nvPr/>
          </p:nvSpPr>
          <p:spPr bwMode="auto">
            <a:xfrm flipV="1">
              <a:off x="4168650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Line 233"/>
            <p:cNvSpPr>
              <a:spLocks noChangeShapeType="1"/>
            </p:cNvSpPr>
            <p:nvPr/>
          </p:nvSpPr>
          <p:spPr bwMode="auto">
            <a:xfrm>
              <a:off x="4168650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Rectangle 234"/>
            <p:cNvSpPr>
              <a:spLocks noChangeArrowheads="1"/>
            </p:cNvSpPr>
            <p:nvPr/>
          </p:nvSpPr>
          <p:spPr bwMode="auto">
            <a:xfrm>
              <a:off x="3995709" y="3403729"/>
              <a:ext cx="334799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0.8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47" name="Line 235"/>
            <p:cNvSpPr>
              <a:spLocks noChangeShapeType="1"/>
            </p:cNvSpPr>
            <p:nvPr/>
          </p:nvSpPr>
          <p:spPr bwMode="auto">
            <a:xfrm flipV="1">
              <a:off x="5016086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Line 236"/>
            <p:cNvSpPr>
              <a:spLocks noChangeShapeType="1"/>
            </p:cNvSpPr>
            <p:nvPr/>
          </p:nvSpPr>
          <p:spPr bwMode="auto">
            <a:xfrm>
              <a:off x="5016086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49" name="Rectangle 237"/>
            <p:cNvSpPr>
              <a:spLocks noChangeArrowheads="1"/>
            </p:cNvSpPr>
            <p:nvPr/>
          </p:nvSpPr>
          <p:spPr bwMode="auto">
            <a:xfrm>
              <a:off x="4963905" y="3403729"/>
              <a:ext cx="134393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0" name="Line 238"/>
            <p:cNvSpPr>
              <a:spLocks noChangeShapeType="1"/>
            </p:cNvSpPr>
            <p:nvPr/>
          </p:nvSpPr>
          <p:spPr bwMode="auto">
            <a:xfrm flipV="1">
              <a:off x="5865640" y="3341927"/>
              <a:ext cx="2119" cy="467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Line 239"/>
            <p:cNvSpPr>
              <a:spLocks noChangeShapeType="1"/>
            </p:cNvSpPr>
            <p:nvPr/>
          </p:nvSpPr>
          <p:spPr bwMode="auto">
            <a:xfrm>
              <a:off x="5865640" y="99195"/>
              <a:ext cx="2119" cy="35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52" name="Rectangle 240"/>
            <p:cNvSpPr>
              <a:spLocks noChangeArrowheads="1"/>
            </p:cNvSpPr>
            <p:nvPr/>
          </p:nvSpPr>
          <p:spPr bwMode="auto">
            <a:xfrm>
              <a:off x="5694819" y="3403729"/>
              <a:ext cx="334799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1.2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3" name="Line 241"/>
            <p:cNvSpPr>
              <a:spLocks noChangeShapeType="1"/>
            </p:cNvSpPr>
            <p:nvPr/>
          </p:nvSpPr>
          <p:spPr bwMode="auto">
            <a:xfrm>
              <a:off x="772550" y="3388669"/>
              <a:ext cx="50846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54" name="Line 242"/>
            <p:cNvSpPr>
              <a:spLocks noChangeShapeType="1"/>
            </p:cNvSpPr>
            <p:nvPr/>
          </p:nvSpPr>
          <p:spPr bwMode="auto">
            <a:xfrm flipH="1">
              <a:off x="6647400" y="3388669"/>
              <a:ext cx="6779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Rectangle 243"/>
            <p:cNvSpPr>
              <a:spLocks noChangeArrowheads="1"/>
            </p:cNvSpPr>
            <p:nvPr/>
          </p:nvSpPr>
          <p:spPr bwMode="auto">
            <a:xfrm>
              <a:off x="561305" y="3271810"/>
              <a:ext cx="134393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0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6" name="Line 244"/>
            <p:cNvSpPr>
              <a:spLocks noChangeShapeType="1"/>
            </p:cNvSpPr>
            <p:nvPr/>
          </p:nvSpPr>
          <p:spPr bwMode="auto">
            <a:xfrm>
              <a:off x="772550" y="2557536"/>
              <a:ext cx="50846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57" name="Line 245"/>
            <p:cNvSpPr>
              <a:spLocks noChangeShapeType="1"/>
            </p:cNvSpPr>
            <p:nvPr/>
          </p:nvSpPr>
          <p:spPr bwMode="auto">
            <a:xfrm flipH="1">
              <a:off x="6647400" y="2557536"/>
              <a:ext cx="6779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58" name="Rectangle 246"/>
            <p:cNvSpPr>
              <a:spLocks noChangeArrowheads="1"/>
            </p:cNvSpPr>
            <p:nvPr/>
          </p:nvSpPr>
          <p:spPr bwMode="auto">
            <a:xfrm>
              <a:off x="196271" y="2419226"/>
              <a:ext cx="537566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1000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59" name="Line 247"/>
            <p:cNvSpPr>
              <a:spLocks noChangeShapeType="1"/>
            </p:cNvSpPr>
            <p:nvPr/>
          </p:nvSpPr>
          <p:spPr bwMode="auto">
            <a:xfrm>
              <a:off x="772550" y="1739550"/>
              <a:ext cx="50846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60" name="Line 248"/>
            <p:cNvSpPr>
              <a:spLocks noChangeShapeType="1"/>
            </p:cNvSpPr>
            <p:nvPr/>
          </p:nvSpPr>
          <p:spPr bwMode="auto">
            <a:xfrm flipH="1">
              <a:off x="6647400" y="1739550"/>
              <a:ext cx="6779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61" name="Rectangle 249"/>
            <p:cNvSpPr>
              <a:spLocks noChangeArrowheads="1"/>
            </p:cNvSpPr>
            <p:nvPr/>
          </p:nvSpPr>
          <p:spPr bwMode="auto">
            <a:xfrm>
              <a:off x="196271" y="1601239"/>
              <a:ext cx="537566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2000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62" name="Line 250"/>
            <p:cNvSpPr>
              <a:spLocks noChangeShapeType="1"/>
            </p:cNvSpPr>
            <p:nvPr/>
          </p:nvSpPr>
          <p:spPr bwMode="auto">
            <a:xfrm>
              <a:off x="772550" y="918642"/>
              <a:ext cx="50846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63" name="Line 251"/>
            <p:cNvSpPr>
              <a:spLocks noChangeShapeType="1"/>
            </p:cNvSpPr>
            <p:nvPr/>
          </p:nvSpPr>
          <p:spPr bwMode="auto">
            <a:xfrm flipH="1">
              <a:off x="6647400" y="918642"/>
              <a:ext cx="6779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64" name="Rectangle 252"/>
            <p:cNvSpPr>
              <a:spLocks noChangeArrowheads="1"/>
            </p:cNvSpPr>
            <p:nvPr/>
          </p:nvSpPr>
          <p:spPr bwMode="auto">
            <a:xfrm>
              <a:off x="196271" y="780332"/>
              <a:ext cx="537566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3000</a:t>
              </a:r>
              <a:endParaRPr kumimoji="1" lang="ja-JP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65" name="Line 253"/>
            <p:cNvSpPr>
              <a:spLocks noChangeShapeType="1"/>
            </p:cNvSpPr>
            <p:nvPr/>
          </p:nvSpPr>
          <p:spPr bwMode="auto">
            <a:xfrm>
              <a:off x="772550" y="99195"/>
              <a:ext cx="50846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66" name="Line 254"/>
            <p:cNvSpPr>
              <a:spLocks noChangeShapeType="1"/>
            </p:cNvSpPr>
            <p:nvPr/>
          </p:nvSpPr>
          <p:spPr bwMode="auto">
            <a:xfrm flipH="1">
              <a:off x="6647400" y="99195"/>
              <a:ext cx="6779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67" name="Rectangle 255"/>
            <p:cNvSpPr>
              <a:spLocks noChangeArrowheads="1"/>
            </p:cNvSpPr>
            <p:nvPr/>
          </p:nvSpPr>
          <p:spPr bwMode="auto">
            <a:xfrm>
              <a:off x="196271" y="-39114"/>
              <a:ext cx="537566" cy="30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4000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68" name="Line 256"/>
            <p:cNvSpPr>
              <a:spLocks noChangeShapeType="1"/>
            </p:cNvSpPr>
            <p:nvPr/>
          </p:nvSpPr>
          <p:spPr bwMode="auto">
            <a:xfrm>
              <a:off x="772550" y="99195"/>
              <a:ext cx="594264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Line 257"/>
            <p:cNvSpPr>
              <a:spLocks noChangeShapeType="1"/>
            </p:cNvSpPr>
            <p:nvPr/>
          </p:nvSpPr>
          <p:spPr bwMode="auto">
            <a:xfrm>
              <a:off x="772550" y="3388669"/>
              <a:ext cx="5942645" cy="14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258"/>
            <p:cNvSpPr>
              <a:spLocks noChangeShapeType="1"/>
            </p:cNvSpPr>
            <p:nvPr/>
          </p:nvSpPr>
          <p:spPr bwMode="auto">
            <a:xfrm flipV="1">
              <a:off x="6715195" y="99195"/>
              <a:ext cx="2119" cy="3289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Line 259"/>
            <p:cNvSpPr>
              <a:spLocks noChangeShapeType="1"/>
            </p:cNvSpPr>
            <p:nvPr/>
          </p:nvSpPr>
          <p:spPr bwMode="auto">
            <a:xfrm flipV="1">
              <a:off x="772550" y="99195"/>
              <a:ext cx="2119" cy="32894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/>
            </a:p>
          </p:txBody>
        </p:sp>
        <p:sp>
          <p:nvSpPr>
            <p:cNvPr id="172" name="Freeform 260"/>
            <p:cNvSpPr>
              <a:spLocks/>
            </p:cNvSpPr>
            <p:nvPr/>
          </p:nvSpPr>
          <p:spPr bwMode="auto">
            <a:xfrm>
              <a:off x="772550" y="322681"/>
              <a:ext cx="5942645" cy="2656994"/>
            </a:xfrm>
            <a:custGeom>
              <a:avLst/>
              <a:gdLst/>
              <a:ahLst/>
              <a:cxnLst>
                <a:cxn ang="0">
                  <a:pos x="40" y="104"/>
                </a:cxn>
                <a:cxn ang="0">
                  <a:pos x="120" y="304"/>
                </a:cxn>
                <a:cxn ang="0">
                  <a:pos x="200" y="481"/>
                </a:cxn>
                <a:cxn ang="0">
                  <a:pos x="280" y="641"/>
                </a:cxn>
                <a:cxn ang="0">
                  <a:pos x="360" y="769"/>
                </a:cxn>
                <a:cxn ang="0">
                  <a:pos x="440" y="882"/>
                </a:cxn>
                <a:cxn ang="0">
                  <a:pos x="521" y="1002"/>
                </a:cxn>
                <a:cxn ang="0">
                  <a:pos x="601" y="1082"/>
                </a:cxn>
                <a:cxn ang="0">
                  <a:pos x="681" y="1162"/>
                </a:cxn>
                <a:cxn ang="0">
                  <a:pos x="761" y="1234"/>
                </a:cxn>
                <a:cxn ang="0">
                  <a:pos x="841" y="1307"/>
                </a:cxn>
                <a:cxn ang="0">
                  <a:pos x="921" y="1355"/>
                </a:cxn>
                <a:cxn ang="0">
                  <a:pos x="1001" y="1411"/>
                </a:cxn>
                <a:cxn ang="0">
                  <a:pos x="1082" y="1451"/>
                </a:cxn>
                <a:cxn ang="0">
                  <a:pos x="1162" y="1491"/>
                </a:cxn>
                <a:cxn ang="0">
                  <a:pos x="1242" y="1531"/>
                </a:cxn>
                <a:cxn ang="0">
                  <a:pos x="1322" y="1555"/>
                </a:cxn>
                <a:cxn ang="0">
                  <a:pos x="1402" y="1595"/>
                </a:cxn>
                <a:cxn ang="0">
                  <a:pos x="1482" y="1619"/>
                </a:cxn>
                <a:cxn ang="0">
                  <a:pos x="1562" y="1643"/>
                </a:cxn>
                <a:cxn ang="0">
                  <a:pos x="1643" y="1659"/>
                </a:cxn>
                <a:cxn ang="0">
                  <a:pos x="1723" y="1667"/>
                </a:cxn>
                <a:cxn ang="0">
                  <a:pos x="1803" y="1708"/>
                </a:cxn>
                <a:cxn ang="0">
                  <a:pos x="1883" y="1716"/>
                </a:cxn>
                <a:cxn ang="0">
                  <a:pos x="1963" y="1732"/>
                </a:cxn>
                <a:cxn ang="0">
                  <a:pos x="2043" y="1740"/>
                </a:cxn>
                <a:cxn ang="0">
                  <a:pos x="2123" y="1756"/>
                </a:cxn>
                <a:cxn ang="0">
                  <a:pos x="2204" y="1772"/>
                </a:cxn>
                <a:cxn ang="0">
                  <a:pos x="2284" y="1772"/>
                </a:cxn>
                <a:cxn ang="0">
                  <a:pos x="2364" y="1788"/>
                </a:cxn>
                <a:cxn ang="0">
                  <a:pos x="2444" y="1796"/>
                </a:cxn>
                <a:cxn ang="0">
                  <a:pos x="2524" y="1788"/>
                </a:cxn>
                <a:cxn ang="0">
                  <a:pos x="2604" y="1804"/>
                </a:cxn>
                <a:cxn ang="0">
                  <a:pos x="2684" y="1812"/>
                </a:cxn>
                <a:cxn ang="0">
                  <a:pos x="2765" y="1820"/>
                </a:cxn>
              </a:cxnLst>
              <a:rect l="0" t="0" r="r" b="b"/>
              <a:pathLst>
                <a:path w="2805" h="1820">
                  <a:moveTo>
                    <a:pt x="0" y="0"/>
                  </a:moveTo>
                  <a:lnTo>
                    <a:pt x="40" y="104"/>
                  </a:lnTo>
                  <a:lnTo>
                    <a:pt x="80" y="216"/>
                  </a:lnTo>
                  <a:lnTo>
                    <a:pt x="120" y="304"/>
                  </a:lnTo>
                  <a:lnTo>
                    <a:pt x="160" y="408"/>
                  </a:lnTo>
                  <a:lnTo>
                    <a:pt x="200" y="481"/>
                  </a:lnTo>
                  <a:lnTo>
                    <a:pt x="240" y="569"/>
                  </a:lnTo>
                  <a:lnTo>
                    <a:pt x="280" y="641"/>
                  </a:lnTo>
                  <a:lnTo>
                    <a:pt x="320" y="705"/>
                  </a:lnTo>
                  <a:lnTo>
                    <a:pt x="360" y="769"/>
                  </a:lnTo>
                  <a:lnTo>
                    <a:pt x="400" y="842"/>
                  </a:lnTo>
                  <a:lnTo>
                    <a:pt x="440" y="882"/>
                  </a:lnTo>
                  <a:lnTo>
                    <a:pt x="481" y="954"/>
                  </a:lnTo>
                  <a:lnTo>
                    <a:pt x="521" y="1002"/>
                  </a:lnTo>
                  <a:lnTo>
                    <a:pt x="561" y="1050"/>
                  </a:lnTo>
                  <a:lnTo>
                    <a:pt x="601" y="1082"/>
                  </a:lnTo>
                  <a:lnTo>
                    <a:pt x="641" y="1138"/>
                  </a:lnTo>
                  <a:lnTo>
                    <a:pt x="681" y="1162"/>
                  </a:lnTo>
                  <a:lnTo>
                    <a:pt x="721" y="1202"/>
                  </a:lnTo>
                  <a:lnTo>
                    <a:pt x="761" y="1234"/>
                  </a:lnTo>
                  <a:lnTo>
                    <a:pt x="801" y="1267"/>
                  </a:lnTo>
                  <a:lnTo>
                    <a:pt x="841" y="1307"/>
                  </a:lnTo>
                  <a:lnTo>
                    <a:pt x="881" y="1323"/>
                  </a:lnTo>
                  <a:lnTo>
                    <a:pt x="921" y="1355"/>
                  </a:lnTo>
                  <a:lnTo>
                    <a:pt x="961" y="1379"/>
                  </a:lnTo>
                  <a:lnTo>
                    <a:pt x="1001" y="1411"/>
                  </a:lnTo>
                  <a:lnTo>
                    <a:pt x="1042" y="1427"/>
                  </a:lnTo>
                  <a:lnTo>
                    <a:pt x="1082" y="1451"/>
                  </a:lnTo>
                  <a:lnTo>
                    <a:pt x="1122" y="1467"/>
                  </a:lnTo>
                  <a:lnTo>
                    <a:pt x="1162" y="1491"/>
                  </a:lnTo>
                  <a:lnTo>
                    <a:pt x="1202" y="1523"/>
                  </a:lnTo>
                  <a:lnTo>
                    <a:pt x="1242" y="1531"/>
                  </a:lnTo>
                  <a:lnTo>
                    <a:pt x="1282" y="1547"/>
                  </a:lnTo>
                  <a:lnTo>
                    <a:pt x="1322" y="1555"/>
                  </a:lnTo>
                  <a:lnTo>
                    <a:pt x="1362" y="1571"/>
                  </a:lnTo>
                  <a:lnTo>
                    <a:pt x="1402" y="1595"/>
                  </a:lnTo>
                  <a:lnTo>
                    <a:pt x="1442" y="1595"/>
                  </a:lnTo>
                  <a:lnTo>
                    <a:pt x="1482" y="1619"/>
                  </a:lnTo>
                  <a:lnTo>
                    <a:pt x="1522" y="1627"/>
                  </a:lnTo>
                  <a:lnTo>
                    <a:pt x="1562" y="1643"/>
                  </a:lnTo>
                  <a:lnTo>
                    <a:pt x="1603" y="1659"/>
                  </a:lnTo>
                  <a:lnTo>
                    <a:pt x="1643" y="1659"/>
                  </a:lnTo>
                  <a:lnTo>
                    <a:pt x="1683" y="1667"/>
                  </a:lnTo>
                  <a:lnTo>
                    <a:pt x="1723" y="1667"/>
                  </a:lnTo>
                  <a:lnTo>
                    <a:pt x="1763" y="1692"/>
                  </a:lnTo>
                  <a:lnTo>
                    <a:pt x="1803" y="1708"/>
                  </a:lnTo>
                  <a:lnTo>
                    <a:pt x="1843" y="1700"/>
                  </a:lnTo>
                  <a:lnTo>
                    <a:pt x="1883" y="1716"/>
                  </a:lnTo>
                  <a:lnTo>
                    <a:pt x="1923" y="1732"/>
                  </a:lnTo>
                  <a:lnTo>
                    <a:pt x="1963" y="1732"/>
                  </a:lnTo>
                  <a:lnTo>
                    <a:pt x="2003" y="1740"/>
                  </a:lnTo>
                  <a:lnTo>
                    <a:pt x="2043" y="1740"/>
                  </a:lnTo>
                  <a:lnTo>
                    <a:pt x="2083" y="1748"/>
                  </a:lnTo>
                  <a:lnTo>
                    <a:pt x="2123" y="1756"/>
                  </a:lnTo>
                  <a:lnTo>
                    <a:pt x="2164" y="1756"/>
                  </a:lnTo>
                  <a:lnTo>
                    <a:pt x="2204" y="1772"/>
                  </a:lnTo>
                  <a:lnTo>
                    <a:pt x="2244" y="1764"/>
                  </a:lnTo>
                  <a:lnTo>
                    <a:pt x="2284" y="1772"/>
                  </a:lnTo>
                  <a:lnTo>
                    <a:pt x="2324" y="1780"/>
                  </a:lnTo>
                  <a:lnTo>
                    <a:pt x="2364" y="1788"/>
                  </a:lnTo>
                  <a:lnTo>
                    <a:pt x="2404" y="1788"/>
                  </a:lnTo>
                  <a:lnTo>
                    <a:pt x="2444" y="1796"/>
                  </a:lnTo>
                  <a:lnTo>
                    <a:pt x="2484" y="1788"/>
                  </a:lnTo>
                  <a:lnTo>
                    <a:pt x="2524" y="1788"/>
                  </a:lnTo>
                  <a:lnTo>
                    <a:pt x="2564" y="1788"/>
                  </a:lnTo>
                  <a:lnTo>
                    <a:pt x="2604" y="1804"/>
                  </a:lnTo>
                  <a:lnTo>
                    <a:pt x="2644" y="1812"/>
                  </a:lnTo>
                  <a:lnTo>
                    <a:pt x="2684" y="1812"/>
                  </a:lnTo>
                  <a:lnTo>
                    <a:pt x="2725" y="1820"/>
                  </a:lnTo>
                  <a:lnTo>
                    <a:pt x="2765" y="1820"/>
                  </a:lnTo>
                  <a:lnTo>
                    <a:pt x="2805" y="182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61"/>
            <p:cNvSpPr>
              <a:spLocks/>
            </p:cNvSpPr>
            <p:nvPr/>
          </p:nvSpPr>
          <p:spPr bwMode="auto">
            <a:xfrm>
              <a:off x="772550" y="614818"/>
              <a:ext cx="5942645" cy="2399913"/>
            </a:xfrm>
            <a:custGeom>
              <a:avLst/>
              <a:gdLst/>
              <a:ahLst/>
              <a:cxnLst>
                <a:cxn ang="0">
                  <a:pos x="40" y="96"/>
                </a:cxn>
                <a:cxn ang="0">
                  <a:pos x="120" y="281"/>
                </a:cxn>
                <a:cxn ang="0">
                  <a:pos x="200" y="433"/>
                </a:cxn>
                <a:cxn ang="0">
                  <a:pos x="280" y="577"/>
                </a:cxn>
                <a:cxn ang="0">
                  <a:pos x="360" y="698"/>
                </a:cxn>
                <a:cxn ang="0">
                  <a:pos x="440" y="794"/>
                </a:cxn>
                <a:cxn ang="0">
                  <a:pos x="521" y="898"/>
                </a:cxn>
                <a:cxn ang="0">
                  <a:pos x="601" y="986"/>
                </a:cxn>
                <a:cxn ang="0">
                  <a:pos x="681" y="1058"/>
                </a:cxn>
                <a:cxn ang="0">
                  <a:pos x="761" y="1131"/>
                </a:cxn>
                <a:cxn ang="0">
                  <a:pos x="841" y="1171"/>
                </a:cxn>
                <a:cxn ang="0">
                  <a:pos x="921" y="1219"/>
                </a:cxn>
                <a:cxn ang="0">
                  <a:pos x="1001" y="1267"/>
                </a:cxn>
                <a:cxn ang="0">
                  <a:pos x="1082" y="1307"/>
                </a:cxn>
                <a:cxn ang="0">
                  <a:pos x="1162" y="1339"/>
                </a:cxn>
                <a:cxn ang="0">
                  <a:pos x="1242" y="1371"/>
                </a:cxn>
                <a:cxn ang="0">
                  <a:pos x="1322" y="1403"/>
                </a:cxn>
                <a:cxn ang="0">
                  <a:pos x="1402" y="1443"/>
                </a:cxn>
                <a:cxn ang="0">
                  <a:pos x="1482" y="1467"/>
                </a:cxn>
                <a:cxn ang="0">
                  <a:pos x="1562" y="1475"/>
                </a:cxn>
                <a:cxn ang="0">
                  <a:pos x="1643" y="1492"/>
                </a:cxn>
                <a:cxn ang="0">
                  <a:pos x="1723" y="1524"/>
                </a:cxn>
                <a:cxn ang="0">
                  <a:pos x="1803" y="1540"/>
                </a:cxn>
                <a:cxn ang="0">
                  <a:pos x="1883" y="1548"/>
                </a:cxn>
                <a:cxn ang="0">
                  <a:pos x="1963" y="1564"/>
                </a:cxn>
                <a:cxn ang="0">
                  <a:pos x="2043" y="1564"/>
                </a:cxn>
                <a:cxn ang="0">
                  <a:pos x="2123" y="1580"/>
                </a:cxn>
                <a:cxn ang="0">
                  <a:pos x="2204" y="1588"/>
                </a:cxn>
                <a:cxn ang="0">
                  <a:pos x="2284" y="1596"/>
                </a:cxn>
                <a:cxn ang="0">
                  <a:pos x="2364" y="1612"/>
                </a:cxn>
                <a:cxn ang="0">
                  <a:pos x="2444" y="1612"/>
                </a:cxn>
                <a:cxn ang="0">
                  <a:pos x="2524" y="1628"/>
                </a:cxn>
                <a:cxn ang="0">
                  <a:pos x="2604" y="1628"/>
                </a:cxn>
                <a:cxn ang="0">
                  <a:pos x="2684" y="1628"/>
                </a:cxn>
                <a:cxn ang="0">
                  <a:pos x="2765" y="1636"/>
                </a:cxn>
              </a:cxnLst>
              <a:rect l="0" t="0" r="r" b="b"/>
              <a:pathLst>
                <a:path w="2805" h="1644">
                  <a:moveTo>
                    <a:pt x="0" y="0"/>
                  </a:moveTo>
                  <a:lnTo>
                    <a:pt x="40" y="96"/>
                  </a:lnTo>
                  <a:lnTo>
                    <a:pt x="80" y="200"/>
                  </a:lnTo>
                  <a:lnTo>
                    <a:pt x="120" y="281"/>
                  </a:lnTo>
                  <a:lnTo>
                    <a:pt x="160" y="361"/>
                  </a:lnTo>
                  <a:lnTo>
                    <a:pt x="200" y="433"/>
                  </a:lnTo>
                  <a:lnTo>
                    <a:pt x="240" y="513"/>
                  </a:lnTo>
                  <a:lnTo>
                    <a:pt x="280" y="577"/>
                  </a:lnTo>
                  <a:lnTo>
                    <a:pt x="320" y="633"/>
                  </a:lnTo>
                  <a:lnTo>
                    <a:pt x="360" y="698"/>
                  </a:lnTo>
                  <a:lnTo>
                    <a:pt x="400" y="754"/>
                  </a:lnTo>
                  <a:lnTo>
                    <a:pt x="440" y="794"/>
                  </a:lnTo>
                  <a:lnTo>
                    <a:pt x="481" y="866"/>
                  </a:lnTo>
                  <a:lnTo>
                    <a:pt x="521" y="898"/>
                  </a:lnTo>
                  <a:lnTo>
                    <a:pt x="561" y="930"/>
                  </a:lnTo>
                  <a:lnTo>
                    <a:pt x="601" y="986"/>
                  </a:lnTo>
                  <a:lnTo>
                    <a:pt x="641" y="1018"/>
                  </a:lnTo>
                  <a:lnTo>
                    <a:pt x="681" y="1058"/>
                  </a:lnTo>
                  <a:lnTo>
                    <a:pt x="721" y="1083"/>
                  </a:lnTo>
                  <a:lnTo>
                    <a:pt x="761" y="1131"/>
                  </a:lnTo>
                  <a:lnTo>
                    <a:pt x="801" y="1147"/>
                  </a:lnTo>
                  <a:lnTo>
                    <a:pt x="841" y="1171"/>
                  </a:lnTo>
                  <a:lnTo>
                    <a:pt x="881" y="1203"/>
                  </a:lnTo>
                  <a:lnTo>
                    <a:pt x="921" y="1219"/>
                  </a:lnTo>
                  <a:lnTo>
                    <a:pt x="961" y="1243"/>
                  </a:lnTo>
                  <a:lnTo>
                    <a:pt x="1001" y="1267"/>
                  </a:lnTo>
                  <a:lnTo>
                    <a:pt x="1042" y="1299"/>
                  </a:lnTo>
                  <a:lnTo>
                    <a:pt x="1082" y="1307"/>
                  </a:lnTo>
                  <a:lnTo>
                    <a:pt x="1122" y="1339"/>
                  </a:lnTo>
                  <a:lnTo>
                    <a:pt x="1162" y="1339"/>
                  </a:lnTo>
                  <a:lnTo>
                    <a:pt x="1202" y="1363"/>
                  </a:lnTo>
                  <a:lnTo>
                    <a:pt x="1242" y="1371"/>
                  </a:lnTo>
                  <a:lnTo>
                    <a:pt x="1282" y="1395"/>
                  </a:lnTo>
                  <a:lnTo>
                    <a:pt x="1322" y="1403"/>
                  </a:lnTo>
                  <a:lnTo>
                    <a:pt x="1362" y="1411"/>
                  </a:lnTo>
                  <a:lnTo>
                    <a:pt x="1402" y="1443"/>
                  </a:lnTo>
                  <a:lnTo>
                    <a:pt x="1442" y="1459"/>
                  </a:lnTo>
                  <a:lnTo>
                    <a:pt x="1482" y="1467"/>
                  </a:lnTo>
                  <a:lnTo>
                    <a:pt x="1522" y="1467"/>
                  </a:lnTo>
                  <a:lnTo>
                    <a:pt x="1562" y="1475"/>
                  </a:lnTo>
                  <a:lnTo>
                    <a:pt x="1603" y="1492"/>
                  </a:lnTo>
                  <a:lnTo>
                    <a:pt x="1643" y="1492"/>
                  </a:lnTo>
                  <a:lnTo>
                    <a:pt x="1683" y="1508"/>
                  </a:lnTo>
                  <a:lnTo>
                    <a:pt x="1723" y="1524"/>
                  </a:lnTo>
                  <a:lnTo>
                    <a:pt x="1763" y="1532"/>
                  </a:lnTo>
                  <a:lnTo>
                    <a:pt x="1803" y="1540"/>
                  </a:lnTo>
                  <a:lnTo>
                    <a:pt x="1843" y="1532"/>
                  </a:lnTo>
                  <a:lnTo>
                    <a:pt x="1883" y="1548"/>
                  </a:lnTo>
                  <a:lnTo>
                    <a:pt x="1923" y="1564"/>
                  </a:lnTo>
                  <a:lnTo>
                    <a:pt x="1963" y="1564"/>
                  </a:lnTo>
                  <a:lnTo>
                    <a:pt x="2003" y="1572"/>
                  </a:lnTo>
                  <a:lnTo>
                    <a:pt x="2043" y="1564"/>
                  </a:lnTo>
                  <a:lnTo>
                    <a:pt x="2083" y="1572"/>
                  </a:lnTo>
                  <a:lnTo>
                    <a:pt x="2123" y="1580"/>
                  </a:lnTo>
                  <a:lnTo>
                    <a:pt x="2164" y="1588"/>
                  </a:lnTo>
                  <a:lnTo>
                    <a:pt x="2204" y="1588"/>
                  </a:lnTo>
                  <a:lnTo>
                    <a:pt x="2244" y="1604"/>
                  </a:lnTo>
                  <a:lnTo>
                    <a:pt x="2284" y="1596"/>
                  </a:lnTo>
                  <a:lnTo>
                    <a:pt x="2324" y="1612"/>
                  </a:lnTo>
                  <a:lnTo>
                    <a:pt x="2364" y="1612"/>
                  </a:lnTo>
                  <a:lnTo>
                    <a:pt x="2404" y="1620"/>
                  </a:lnTo>
                  <a:lnTo>
                    <a:pt x="2444" y="1612"/>
                  </a:lnTo>
                  <a:lnTo>
                    <a:pt x="2484" y="1612"/>
                  </a:lnTo>
                  <a:lnTo>
                    <a:pt x="2524" y="1628"/>
                  </a:lnTo>
                  <a:lnTo>
                    <a:pt x="2564" y="1628"/>
                  </a:lnTo>
                  <a:lnTo>
                    <a:pt x="2604" y="1628"/>
                  </a:lnTo>
                  <a:lnTo>
                    <a:pt x="2644" y="1636"/>
                  </a:lnTo>
                  <a:lnTo>
                    <a:pt x="2684" y="1628"/>
                  </a:lnTo>
                  <a:lnTo>
                    <a:pt x="2725" y="1636"/>
                  </a:lnTo>
                  <a:lnTo>
                    <a:pt x="2765" y="1636"/>
                  </a:lnTo>
                  <a:lnTo>
                    <a:pt x="2805" y="1644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62"/>
            <p:cNvSpPr>
              <a:spLocks/>
            </p:cNvSpPr>
            <p:nvPr/>
          </p:nvSpPr>
          <p:spPr bwMode="auto">
            <a:xfrm>
              <a:off x="772550" y="871900"/>
              <a:ext cx="5942645" cy="2179349"/>
            </a:xfrm>
            <a:custGeom>
              <a:avLst/>
              <a:gdLst/>
              <a:ahLst/>
              <a:cxnLst>
                <a:cxn ang="0">
                  <a:pos x="40" y="97"/>
                </a:cxn>
                <a:cxn ang="0">
                  <a:pos x="120" y="265"/>
                </a:cxn>
                <a:cxn ang="0">
                  <a:pos x="200" y="409"/>
                </a:cxn>
                <a:cxn ang="0">
                  <a:pos x="280" y="522"/>
                </a:cxn>
                <a:cxn ang="0">
                  <a:pos x="360" y="642"/>
                </a:cxn>
                <a:cxn ang="0">
                  <a:pos x="440" y="730"/>
                </a:cxn>
                <a:cxn ang="0">
                  <a:pos x="521" y="818"/>
                </a:cxn>
                <a:cxn ang="0">
                  <a:pos x="601" y="882"/>
                </a:cxn>
                <a:cxn ang="0">
                  <a:pos x="681" y="955"/>
                </a:cxn>
                <a:cxn ang="0">
                  <a:pos x="761" y="1019"/>
                </a:cxn>
                <a:cxn ang="0">
                  <a:pos x="841" y="1075"/>
                </a:cxn>
                <a:cxn ang="0">
                  <a:pos x="921" y="1099"/>
                </a:cxn>
                <a:cxn ang="0">
                  <a:pos x="1001" y="1147"/>
                </a:cxn>
                <a:cxn ang="0">
                  <a:pos x="1082" y="1179"/>
                </a:cxn>
                <a:cxn ang="0">
                  <a:pos x="1162" y="1219"/>
                </a:cxn>
                <a:cxn ang="0">
                  <a:pos x="1242" y="1251"/>
                </a:cxn>
                <a:cxn ang="0">
                  <a:pos x="1322" y="1275"/>
                </a:cxn>
                <a:cxn ang="0">
                  <a:pos x="1402" y="1299"/>
                </a:cxn>
                <a:cxn ang="0">
                  <a:pos x="1482" y="1316"/>
                </a:cxn>
                <a:cxn ang="0">
                  <a:pos x="1562" y="1340"/>
                </a:cxn>
                <a:cxn ang="0">
                  <a:pos x="1643" y="1356"/>
                </a:cxn>
                <a:cxn ang="0">
                  <a:pos x="1723" y="1372"/>
                </a:cxn>
                <a:cxn ang="0">
                  <a:pos x="1803" y="1388"/>
                </a:cxn>
                <a:cxn ang="0">
                  <a:pos x="1883" y="1396"/>
                </a:cxn>
                <a:cxn ang="0">
                  <a:pos x="1963" y="1404"/>
                </a:cxn>
                <a:cxn ang="0">
                  <a:pos x="2043" y="1420"/>
                </a:cxn>
                <a:cxn ang="0">
                  <a:pos x="2123" y="1428"/>
                </a:cxn>
                <a:cxn ang="0">
                  <a:pos x="2204" y="1444"/>
                </a:cxn>
                <a:cxn ang="0">
                  <a:pos x="2284" y="1452"/>
                </a:cxn>
                <a:cxn ang="0">
                  <a:pos x="2364" y="1452"/>
                </a:cxn>
                <a:cxn ang="0">
                  <a:pos x="2444" y="1460"/>
                </a:cxn>
                <a:cxn ang="0">
                  <a:pos x="2524" y="1468"/>
                </a:cxn>
                <a:cxn ang="0">
                  <a:pos x="2604" y="1476"/>
                </a:cxn>
                <a:cxn ang="0">
                  <a:pos x="2684" y="1476"/>
                </a:cxn>
                <a:cxn ang="0">
                  <a:pos x="2765" y="1484"/>
                </a:cxn>
              </a:cxnLst>
              <a:rect l="0" t="0" r="r" b="b"/>
              <a:pathLst>
                <a:path w="2805" h="1492">
                  <a:moveTo>
                    <a:pt x="0" y="0"/>
                  </a:moveTo>
                  <a:lnTo>
                    <a:pt x="40" y="97"/>
                  </a:lnTo>
                  <a:lnTo>
                    <a:pt x="80" y="177"/>
                  </a:lnTo>
                  <a:lnTo>
                    <a:pt x="120" y="265"/>
                  </a:lnTo>
                  <a:lnTo>
                    <a:pt x="160" y="329"/>
                  </a:lnTo>
                  <a:lnTo>
                    <a:pt x="200" y="409"/>
                  </a:lnTo>
                  <a:lnTo>
                    <a:pt x="240" y="466"/>
                  </a:lnTo>
                  <a:lnTo>
                    <a:pt x="280" y="522"/>
                  </a:lnTo>
                  <a:lnTo>
                    <a:pt x="320" y="586"/>
                  </a:lnTo>
                  <a:lnTo>
                    <a:pt x="360" y="642"/>
                  </a:lnTo>
                  <a:lnTo>
                    <a:pt x="400" y="674"/>
                  </a:lnTo>
                  <a:lnTo>
                    <a:pt x="440" y="730"/>
                  </a:lnTo>
                  <a:lnTo>
                    <a:pt x="481" y="770"/>
                  </a:lnTo>
                  <a:lnTo>
                    <a:pt x="521" y="818"/>
                  </a:lnTo>
                  <a:lnTo>
                    <a:pt x="561" y="850"/>
                  </a:lnTo>
                  <a:lnTo>
                    <a:pt x="601" y="882"/>
                  </a:lnTo>
                  <a:lnTo>
                    <a:pt x="641" y="923"/>
                  </a:lnTo>
                  <a:lnTo>
                    <a:pt x="681" y="955"/>
                  </a:lnTo>
                  <a:lnTo>
                    <a:pt x="721" y="979"/>
                  </a:lnTo>
                  <a:lnTo>
                    <a:pt x="761" y="1019"/>
                  </a:lnTo>
                  <a:lnTo>
                    <a:pt x="801" y="1035"/>
                  </a:lnTo>
                  <a:lnTo>
                    <a:pt x="841" y="1075"/>
                  </a:lnTo>
                  <a:lnTo>
                    <a:pt x="881" y="1083"/>
                  </a:lnTo>
                  <a:lnTo>
                    <a:pt x="921" y="1099"/>
                  </a:lnTo>
                  <a:lnTo>
                    <a:pt x="961" y="1123"/>
                  </a:lnTo>
                  <a:lnTo>
                    <a:pt x="1001" y="1147"/>
                  </a:lnTo>
                  <a:lnTo>
                    <a:pt x="1042" y="1171"/>
                  </a:lnTo>
                  <a:lnTo>
                    <a:pt x="1082" y="1179"/>
                  </a:lnTo>
                  <a:lnTo>
                    <a:pt x="1122" y="1195"/>
                  </a:lnTo>
                  <a:lnTo>
                    <a:pt x="1162" y="1219"/>
                  </a:lnTo>
                  <a:lnTo>
                    <a:pt x="1202" y="1227"/>
                  </a:lnTo>
                  <a:lnTo>
                    <a:pt x="1242" y="1251"/>
                  </a:lnTo>
                  <a:lnTo>
                    <a:pt x="1282" y="1275"/>
                  </a:lnTo>
                  <a:lnTo>
                    <a:pt x="1322" y="1275"/>
                  </a:lnTo>
                  <a:lnTo>
                    <a:pt x="1362" y="1283"/>
                  </a:lnTo>
                  <a:lnTo>
                    <a:pt x="1402" y="1299"/>
                  </a:lnTo>
                  <a:lnTo>
                    <a:pt x="1442" y="1316"/>
                  </a:lnTo>
                  <a:lnTo>
                    <a:pt x="1482" y="1316"/>
                  </a:lnTo>
                  <a:lnTo>
                    <a:pt x="1522" y="1340"/>
                  </a:lnTo>
                  <a:lnTo>
                    <a:pt x="1562" y="1340"/>
                  </a:lnTo>
                  <a:lnTo>
                    <a:pt x="1603" y="1356"/>
                  </a:lnTo>
                  <a:lnTo>
                    <a:pt x="1643" y="1356"/>
                  </a:lnTo>
                  <a:lnTo>
                    <a:pt x="1683" y="1372"/>
                  </a:lnTo>
                  <a:lnTo>
                    <a:pt x="1723" y="1372"/>
                  </a:lnTo>
                  <a:lnTo>
                    <a:pt x="1763" y="1388"/>
                  </a:lnTo>
                  <a:lnTo>
                    <a:pt x="1803" y="1388"/>
                  </a:lnTo>
                  <a:lnTo>
                    <a:pt x="1843" y="1396"/>
                  </a:lnTo>
                  <a:lnTo>
                    <a:pt x="1883" y="1396"/>
                  </a:lnTo>
                  <a:lnTo>
                    <a:pt x="1923" y="1420"/>
                  </a:lnTo>
                  <a:lnTo>
                    <a:pt x="1963" y="1404"/>
                  </a:lnTo>
                  <a:lnTo>
                    <a:pt x="2003" y="1420"/>
                  </a:lnTo>
                  <a:lnTo>
                    <a:pt x="2043" y="1420"/>
                  </a:lnTo>
                  <a:lnTo>
                    <a:pt x="2083" y="1420"/>
                  </a:lnTo>
                  <a:lnTo>
                    <a:pt x="2123" y="1428"/>
                  </a:lnTo>
                  <a:lnTo>
                    <a:pt x="2164" y="1436"/>
                  </a:lnTo>
                  <a:lnTo>
                    <a:pt x="2204" y="1444"/>
                  </a:lnTo>
                  <a:lnTo>
                    <a:pt x="2244" y="1444"/>
                  </a:lnTo>
                  <a:lnTo>
                    <a:pt x="2284" y="1452"/>
                  </a:lnTo>
                  <a:lnTo>
                    <a:pt x="2324" y="1452"/>
                  </a:lnTo>
                  <a:lnTo>
                    <a:pt x="2364" y="1452"/>
                  </a:lnTo>
                  <a:lnTo>
                    <a:pt x="2404" y="1460"/>
                  </a:lnTo>
                  <a:lnTo>
                    <a:pt x="2444" y="1460"/>
                  </a:lnTo>
                  <a:lnTo>
                    <a:pt x="2484" y="1452"/>
                  </a:lnTo>
                  <a:lnTo>
                    <a:pt x="2524" y="1468"/>
                  </a:lnTo>
                  <a:lnTo>
                    <a:pt x="2564" y="1468"/>
                  </a:lnTo>
                  <a:lnTo>
                    <a:pt x="2604" y="1476"/>
                  </a:lnTo>
                  <a:lnTo>
                    <a:pt x="2644" y="1476"/>
                  </a:lnTo>
                  <a:lnTo>
                    <a:pt x="2684" y="1476"/>
                  </a:lnTo>
                  <a:lnTo>
                    <a:pt x="2725" y="1476"/>
                  </a:lnTo>
                  <a:lnTo>
                    <a:pt x="2765" y="1484"/>
                  </a:lnTo>
                  <a:lnTo>
                    <a:pt x="2805" y="1492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3"/>
            <p:cNvSpPr>
              <a:spLocks/>
            </p:cNvSpPr>
            <p:nvPr/>
          </p:nvSpPr>
          <p:spPr bwMode="auto">
            <a:xfrm>
              <a:off x="772550" y="1130442"/>
              <a:ext cx="5942645" cy="1944178"/>
            </a:xfrm>
            <a:custGeom>
              <a:avLst/>
              <a:gdLst/>
              <a:ahLst/>
              <a:cxnLst>
                <a:cxn ang="0">
                  <a:pos x="40" y="80"/>
                </a:cxn>
                <a:cxn ang="0">
                  <a:pos x="120" y="224"/>
                </a:cxn>
                <a:cxn ang="0">
                  <a:pos x="200" y="353"/>
                </a:cxn>
                <a:cxn ang="0">
                  <a:pos x="280" y="473"/>
                </a:cxn>
                <a:cxn ang="0">
                  <a:pos x="360" y="561"/>
                </a:cxn>
                <a:cxn ang="0">
                  <a:pos x="440" y="641"/>
                </a:cxn>
                <a:cxn ang="0">
                  <a:pos x="521" y="722"/>
                </a:cxn>
                <a:cxn ang="0">
                  <a:pos x="601" y="786"/>
                </a:cxn>
                <a:cxn ang="0">
                  <a:pos x="681" y="850"/>
                </a:cxn>
                <a:cxn ang="0">
                  <a:pos x="761" y="890"/>
                </a:cxn>
                <a:cxn ang="0">
                  <a:pos x="841" y="938"/>
                </a:cxn>
                <a:cxn ang="0">
                  <a:pos x="921" y="978"/>
                </a:cxn>
                <a:cxn ang="0">
                  <a:pos x="1001" y="1026"/>
                </a:cxn>
                <a:cxn ang="0">
                  <a:pos x="1082" y="1066"/>
                </a:cxn>
                <a:cxn ang="0">
                  <a:pos x="1162" y="1082"/>
                </a:cxn>
                <a:cxn ang="0">
                  <a:pos x="1242" y="1114"/>
                </a:cxn>
                <a:cxn ang="0">
                  <a:pos x="1322" y="1139"/>
                </a:cxn>
                <a:cxn ang="0">
                  <a:pos x="1402" y="1163"/>
                </a:cxn>
                <a:cxn ang="0">
                  <a:pos x="1482" y="1179"/>
                </a:cxn>
                <a:cxn ang="0">
                  <a:pos x="1562" y="1195"/>
                </a:cxn>
                <a:cxn ang="0">
                  <a:pos x="1643" y="1211"/>
                </a:cxn>
                <a:cxn ang="0">
                  <a:pos x="1723" y="1235"/>
                </a:cxn>
                <a:cxn ang="0">
                  <a:pos x="1803" y="1243"/>
                </a:cxn>
                <a:cxn ang="0">
                  <a:pos x="1883" y="1259"/>
                </a:cxn>
                <a:cxn ang="0">
                  <a:pos x="1963" y="1259"/>
                </a:cxn>
                <a:cxn ang="0">
                  <a:pos x="2043" y="1267"/>
                </a:cxn>
                <a:cxn ang="0">
                  <a:pos x="2123" y="1275"/>
                </a:cxn>
                <a:cxn ang="0">
                  <a:pos x="2204" y="1283"/>
                </a:cxn>
                <a:cxn ang="0">
                  <a:pos x="2284" y="1299"/>
                </a:cxn>
                <a:cxn ang="0">
                  <a:pos x="2364" y="1299"/>
                </a:cxn>
                <a:cxn ang="0">
                  <a:pos x="2444" y="1307"/>
                </a:cxn>
                <a:cxn ang="0">
                  <a:pos x="2524" y="1307"/>
                </a:cxn>
                <a:cxn ang="0">
                  <a:pos x="2604" y="1315"/>
                </a:cxn>
                <a:cxn ang="0">
                  <a:pos x="2684" y="1315"/>
                </a:cxn>
                <a:cxn ang="0">
                  <a:pos x="2765" y="1323"/>
                </a:cxn>
              </a:cxnLst>
              <a:rect l="0" t="0" r="r" b="b"/>
              <a:pathLst>
                <a:path w="2805" h="1331">
                  <a:moveTo>
                    <a:pt x="0" y="0"/>
                  </a:moveTo>
                  <a:lnTo>
                    <a:pt x="40" y="80"/>
                  </a:lnTo>
                  <a:lnTo>
                    <a:pt x="80" y="152"/>
                  </a:lnTo>
                  <a:lnTo>
                    <a:pt x="120" y="224"/>
                  </a:lnTo>
                  <a:lnTo>
                    <a:pt x="160" y="289"/>
                  </a:lnTo>
                  <a:lnTo>
                    <a:pt x="200" y="353"/>
                  </a:lnTo>
                  <a:lnTo>
                    <a:pt x="240" y="417"/>
                  </a:lnTo>
                  <a:lnTo>
                    <a:pt x="280" y="473"/>
                  </a:lnTo>
                  <a:lnTo>
                    <a:pt x="320" y="513"/>
                  </a:lnTo>
                  <a:lnTo>
                    <a:pt x="360" y="561"/>
                  </a:lnTo>
                  <a:lnTo>
                    <a:pt x="400" y="609"/>
                  </a:lnTo>
                  <a:lnTo>
                    <a:pt x="440" y="641"/>
                  </a:lnTo>
                  <a:lnTo>
                    <a:pt x="481" y="689"/>
                  </a:lnTo>
                  <a:lnTo>
                    <a:pt x="521" y="722"/>
                  </a:lnTo>
                  <a:lnTo>
                    <a:pt x="561" y="754"/>
                  </a:lnTo>
                  <a:lnTo>
                    <a:pt x="601" y="786"/>
                  </a:lnTo>
                  <a:lnTo>
                    <a:pt x="641" y="810"/>
                  </a:lnTo>
                  <a:lnTo>
                    <a:pt x="681" y="850"/>
                  </a:lnTo>
                  <a:lnTo>
                    <a:pt x="721" y="882"/>
                  </a:lnTo>
                  <a:lnTo>
                    <a:pt x="761" y="890"/>
                  </a:lnTo>
                  <a:lnTo>
                    <a:pt x="801" y="930"/>
                  </a:lnTo>
                  <a:lnTo>
                    <a:pt x="841" y="938"/>
                  </a:lnTo>
                  <a:lnTo>
                    <a:pt x="881" y="970"/>
                  </a:lnTo>
                  <a:lnTo>
                    <a:pt x="921" y="978"/>
                  </a:lnTo>
                  <a:lnTo>
                    <a:pt x="961" y="1010"/>
                  </a:lnTo>
                  <a:lnTo>
                    <a:pt x="1001" y="1026"/>
                  </a:lnTo>
                  <a:lnTo>
                    <a:pt x="1042" y="1034"/>
                  </a:lnTo>
                  <a:lnTo>
                    <a:pt x="1082" y="1066"/>
                  </a:lnTo>
                  <a:lnTo>
                    <a:pt x="1122" y="1066"/>
                  </a:lnTo>
                  <a:lnTo>
                    <a:pt x="1162" y="1082"/>
                  </a:lnTo>
                  <a:lnTo>
                    <a:pt x="1202" y="1098"/>
                  </a:lnTo>
                  <a:lnTo>
                    <a:pt x="1242" y="1114"/>
                  </a:lnTo>
                  <a:lnTo>
                    <a:pt x="1282" y="1114"/>
                  </a:lnTo>
                  <a:lnTo>
                    <a:pt x="1322" y="1139"/>
                  </a:lnTo>
                  <a:lnTo>
                    <a:pt x="1362" y="1147"/>
                  </a:lnTo>
                  <a:lnTo>
                    <a:pt x="1402" y="1163"/>
                  </a:lnTo>
                  <a:lnTo>
                    <a:pt x="1442" y="1171"/>
                  </a:lnTo>
                  <a:lnTo>
                    <a:pt x="1482" y="1179"/>
                  </a:lnTo>
                  <a:lnTo>
                    <a:pt x="1522" y="1179"/>
                  </a:lnTo>
                  <a:lnTo>
                    <a:pt x="1562" y="1195"/>
                  </a:lnTo>
                  <a:lnTo>
                    <a:pt x="1603" y="1203"/>
                  </a:lnTo>
                  <a:lnTo>
                    <a:pt x="1643" y="1211"/>
                  </a:lnTo>
                  <a:lnTo>
                    <a:pt x="1683" y="1211"/>
                  </a:lnTo>
                  <a:lnTo>
                    <a:pt x="1723" y="1235"/>
                  </a:lnTo>
                  <a:lnTo>
                    <a:pt x="1763" y="1227"/>
                  </a:lnTo>
                  <a:lnTo>
                    <a:pt x="1803" y="1243"/>
                  </a:lnTo>
                  <a:lnTo>
                    <a:pt x="1843" y="1243"/>
                  </a:lnTo>
                  <a:lnTo>
                    <a:pt x="1883" y="1259"/>
                  </a:lnTo>
                  <a:lnTo>
                    <a:pt x="1923" y="1251"/>
                  </a:lnTo>
                  <a:lnTo>
                    <a:pt x="1963" y="1259"/>
                  </a:lnTo>
                  <a:lnTo>
                    <a:pt x="2003" y="1267"/>
                  </a:lnTo>
                  <a:lnTo>
                    <a:pt x="2043" y="1267"/>
                  </a:lnTo>
                  <a:lnTo>
                    <a:pt x="2083" y="1275"/>
                  </a:lnTo>
                  <a:lnTo>
                    <a:pt x="2123" y="1275"/>
                  </a:lnTo>
                  <a:lnTo>
                    <a:pt x="2164" y="1283"/>
                  </a:lnTo>
                  <a:lnTo>
                    <a:pt x="2204" y="1283"/>
                  </a:lnTo>
                  <a:lnTo>
                    <a:pt x="2244" y="1291"/>
                  </a:lnTo>
                  <a:lnTo>
                    <a:pt x="2284" y="1299"/>
                  </a:lnTo>
                  <a:lnTo>
                    <a:pt x="2324" y="1299"/>
                  </a:lnTo>
                  <a:lnTo>
                    <a:pt x="2364" y="1299"/>
                  </a:lnTo>
                  <a:lnTo>
                    <a:pt x="2404" y="1299"/>
                  </a:lnTo>
                  <a:lnTo>
                    <a:pt x="2444" y="1307"/>
                  </a:lnTo>
                  <a:lnTo>
                    <a:pt x="2484" y="1315"/>
                  </a:lnTo>
                  <a:lnTo>
                    <a:pt x="2524" y="1307"/>
                  </a:lnTo>
                  <a:lnTo>
                    <a:pt x="2564" y="1307"/>
                  </a:lnTo>
                  <a:lnTo>
                    <a:pt x="2604" y="1315"/>
                  </a:lnTo>
                  <a:lnTo>
                    <a:pt x="2644" y="1323"/>
                  </a:lnTo>
                  <a:lnTo>
                    <a:pt x="2684" y="1315"/>
                  </a:lnTo>
                  <a:lnTo>
                    <a:pt x="2725" y="1323"/>
                  </a:lnTo>
                  <a:lnTo>
                    <a:pt x="2765" y="1323"/>
                  </a:lnTo>
                  <a:lnTo>
                    <a:pt x="2805" y="1331"/>
                  </a:lnTo>
                </a:path>
              </a:pathLst>
            </a:custGeom>
            <a:noFill/>
            <a:ln w="12700" cap="flat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64"/>
            <p:cNvSpPr>
              <a:spLocks/>
            </p:cNvSpPr>
            <p:nvPr/>
          </p:nvSpPr>
          <p:spPr bwMode="auto">
            <a:xfrm>
              <a:off x="772550" y="1364153"/>
              <a:ext cx="5942645" cy="1722154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120" y="193"/>
                </a:cxn>
                <a:cxn ang="0">
                  <a:pos x="200" y="297"/>
                </a:cxn>
                <a:cxn ang="0">
                  <a:pos x="280" y="417"/>
                </a:cxn>
                <a:cxn ang="0">
                  <a:pos x="360" y="497"/>
                </a:cxn>
                <a:cxn ang="0">
                  <a:pos x="440" y="570"/>
                </a:cxn>
                <a:cxn ang="0">
                  <a:pos x="521" y="658"/>
                </a:cxn>
                <a:cxn ang="0">
                  <a:pos x="601" y="698"/>
                </a:cxn>
                <a:cxn ang="0">
                  <a:pos x="681" y="746"/>
                </a:cxn>
                <a:cxn ang="0">
                  <a:pos x="761" y="794"/>
                </a:cxn>
                <a:cxn ang="0">
                  <a:pos x="841" y="842"/>
                </a:cxn>
                <a:cxn ang="0">
                  <a:pos x="921" y="874"/>
                </a:cxn>
                <a:cxn ang="0">
                  <a:pos x="1001" y="914"/>
                </a:cxn>
                <a:cxn ang="0">
                  <a:pos x="1082" y="938"/>
                </a:cxn>
                <a:cxn ang="0">
                  <a:pos x="1162" y="962"/>
                </a:cxn>
                <a:cxn ang="0">
                  <a:pos x="1242" y="995"/>
                </a:cxn>
                <a:cxn ang="0">
                  <a:pos x="1322" y="1003"/>
                </a:cxn>
                <a:cxn ang="0">
                  <a:pos x="1402" y="1027"/>
                </a:cxn>
                <a:cxn ang="0">
                  <a:pos x="1482" y="1043"/>
                </a:cxn>
                <a:cxn ang="0">
                  <a:pos x="1562" y="1059"/>
                </a:cxn>
                <a:cxn ang="0">
                  <a:pos x="1643" y="1075"/>
                </a:cxn>
                <a:cxn ang="0">
                  <a:pos x="1723" y="1083"/>
                </a:cxn>
                <a:cxn ang="0">
                  <a:pos x="1803" y="1115"/>
                </a:cxn>
                <a:cxn ang="0">
                  <a:pos x="1883" y="1115"/>
                </a:cxn>
                <a:cxn ang="0">
                  <a:pos x="1963" y="1123"/>
                </a:cxn>
                <a:cxn ang="0">
                  <a:pos x="2043" y="1131"/>
                </a:cxn>
                <a:cxn ang="0">
                  <a:pos x="2123" y="1147"/>
                </a:cxn>
                <a:cxn ang="0">
                  <a:pos x="2204" y="1139"/>
                </a:cxn>
                <a:cxn ang="0">
                  <a:pos x="2284" y="1163"/>
                </a:cxn>
                <a:cxn ang="0">
                  <a:pos x="2364" y="1155"/>
                </a:cxn>
                <a:cxn ang="0">
                  <a:pos x="2444" y="1163"/>
                </a:cxn>
                <a:cxn ang="0">
                  <a:pos x="2524" y="1171"/>
                </a:cxn>
                <a:cxn ang="0">
                  <a:pos x="2604" y="1171"/>
                </a:cxn>
                <a:cxn ang="0">
                  <a:pos x="2684" y="1179"/>
                </a:cxn>
                <a:cxn ang="0">
                  <a:pos x="2765" y="1179"/>
                </a:cxn>
              </a:cxnLst>
              <a:rect l="0" t="0" r="r" b="b"/>
              <a:pathLst>
                <a:path w="2805" h="1179">
                  <a:moveTo>
                    <a:pt x="0" y="0"/>
                  </a:moveTo>
                  <a:lnTo>
                    <a:pt x="40" y="64"/>
                  </a:lnTo>
                  <a:lnTo>
                    <a:pt x="80" y="129"/>
                  </a:lnTo>
                  <a:lnTo>
                    <a:pt x="120" y="193"/>
                  </a:lnTo>
                  <a:lnTo>
                    <a:pt x="160" y="257"/>
                  </a:lnTo>
                  <a:lnTo>
                    <a:pt x="200" y="297"/>
                  </a:lnTo>
                  <a:lnTo>
                    <a:pt x="240" y="353"/>
                  </a:lnTo>
                  <a:lnTo>
                    <a:pt x="280" y="417"/>
                  </a:lnTo>
                  <a:lnTo>
                    <a:pt x="320" y="449"/>
                  </a:lnTo>
                  <a:lnTo>
                    <a:pt x="360" y="497"/>
                  </a:lnTo>
                  <a:lnTo>
                    <a:pt x="400" y="529"/>
                  </a:lnTo>
                  <a:lnTo>
                    <a:pt x="440" y="570"/>
                  </a:lnTo>
                  <a:lnTo>
                    <a:pt x="481" y="610"/>
                  </a:lnTo>
                  <a:lnTo>
                    <a:pt x="521" y="658"/>
                  </a:lnTo>
                  <a:lnTo>
                    <a:pt x="561" y="666"/>
                  </a:lnTo>
                  <a:lnTo>
                    <a:pt x="601" y="698"/>
                  </a:lnTo>
                  <a:lnTo>
                    <a:pt x="641" y="730"/>
                  </a:lnTo>
                  <a:lnTo>
                    <a:pt x="681" y="746"/>
                  </a:lnTo>
                  <a:lnTo>
                    <a:pt x="721" y="778"/>
                  </a:lnTo>
                  <a:lnTo>
                    <a:pt x="761" y="794"/>
                  </a:lnTo>
                  <a:lnTo>
                    <a:pt x="801" y="818"/>
                  </a:lnTo>
                  <a:lnTo>
                    <a:pt x="841" y="842"/>
                  </a:lnTo>
                  <a:lnTo>
                    <a:pt x="881" y="850"/>
                  </a:lnTo>
                  <a:lnTo>
                    <a:pt x="921" y="874"/>
                  </a:lnTo>
                  <a:lnTo>
                    <a:pt x="961" y="890"/>
                  </a:lnTo>
                  <a:lnTo>
                    <a:pt x="1001" y="914"/>
                  </a:lnTo>
                  <a:lnTo>
                    <a:pt x="1042" y="930"/>
                  </a:lnTo>
                  <a:lnTo>
                    <a:pt x="1082" y="938"/>
                  </a:lnTo>
                  <a:lnTo>
                    <a:pt x="1122" y="946"/>
                  </a:lnTo>
                  <a:lnTo>
                    <a:pt x="1162" y="962"/>
                  </a:lnTo>
                  <a:lnTo>
                    <a:pt x="1202" y="979"/>
                  </a:lnTo>
                  <a:lnTo>
                    <a:pt x="1242" y="995"/>
                  </a:lnTo>
                  <a:lnTo>
                    <a:pt x="1282" y="995"/>
                  </a:lnTo>
                  <a:lnTo>
                    <a:pt x="1322" y="1003"/>
                  </a:lnTo>
                  <a:lnTo>
                    <a:pt x="1362" y="1019"/>
                  </a:lnTo>
                  <a:lnTo>
                    <a:pt x="1402" y="1027"/>
                  </a:lnTo>
                  <a:lnTo>
                    <a:pt x="1442" y="1043"/>
                  </a:lnTo>
                  <a:lnTo>
                    <a:pt x="1482" y="1043"/>
                  </a:lnTo>
                  <a:lnTo>
                    <a:pt x="1522" y="1059"/>
                  </a:lnTo>
                  <a:lnTo>
                    <a:pt x="1562" y="1059"/>
                  </a:lnTo>
                  <a:lnTo>
                    <a:pt x="1603" y="1067"/>
                  </a:lnTo>
                  <a:lnTo>
                    <a:pt x="1643" y="1075"/>
                  </a:lnTo>
                  <a:lnTo>
                    <a:pt x="1683" y="1083"/>
                  </a:lnTo>
                  <a:lnTo>
                    <a:pt x="1723" y="1083"/>
                  </a:lnTo>
                  <a:lnTo>
                    <a:pt x="1763" y="1083"/>
                  </a:lnTo>
                  <a:lnTo>
                    <a:pt x="1803" y="1115"/>
                  </a:lnTo>
                  <a:lnTo>
                    <a:pt x="1843" y="1115"/>
                  </a:lnTo>
                  <a:lnTo>
                    <a:pt x="1883" y="1115"/>
                  </a:lnTo>
                  <a:lnTo>
                    <a:pt x="1923" y="1131"/>
                  </a:lnTo>
                  <a:lnTo>
                    <a:pt x="1963" y="1123"/>
                  </a:lnTo>
                  <a:lnTo>
                    <a:pt x="2003" y="1131"/>
                  </a:lnTo>
                  <a:lnTo>
                    <a:pt x="2043" y="1131"/>
                  </a:lnTo>
                  <a:lnTo>
                    <a:pt x="2083" y="1131"/>
                  </a:lnTo>
                  <a:lnTo>
                    <a:pt x="2123" y="1147"/>
                  </a:lnTo>
                  <a:lnTo>
                    <a:pt x="2164" y="1147"/>
                  </a:lnTo>
                  <a:lnTo>
                    <a:pt x="2204" y="1139"/>
                  </a:lnTo>
                  <a:lnTo>
                    <a:pt x="2244" y="1155"/>
                  </a:lnTo>
                  <a:lnTo>
                    <a:pt x="2284" y="1163"/>
                  </a:lnTo>
                  <a:lnTo>
                    <a:pt x="2324" y="1155"/>
                  </a:lnTo>
                  <a:lnTo>
                    <a:pt x="2364" y="1155"/>
                  </a:lnTo>
                  <a:lnTo>
                    <a:pt x="2404" y="1163"/>
                  </a:lnTo>
                  <a:lnTo>
                    <a:pt x="2444" y="1163"/>
                  </a:lnTo>
                  <a:lnTo>
                    <a:pt x="2484" y="1163"/>
                  </a:lnTo>
                  <a:lnTo>
                    <a:pt x="2524" y="1171"/>
                  </a:lnTo>
                  <a:lnTo>
                    <a:pt x="2564" y="1171"/>
                  </a:lnTo>
                  <a:lnTo>
                    <a:pt x="2604" y="1171"/>
                  </a:lnTo>
                  <a:lnTo>
                    <a:pt x="2644" y="1179"/>
                  </a:lnTo>
                  <a:lnTo>
                    <a:pt x="2684" y="1179"/>
                  </a:lnTo>
                  <a:lnTo>
                    <a:pt x="2725" y="1179"/>
                  </a:lnTo>
                  <a:lnTo>
                    <a:pt x="2765" y="1179"/>
                  </a:lnTo>
                  <a:lnTo>
                    <a:pt x="2805" y="1179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65"/>
            <p:cNvSpPr>
              <a:spLocks/>
            </p:cNvSpPr>
            <p:nvPr/>
          </p:nvSpPr>
          <p:spPr bwMode="auto">
            <a:xfrm>
              <a:off x="772550" y="1552581"/>
              <a:ext cx="5942645" cy="1568780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120" y="176"/>
                </a:cxn>
                <a:cxn ang="0">
                  <a:pos x="200" y="280"/>
                </a:cxn>
                <a:cxn ang="0">
                  <a:pos x="280" y="368"/>
                </a:cxn>
                <a:cxn ang="0">
                  <a:pos x="360" y="457"/>
                </a:cxn>
                <a:cxn ang="0">
                  <a:pos x="440" y="505"/>
                </a:cxn>
                <a:cxn ang="0">
                  <a:pos x="521" y="577"/>
                </a:cxn>
                <a:cxn ang="0">
                  <a:pos x="601" y="625"/>
                </a:cxn>
                <a:cxn ang="0">
                  <a:pos x="681" y="689"/>
                </a:cxn>
                <a:cxn ang="0">
                  <a:pos x="761" y="721"/>
                </a:cxn>
                <a:cxn ang="0">
                  <a:pos x="841" y="745"/>
                </a:cxn>
                <a:cxn ang="0">
                  <a:pos x="921" y="801"/>
                </a:cxn>
                <a:cxn ang="0">
                  <a:pos x="1001" y="825"/>
                </a:cxn>
                <a:cxn ang="0">
                  <a:pos x="1082" y="842"/>
                </a:cxn>
                <a:cxn ang="0">
                  <a:pos x="1162" y="874"/>
                </a:cxn>
                <a:cxn ang="0">
                  <a:pos x="1242" y="898"/>
                </a:cxn>
                <a:cxn ang="0">
                  <a:pos x="1322" y="930"/>
                </a:cxn>
                <a:cxn ang="0">
                  <a:pos x="1402" y="930"/>
                </a:cxn>
                <a:cxn ang="0">
                  <a:pos x="1482" y="954"/>
                </a:cxn>
                <a:cxn ang="0">
                  <a:pos x="1562" y="970"/>
                </a:cxn>
                <a:cxn ang="0">
                  <a:pos x="1643" y="970"/>
                </a:cxn>
                <a:cxn ang="0">
                  <a:pos x="1723" y="978"/>
                </a:cxn>
                <a:cxn ang="0">
                  <a:pos x="1803" y="1002"/>
                </a:cxn>
                <a:cxn ang="0">
                  <a:pos x="1883" y="1002"/>
                </a:cxn>
                <a:cxn ang="0">
                  <a:pos x="1963" y="1018"/>
                </a:cxn>
                <a:cxn ang="0">
                  <a:pos x="2043" y="1026"/>
                </a:cxn>
                <a:cxn ang="0">
                  <a:pos x="2123" y="1034"/>
                </a:cxn>
                <a:cxn ang="0">
                  <a:pos x="2204" y="1034"/>
                </a:cxn>
                <a:cxn ang="0">
                  <a:pos x="2284" y="1034"/>
                </a:cxn>
                <a:cxn ang="0">
                  <a:pos x="2364" y="1042"/>
                </a:cxn>
                <a:cxn ang="0">
                  <a:pos x="2444" y="1058"/>
                </a:cxn>
                <a:cxn ang="0">
                  <a:pos x="2524" y="1034"/>
                </a:cxn>
                <a:cxn ang="0">
                  <a:pos x="2604" y="1058"/>
                </a:cxn>
                <a:cxn ang="0">
                  <a:pos x="2684" y="1058"/>
                </a:cxn>
                <a:cxn ang="0">
                  <a:pos x="2765" y="1074"/>
                </a:cxn>
              </a:cxnLst>
              <a:rect l="0" t="0" r="r" b="b"/>
              <a:pathLst>
                <a:path w="2805" h="1074">
                  <a:moveTo>
                    <a:pt x="0" y="0"/>
                  </a:moveTo>
                  <a:lnTo>
                    <a:pt x="40" y="64"/>
                  </a:lnTo>
                  <a:lnTo>
                    <a:pt x="80" y="120"/>
                  </a:lnTo>
                  <a:lnTo>
                    <a:pt x="120" y="176"/>
                  </a:lnTo>
                  <a:lnTo>
                    <a:pt x="160" y="224"/>
                  </a:lnTo>
                  <a:lnTo>
                    <a:pt x="200" y="280"/>
                  </a:lnTo>
                  <a:lnTo>
                    <a:pt x="240" y="328"/>
                  </a:lnTo>
                  <a:lnTo>
                    <a:pt x="280" y="368"/>
                  </a:lnTo>
                  <a:lnTo>
                    <a:pt x="320" y="416"/>
                  </a:lnTo>
                  <a:lnTo>
                    <a:pt x="360" y="457"/>
                  </a:lnTo>
                  <a:lnTo>
                    <a:pt x="400" y="489"/>
                  </a:lnTo>
                  <a:lnTo>
                    <a:pt x="440" y="505"/>
                  </a:lnTo>
                  <a:lnTo>
                    <a:pt x="481" y="553"/>
                  </a:lnTo>
                  <a:lnTo>
                    <a:pt x="521" y="577"/>
                  </a:lnTo>
                  <a:lnTo>
                    <a:pt x="561" y="609"/>
                  </a:lnTo>
                  <a:lnTo>
                    <a:pt x="601" y="625"/>
                  </a:lnTo>
                  <a:lnTo>
                    <a:pt x="641" y="649"/>
                  </a:lnTo>
                  <a:lnTo>
                    <a:pt x="681" y="689"/>
                  </a:lnTo>
                  <a:lnTo>
                    <a:pt x="721" y="705"/>
                  </a:lnTo>
                  <a:lnTo>
                    <a:pt x="761" y="721"/>
                  </a:lnTo>
                  <a:lnTo>
                    <a:pt x="801" y="737"/>
                  </a:lnTo>
                  <a:lnTo>
                    <a:pt x="841" y="745"/>
                  </a:lnTo>
                  <a:lnTo>
                    <a:pt x="881" y="777"/>
                  </a:lnTo>
                  <a:lnTo>
                    <a:pt x="921" y="801"/>
                  </a:lnTo>
                  <a:lnTo>
                    <a:pt x="961" y="809"/>
                  </a:lnTo>
                  <a:lnTo>
                    <a:pt x="1001" y="825"/>
                  </a:lnTo>
                  <a:lnTo>
                    <a:pt x="1042" y="833"/>
                  </a:lnTo>
                  <a:lnTo>
                    <a:pt x="1082" y="842"/>
                  </a:lnTo>
                  <a:lnTo>
                    <a:pt x="1122" y="858"/>
                  </a:lnTo>
                  <a:lnTo>
                    <a:pt x="1162" y="874"/>
                  </a:lnTo>
                  <a:lnTo>
                    <a:pt x="1202" y="890"/>
                  </a:lnTo>
                  <a:lnTo>
                    <a:pt x="1242" y="898"/>
                  </a:lnTo>
                  <a:lnTo>
                    <a:pt x="1282" y="906"/>
                  </a:lnTo>
                  <a:lnTo>
                    <a:pt x="1322" y="930"/>
                  </a:lnTo>
                  <a:lnTo>
                    <a:pt x="1362" y="922"/>
                  </a:lnTo>
                  <a:lnTo>
                    <a:pt x="1402" y="930"/>
                  </a:lnTo>
                  <a:lnTo>
                    <a:pt x="1442" y="946"/>
                  </a:lnTo>
                  <a:lnTo>
                    <a:pt x="1482" y="954"/>
                  </a:lnTo>
                  <a:lnTo>
                    <a:pt x="1522" y="954"/>
                  </a:lnTo>
                  <a:lnTo>
                    <a:pt x="1562" y="970"/>
                  </a:lnTo>
                  <a:lnTo>
                    <a:pt x="1603" y="978"/>
                  </a:lnTo>
                  <a:lnTo>
                    <a:pt x="1643" y="970"/>
                  </a:lnTo>
                  <a:lnTo>
                    <a:pt x="1683" y="986"/>
                  </a:lnTo>
                  <a:lnTo>
                    <a:pt x="1723" y="978"/>
                  </a:lnTo>
                  <a:lnTo>
                    <a:pt x="1763" y="1002"/>
                  </a:lnTo>
                  <a:lnTo>
                    <a:pt x="1803" y="1002"/>
                  </a:lnTo>
                  <a:lnTo>
                    <a:pt x="1843" y="1002"/>
                  </a:lnTo>
                  <a:lnTo>
                    <a:pt x="1883" y="1002"/>
                  </a:lnTo>
                  <a:lnTo>
                    <a:pt x="1923" y="1010"/>
                  </a:lnTo>
                  <a:lnTo>
                    <a:pt x="1963" y="1018"/>
                  </a:lnTo>
                  <a:lnTo>
                    <a:pt x="2003" y="1018"/>
                  </a:lnTo>
                  <a:lnTo>
                    <a:pt x="2043" y="1026"/>
                  </a:lnTo>
                  <a:lnTo>
                    <a:pt x="2083" y="1026"/>
                  </a:lnTo>
                  <a:lnTo>
                    <a:pt x="2123" y="1034"/>
                  </a:lnTo>
                  <a:lnTo>
                    <a:pt x="2164" y="1034"/>
                  </a:lnTo>
                  <a:lnTo>
                    <a:pt x="2204" y="1034"/>
                  </a:lnTo>
                  <a:lnTo>
                    <a:pt x="2244" y="1050"/>
                  </a:lnTo>
                  <a:lnTo>
                    <a:pt x="2284" y="1034"/>
                  </a:lnTo>
                  <a:lnTo>
                    <a:pt x="2324" y="1050"/>
                  </a:lnTo>
                  <a:lnTo>
                    <a:pt x="2364" y="1042"/>
                  </a:lnTo>
                  <a:lnTo>
                    <a:pt x="2404" y="1042"/>
                  </a:lnTo>
                  <a:lnTo>
                    <a:pt x="2444" y="1058"/>
                  </a:lnTo>
                  <a:lnTo>
                    <a:pt x="2484" y="1050"/>
                  </a:lnTo>
                  <a:lnTo>
                    <a:pt x="2524" y="1034"/>
                  </a:lnTo>
                  <a:lnTo>
                    <a:pt x="2564" y="1058"/>
                  </a:lnTo>
                  <a:lnTo>
                    <a:pt x="2604" y="1058"/>
                  </a:lnTo>
                  <a:lnTo>
                    <a:pt x="2644" y="1058"/>
                  </a:lnTo>
                  <a:lnTo>
                    <a:pt x="2684" y="1058"/>
                  </a:lnTo>
                  <a:lnTo>
                    <a:pt x="2725" y="1058"/>
                  </a:lnTo>
                  <a:lnTo>
                    <a:pt x="2765" y="1074"/>
                  </a:lnTo>
                  <a:lnTo>
                    <a:pt x="2805" y="1066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66"/>
            <p:cNvSpPr>
              <a:spLocks/>
            </p:cNvSpPr>
            <p:nvPr/>
          </p:nvSpPr>
          <p:spPr bwMode="auto">
            <a:xfrm>
              <a:off x="772550" y="1727864"/>
              <a:ext cx="5942645" cy="1405183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0" y="160"/>
                </a:cxn>
                <a:cxn ang="0">
                  <a:pos x="200" y="256"/>
                </a:cxn>
                <a:cxn ang="0">
                  <a:pos x="280" y="329"/>
                </a:cxn>
                <a:cxn ang="0">
                  <a:pos x="360" y="401"/>
                </a:cxn>
                <a:cxn ang="0">
                  <a:pos x="440" y="465"/>
                </a:cxn>
                <a:cxn ang="0">
                  <a:pos x="521" y="513"/>
                </a:cxn>
                <a:cxn ang="0">
                  <a:pos x="601" y="569"/>
                </a:cxn>
                <a:cxn ang="0">
                  <a:pos x="681" y="617"/>
                </a:cxn>
                <a:cxn ang="0">
                  <a:pos x="761" y="641"/>
                </a:cxn>
                <a:cxn ang="0">
                  <a:pos x="841" y="673"/>
                </a:cxn>
                <a:cxn ang="0">
                  <a:pos x="921" y="713"/>
                </a:cxn>
                <a:cxn ang="0">
                  <a:pos x="1001" y="746"/>
                </a:cxn>
                <a:cxn ang="0">
                  <a:pos x="1082" y="754"/>
                </a:cxn>
                <a:cxn ang="0">
                  <a:pos x="1162" y="794"/>
                </a:cxn>
                <a:cxn ang="0">
                  <a:pos x="1242" y="810"/>
                </a:cxn>
                <a:cxn ang="0">
                  <a:pos x="1322" y="842"/>
                </a:cxn>
                <a:cxn ang="0">
                  <a:pos x="1402" y="842"/>
                </a:cxn>
                <a:cxn ang="0">
                  <a:pos x="1482" y="858"/>
                </a:cxn>
                <a:cxn ang="0">
                  <a:pos x="1562" y="866"/>
                </a:cxn>
                <a:cxn ang="0">
                  <a:pos x="1643" y="882"/>
                </a:cxn>
                <a:cxn ang="0">
                  <a:pos x="1723" y="890"/>
                </a:cxn>
                <a:cxn ang="0">
                  <a:pos x="1803" y="906"/>
                </a:cxn>
                <a:cxn ang="0">
                  <a:pos x="1883" y="906"/>
                </a:cxn>
                <a:cxn ang="0">
                  <a:pos x="1963" y="914"/>
                </a:cxn>
                <a:cxn ang="0">
                  <a:pos x="2043" y="914"/>
                </a:cxn>
                <a:cxn ang="0">
                  <a:pos x="2123" y="914"/>
                </a:cxn>
                <a:cxn ang="0">
                  <a:pos x="2204" y="930"/>
                </a:cxn>
                <a:cxn ang="0">
                  <a:pos x="2284" y="946"/>
                </a:cxn>
                <a:cxn ang="0">
                  <a:pos x="2364" y="930"/>
                </a:cxn>
                <a:cxn ang="0">
                  <a:pos x="2444" y="946"/>
                </a:cxn>
                <a:cxn ang="0">
                  <a:pos x="2524" y="954"/>
                </a:cxn>
                <a:cxn ang="0">
                  <a:pos x="2604" y="954"/>
                </a:cxn>
                <a:cxn ang="0">
                  <a:pos x="2684" y="962"/>
                </a:cxn>
                <a:cxn ang="0">
                  <a:pos x="2765" y="962"/>
                </a:cxn>
              </a:cxnLst>
              <a:rect l="0" t="0" r="r" b="b"/>
              <a:pathLst>
                <a:path w="2805" h="962">
                  <a:moveTo>
                    <a:pt x="0" y="0"/>
                  </a:moveTo>
                  <a:lnTo>
                    <a:pt x="40" y="56"/>
                  </a:lnTo>
                  <a:lnTo>
                    <a:pt x="80" y="96"/>
                  </a:lnTo>
                  <a:lnTo>
                    <a:pt x="120" y="160"/>
                  </a:lnTo>
                  <a:lnTo>
                    <a:pt x="160" y="208"/>
                  </a:lnTo>
                  <a:lnTo>
                    <a:pt x="200" y="256"/>
                  </a:lnTo>
                  <a:lnTo>
                    <a:pt x="240" y="305"/>
                  </a:lnTo>
                  <a:lnTo>
                    <a:pt x="280" y="329"/>
                  </a:lnTo>
                  <a:lnTo>
                    <a:pt x="320" y="377"/>
                  </a:lnTo>
                  <a:lnTo>
                    <a:pt x="360" y="401"/>
                  </a:lnTo>
                  <a:lnTo>
                    <a:pt x="400" y="441"/>
                  </a:lnTo>
                  <a:lnTo>
                    <a:pt x="440" y="465"/>
                  </a:lnTo>
                  <a:lnTo>
                    <a:pt x="481" y="505"/>
                  </a:lnTo>
                  <a:lnTo>
                    <a:pt x="521" y="513"/>
                  </a:lnTo>
                  <a:lnTo>
                    <a:pt x="561" y="545"/>
                  </a:lnTo>
                  <a:lnTo>
                    <a:pt x="601" y="569"/>
                  </a:lnTo>
                  <a:lnTo>
                    <a:pt x="641" y="601"/>
                  </a:lnTo>
                  <a:lnTo>
                    <a:pt x="681" y="617"/>
                  </a:lnTo>
                  <a:lnTo>
                    <a:pt x="721" y="633"/>
                  </a:lnTo>
                  <a:lnTo>
                    <a:pt x="761" y="641"/>
                  </a:lnTo>
                  <a:lnTo>
                    <a:pt x="801" y="673"/>
                  </a:lnTo>
                  <a:lnTo>
                    <a:pt x="841" y="673"/>
                  </a:lnTo>
                  <a:lnTo>
                    <a:pt x="881" y="681"/>
                  </a:lnTo>
                  <a:lnTo>
                    <a:pt x="921" y="713"/>
                  </a:lnTo>
                  <a:lnTo>
                    <a:pt x="961" y="730"/>
                  </a:lnTo>
                  <a:lnTo>
                    <a:pt x="1001" y="746"/>
                  </a:lnTo>
                  <a:lnTo>
                    <a:pt x="1042" y="762"/>
                  </a:lnTo>
                  <a:lnTo>
                    <a:pt x="1082" y="754"/>
                  </a:lnTo>
                  <a:lnTo>
                    <a:pt x="1122" y="770"/>
                  </a:lnTo>
                  <a:lnTo>
                    <a:pt x="1162" y="794"/>
                  </a:lnTo>
                  <a:lnTo>
                    <a:pt x="1202" y="794"/>
                  </a:lnTo>
                  <a:lnTo>
                    <a:pt x="1242" y="810"/>
                  </a:lnTo>
                  <a:lnTo>
                    <a:pt x="1282" y="826"/>
                  </a:lnTo>
                  <a:lnTo>
                    <a:pt x="1322" y="842"/>
                  </a:lnTo>
                  <a:lnTo>
                    <a:pt x="1362" y="834"/>
                  </a:lnTo>
                  <a:lnTo>
                    <a:pt x="1402" y="842"/>
                  </a:lnTo>
                  <a:lnTo>
                    <a:pt x="1442" y="850"/>
                  </a:lnTo>
                  <a:lnTo>
                    <a:pt x="1482" y="858"/>
                  </a:lnTo>
                  <a:lnTo>
                    <a:pt x="1522" y="874"/>
                  </a:lnTo>
                  <a:lnTo>
                    <a:pt x="1562" y="866"/>
                  </a:lnTo>
                  <a:lnTo>
                    <a:pt x="1603" y="874"/>
                  </a:lnTo>
                  <a:lnTo>
                    <a:pt x="1643" y="882"/>
                  </a:lnTo>
                  <a:lnTo>
                    <a:pt x="1683" y="882"/>
                  </a:lnTo>
                  <a:lnTo>
                    <a:pt x="1723" y="890"/>
                  </a:lnTo>
                  <a:lnTo>
                    <a:pt x="1763" y="898"/>
                  </a:lnTo>
                  <a:lnTo>
                    <a:pt x="1803" y="906"/>
                  </a:lnTo>
                  <a:lnTo>
                    <a:pt x="1843" y="906"/>
                  </a:lnTo>
                  <a:lnTo>
                    <a:pt x="1883" y="906"/>
                  </a:lnTo>
                  <a:lnTo>
                    <a:pt x="1923" y="914"/>
                  </a:lnTo>
                  <a:lnTo>
                    <a:pt x="1963" y="914"/>
                  </a:lnTo>
                  <a:lnTo>
                    <a:pt x="2003" y="906"/>
                  </a:lnTo>
                  <a:lnTo>
                    <a:pt x="2043" y="914"/>
                  </a:lnTo>
                  <a:lnTo>
                    <a:pt x="2083" y="922"/>
                  </a:lnTo>
                  <a:lnTo>
                    <a:pt x="2123" y="914"/>
                  </a:lnTo>
                  <a:lnTo>
                    <a:pt x="2164" y="922"/>
                  </a:lnTo>
                  <a:lnTo>
                    <a:pt x="2204" y="930"/>
                  </a:lnTo>
                  <a:lnTo>
                    <a:pt x="2244" y="922"/>
                  </a:lnTo>
                  <a:lnTo>
                    <a:pt x="2284" y="946"/>
                  </a:lnTo>
                  <a:lnTo>
                    <a:pt x="2324" y="946"/>
                  </a:lnTo>
                  <a:lnTo>
                    <a:pt x="2364" y="930"/>
                  </a:lnTo>
                  <a:lnTo>
                    <a:pt x="2404" y="946"/>
                  </a:lnTo>
                  <a:lnTo>
                    <a:pt x="2444" y="946"/>
                  </a:lnTo>
                  <a:lnTo>
                    <a:pt x="2484" y="946"/>
                  </a:lnTo>
                  <a:lnTo>
                    <a:pt x="2524" y="954"/>
                  </a:lnTo>
                  <a:lnTo>
                    <a:pt x="2564" y="954"/>
                  </a:lnTo>
                  <a:lnTo>
                    <a:pt x="2604" y="954"/>
                  </a:lnTo>
                  <a:lnTo>
                    <a:pt x="2644" y="962"/>
                  </a:lnTo>
                  <a:lnTo>
                    <a:pt x="2684" y="962"/>
                  </a:lnTo>
                  <a:lnTo>
                    <a:pt x="2725" y="962"/>
                  </a:lnTo>
                  <a:lnTo>
                    <a:pt x="2765" y="962"/>
                  </a:lnTo>
                  <a:lnTo>
                    <a:pt x="2805" y="954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267"/>
            <p:cNvSpPr>
              <a:spLocks/>
            </p:cNvSpPr>
            <p:nvPr/>
          </p:nvSpPr>
          <p:spPr bwMode="auto">
            <a:xfrm>
              <a:off x="772550" y="1879776"/>
              <a:ext cx="5942645" cy="1276643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120" y="152"/>
                </a:cxn>
                <a:cxn ang="0">
                  <a:pos x="200" y="225"/>
                </a:cxn>
                <a:cxn ang="0">
                  <a:pos x="280" y="297"/>
                </a:cxn>
                <a:cxn ang="0">
                  <a:pos x="360" y="369"/>
                </a:cxn>
                <a:cxn ang="0">
                  <a:pos x="440" y="417"/>
                </a:cxn>
                <a:cxn ang="0">
                  <a:pos x="521" y="473"/>
                </a:cxn>
                <a:cxn ang="0">
                  <a:pos x="601" y="521"/>
                </a:cxn>
                <a:cxn ang="0">
                  <a:pos x="681" y="569"/>
                </a:cxn>
                <a:cxn ang="0">
                  <a:pos x="761" y="593"/>
                </a:cxn>
                <a:cxn ang="0">
                  <a:pos x="841" y="634"/>
                </a:cxn>
                <a:cxn ang="0">
                  <a:pos x="921" y="642"/>
                </a:cxn>
                <a:cxn ang="0">
                  <a:pos x="1001" y="674"/>
                </a:cxn>
                <a:cxn ang="0">
                  <a:pos x="1082" y="682"/>
                </a:cxn>
                <a:cxn ang="0">
                  <a:pos x="1162" y="714"/>
                </a:cxn>
                <a:cxn ang="0">
                  <a:pos x="1242" y="730"/>
                </a:cxn>
                <a:cxn ang="0">
                  <a:pos x="1322" y="746"/>
                </a:cxn>
                <a:cxn ang="0">
                  <a:pos x="1402" y="770"/>
                </a:cxn>
                <a:cxn ang="0">
                  <a:pos x="1482" y="770"/>
                </a:cxn>
                <a:cxn ang="0">
                  <a:pos x="1562" y="778"/>
                </a:cxn>
                <a:cxn ang="0">
                  <a:pos x="1643" y="802"/>
                </a:cxn>
                <a:cxn ang="0">
                  <a:pos x="1723" y="802"/>
                </a:cxn>
                <a:cxn ang="0">
                  <a:pos x="1803" y="818"/>
                </a:cxn>
                <a:cxn ang="0">
                  <a:pos x="1883" y="818"/>
                </a:cxn>
                <a:cxn ang="0">
                  <a:pos x="1963" y="834"/>
                </a:cxn>
                <a:cxn ang="0">
                  <a:pos x="2043" y="834"/>
                </a:cxn>
                <a:cxn ang="0">
                  <a:pos x="2123" y="834"/>
                </a:cxn>
                <a:cxn ang="0">
                  <a:pos x="2204" y="850"/>
                </a:cxn>
                <a:cxn ang="0">
                  <a:pos x="2284" y="858"/>
                </a:cxn>
                <a:cxn ang="0">
                  <a:pos x="2364" y="858"/>
                </a:cxn>
                <a:cxn ang="0">
                  <a:pos x="2444" y="858"/>
                </a:cxn>
                <a:cxn ang="0">
                  <a:pos x="2524" y="866"/>
                </a:cxn>
                <a:cxn ang="0">
                  <a:pos x="2604" y="858"/>
                </a:cxn>
                <a:cxn ang="0">
                  <a:pos x="2684" y="874"/>
                </a:cxn>
                <a:cxn ang="0">
                  <a:pos x="2765" y="866"/>
                </a:cxn>
              </a:cxnLst>
              <a:rect l="0" t="0" r="r" b="b"/>
              <a:pathLst>
                <a:path w="2805" h="874">
                  <a:moveTo>
                    <a:pt x="0" y="0"/>
                  </a:moveTo>
                  <a:lnTo>
                    <a:pt x="40" y="48"/>
                  </a:lnTo>
                  <a:lnTo>
                    <a:pt x="80" y="104"/>
                  </a:lnTo>
                  <a:lnTo>
                    <a:pt x="120" y="152"/>
                  </a:lnTo>
                  <a:lnTo>
                    <a:pt x="160" y="184"/>
                  </a:lnTo>
                  <a:lnTo>
                    <a:pt x="200" y="225"/>
                  </a:lnTo>
                  <a:lnTo>
                    <a:pt x="240" y="273"/>
                  </a:lnTo>
                  <a:lnTo>
                    <a:pt x="280" y="297"/>
                  </a:lnTo>
                  <a:lnTo>
                    <a:pt x="320" y="337"/>
                  </a:lnTo>
                  <a:lnTo>
                    <a:pt x="360" y="369"/>
                  </a:lnTo>
                  <a:lnTo>
                    <a:pt x="400" y="385"/>
                  </a:lnTo>
                  <a:lnTo>
                    <a:pt x="440" y="417"/>
                  </a:lnTo>
                  <a:lnTo>
                    <a:pt x="481" y="449"/>
                  </a:lnTo>
                  <a:lnTo>
                    <a:pt x="521" y="473"/>
                  </a:lnTo>
                  <a:lnTo>
                    <a:pt x="561" y="497"/>
                  </a:lnTo>
                  <a:lnTo>
                    <a:pt x="601" y="521"/>
                  </a:lnTo>
                  <a:lnTo>
                    <a:pt x="641" y="529"/>
                  </a:lnTo>
                  <a:lnTo>
                    <a:pt x="681" y="569"/>
                  </a:lnTo>
                  <a:lnTo>
                    <a:pt x="721" y="577"/>
                  </a:lnTo>
                  <a:lnTo>
                    <a:pt x="761" y="593"/>
                  </a:lnTo>
                  <a:lnTo>
                    <a:pt x="801" y="609"/>
                  </a:lnTo>
                  <a:lnTo>
                    <a:pt x="841" y="634"/>
                  </a:lnTo>
                  <a:lnTo>
                    <a:pt x="881" y="634"/>
                  </a:lnTo>
                  <a:lnTo>
                    <a:pt x="921" y="642"/>
                  </a:lnTo>
                  <a:lnTo>
                    <a:pt x="961" y="666"/>
                  </a:lnTo>
                  <a:lnTo>
                    <a:pt x="1001" y="674"/>
                  </a:lnTo>
                  <a:lnTo>
                    <a:pt x="1042" y="690"/>
                  </a:lnTo>
                  <a:lnTo>
                    <a:pt x="1082" y="682"/>
                  </a:lnTo>
                  <a:lnTo>
                    <a:pt x="1122" y="706"/>
                  </a:lnTo>
                  <a:lnTo>
                    <a:pt x="1162" y="714"/>
                  </a:lnTo>
                  <a:lnTo>
                    <a:pt x="1202" y="730"/>
                  </a:lnTo>
                  <a:lnTo>
                    <a:pt x="1242" y="730"/>
                  </a:lnTo>
                  <a:lnTo>
                    <a:pt x="1282" y="730"/>
                  </a:lnTo>
                  <a:lnTo>
                    <a:pt x="1322" y="746"/>
                  </a:lnTo>
                  <a:lnTo>
                    <a:pt x="1362" y="754"/>
                  </a:lnTo>
                  <a:lnTo>
                    <a:pt x="1402" y="770"/>
                  </a:lnTo>
                  <a:lnTo>
                    <a:pt x="1442" y="770"/>
                  </a:lnTo>
                  <a:lnTo>
                    <a:pt x="1482" y="770"/>
                  </a:lnTo>
                  <a:lnTo>
                    <a:pt x="1522" y="786"/>
                  </a:lnTo>
                  <a:lnTo>
                    <a:pt x="1562" y="778"/>
                  </a:lnTo>
                  <a:lnTo>
                    <a:pt x="1603" y="778"/>
                  </a:lnTo>
                  <a:lnTo>
                    <a:pt x="1643" y="802"/>
                  </a:lnTo>
                  <a:lnTo>
                    <a:pt x="1683" y="810"/>
                  </a:lnTo>
                  <a:lnTo>
                    <a:pt x="1723" y="802"/>
                  </a:lnTo>
                  <a:lnTo>
                    <a:pt x="1763" y="802"/>
                  </a:lnTo>
                  <a:lnTo>
                    <a:pt x="1803" y="818"/>
                  </a:lnTo>
                  <a:lnTo>
                    <a:pt x="1843" y="818"/>
                  </a:lnTo>
                  <a:lnTo>
                    <a:pt x="1883" y="818"/>
                  </a:lnTo>
                  <a:lnTo>
                    <a:pt x="1923" y="834"/>
                  </a:lnTo>
                  <a:lnTo>
                    <a:pt x="1963" y="834"/>
                  </a:lnTo>
                  <a:lnTo>
                    <a:pt x="2003" y="826"/>
                  </a:lnTo>
                  <a:lnTo>
                    <a:pt x="2043" y="834"/>
                  </a:lnTo>
                  <a:lnTo>
                    <a:pt x="2083" y="842"/>
                  </a:lnTo>
                  <a:lnTo>
                    <a:pt x="2123" y="834"/>
                  </a:lnTo>
                  <a:lnTo>
                    <a:pt x="2164" y="850"/>
                  </a:lnTo>
                  <a:lnTo>
                    <a:pt x="2204" y="850"/>
                  </a:lnTo>
                  <a:lnTo>
                    <a:pt x="2244" y="842"/>
                  </a:lnTo>
                  <a:lnTo>
                    <a:pt x="2284" y="858"/>
                  </a:lnTo>
                  <a:lnTo>
                    <a:pt x="2324" y="858"/>
                  </a:lnTo>
                  <a:lnTo>
                    <a:pt x="2364" y="858"/>
                  </a:lnTo>
                  <a:lnTo>
                    <a:pt x="2404" y="842"/>
                  </a:lnTo>
                  <a:lnTo>
                    <a:pt x="2444" y="858"/>
                  </a:lnTo>
                  <a:lnTo>
                    <a:pt x="2484" y="866"/>
                  </a:lnTo>
                  <a:lnTo>
                    <a:pt x="2524" y="866"/>
                  </a:lnTo>
                  <a:lnTo>
                    <a:pt x="2564" y="866"/>
                  </a:lnTo>
                  <a:lnTo>
                    <a:pt x="2604" y="858"/>
                  </a:lnTo>
                  <a:lnTo>
                    <a:pt x="2644" y="866"/>
                  </a:lnTo>
                  <a:lnTo>
                    <a:pt x="2684" y="874"/>
                  </a:lnTo>
                  <a:lnTo>
                    <a:pt x="2725" y="866"/>
                  </a:lnTo>
                  <a:lnTo>
                    <a:pt x="2765" y="866"/>
                  </a:lnTo>
                  <a:lnTo>
                    <a:pt x="2805" y="866"/>
                  </a:lnTo>
                </a:path>
              </a:pathLst>
            </a:custGeom>
            <a:noFill/>
            <a:ln w="12700" cap="flat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268"/>
            <p:cNvSpPr>
              <a:spLocks/>
            </p:cNvSpPr>
            <p:nvPr/>
          </p:nvSpPr>
          <p:spPr bwMode="auto">
            <a:xfrm>
              <a:off x="772550" y="2020002"/>
              <a:ext cx="5942645" cy="1159788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120" y="137"/>
                </a:cxn>
                <a:cxn ang="0">
                  <a:pos x="200" y="225"/>
                </a:cxn>
                <a:cxn ang="0">
                  <a:pos x="280" y="289"/>
                </a:cxn>
                <a:cxn ang="0">
                  <a:pos x="360" y="337"/>
                </a:cxn>
                <a:cxn ang="0">
                  <a:pos x="440" y="393"/>
                </a:cxn>
                <a:cxn ang="0">
                  <a:pos x="521" y="433"/>
                </a:cxn>
                <a:cxn ang="0">
                  <a:pos x="601" y="473"/>
                </a:cxn>
                <a:cxn ang="0">
                  <a:pos x="681" y="505"/>
                </a:cxn>
                <a:cxn ang="0">
                  <a:pos x="761" y="538"/>
                </a:cxn>
                <a:cxn ang="0">
                  <a:pos x="841" y="562"/>
                </a:cxn>
                <a:cxn ang="0">
                  <a:pos x="921" y="586"/>
                </a:cxn>
                <a:cxn ang="0">
                  <a:pos x="1001" y="610"/>
                </a:cxn>
                <a:cxn ang="0">
                  <a:pos x="1082" y="634"/>
                </a:cxn>
                <a:cxn ang="0">
                  <a:pos x="1162" y="642"/>
                </a:cxn>
                <a:cxn ang="0">
                  <a:pos x="1242" y="658"/>
                </a:cxn>
                <a:cxn ang="0">
                  <a:pos x="1322" y="674"/>
                </a:cxn>
                <a:cxn ang="0">
                  <a:pos x="1402" y="682"/>
                </a:cxn>
                <a:cxn ang="0">
                  <a:pos x="1482" y="698"/>
                </a:cxn>
                <a:cxn ang="0">
                  <a:pos x="1562" y="714"/>
                </a:cxn>
                <a:cxn ang="0">
                  <a:pos x="1643" y="714"/>
                </a:cxn>
                <a:cxn ang="0">
                  <a:pos x="1723" y="722"/>
                </a:cxn>
                <a:cxn ang="0">
                  <a:pos x="1803" y="738"/>
                </a:cxn>
                <a:cxn ang="0">
                  <a:pos x="1883" y="746"/>
                </a:cxn>
                <a:cxn ang="0">
                  <a:pos x="1963" y="746"/>
                </a:cxn>
                <a:cxn ang="0">
                  <a:pos x="2043" y="754"/>
                </a:cxn>
                <a:cxn ang="0">
                  <a:pos x="2123" y="762"/>
                </a:cxn>
                <a:cxn ang="0">
                  <a:pos x="2204" y="762"/>
                </a:cxn>
                <a:cxn ang="0">
                  <a:pos x="2284" y="770"/>
                </a:cxn>
                <a:cxn ang="0">
                  <a:pos x="2364" y="770"/>
                </a:cxn>
                <a:cxn ang="0">
                  <a:pos x="2444" y="778"/>
                </a:cxn>
                <a:cxn ang="0">
                  <a:pos x="2524" y="778"/>
                </a:cxn>
                <a:cxn ang="0">
                  <a:pos x="2604" y="786"/>
                </a:cxn>
                <a:cxn ang="0">
                  <a:pos x="2684" y="778"/>
                </a:cxn>
                <a:cxn ang="0">
                  <a:pos x="2765" y="778"/>
                </a:cxn>
              </a:cxnLst>
              <a:rect l="0" t="0" r="r" b="b"/>
              <a:pathLst>
                <a:path w="2805" h="794">
                  <a:moveTo>
                    <a:pt x="0" y="0"/>
                  </a:moveTo>
                  <a:lnTo>
                    <a:pt x="40" y="48"/>
                  </a:lnTo>
                  <a:lnTo>
                    <a:pt x="80" y="96"/>
                  </a:lnTo>
                  <a:lnTo>
                    <a:pt x="120" y="137"/>
                  </a:lnTo>
                  <a:lnTo>
                    <a:pt x="160" y="169"/>
                  </a:lnTo>
                  <a:lnTo>
                    <a:pt x="200" y="225"/>
                  </a:lnTo>
                  <a:lnTo>
                    <a:pt x="240" y="249"/>
                  </a:lnTo>
                  <a:lnTo>
                    <a:pt x="280" y="289"/>
                  </a:lnTo>
                  <a:lnTo>
                    <a:pt x="320" y="305"/>
                  </a:lnTo>
                  <a:lnTo>
                    <a:pt x="360" y="337"/>
                  </a:lnTo>
                  <a:lnTo>
                    <a:pt x="400" y="361"/>
                  </a:lnTo>
                  <a:lnTo>
                    <a:pt x="440" y="393"/>
                  </a:lnTo>
                  <a:lnTo>
                    <a:pt x="481" y="409"/>
                  </a:lnTo>
                  <a:lnTo>
                    <a:pt x="521" y="433"/>
                  </a:lnTo>
                  <a:lnTo>
                    <a:pt x="561" y="457"/>
                  </a:lnTo>
                  <a:lnTo>
                    <a:pt x="601" y="473"/>
                  </a:lnTo>
                  <a:lnTo>
                    <a:pt x="641" y="489"/>
                  </a:lnTo>
                  <a:lnTo>
                    <a:pt x="681" y="505"/>
                  </a:lnTo>
                  <a:lnTo>
                    <a:pt x="721" y="530"/>
                  </a:lnTo>
                  <a:lnTo>
                    <a:pt x="761" y="538"/>
                  </a:lnTo>
                  <a:lnTo>
                    <a:pt x="801" y="546"/>
                  </a:lnTo>
                  <a:lnTo>
                    <a:pt x="841" y="562"/>
                  </a:lnTo>
                  <a:lnTo>
                    <a:pt x="881" y="578"/>
                  </a:lnTo>
                  <a:lnTo>
                    <a:pt x="921" y="586"/>
                  </a:lnTo>
                  <a:lnTo>
                    <a:pt x="961" y="594"/>
                  </a:lnTo>
                  <a:lnTo>
                    <a:pt x="1001" y="610"/>
                  </a:lnTo>
                  <a:lnTo>
                    <a:pt x="1042" y="618"/>
                  </a:lnTo>
                  <a:lnTo>
                    <a:pt x="1082" y="634"/>
                  </a:lnTo>
                  <a:lnTo>
                    <a:pt x="1122" y="642"/>
                  </a:lnTo>
                  <a:lnTo>
                    <a:pt x="1162" y="642"/>
                  </a:lnTo>
                  <a:lnTo>
                    <a:pt x="1202" y="658"/>
                  </a:lnTo>
                  <a:lnTo>
                    <a:pt x="1242" y="658"/>
                  </a:lnTo>
                  <a:lnTo>
                    <a:pt x="1282" y="666"/>
                  </a:lnTo>
                  <a:lnTo>
                    <a:pt x="1322" y="674"/>
                  </a:lnTo>
                  <a:lnTo>
                    <a:pt x="1362" y="674"/>
                  </a:lnTo>
                  <a:lnTo>
                    <a:pt x="1402" y="682"/>
                  </a:lnTo>
                  <a:lnTo>
                    <a:pt x="1442" y="690"/>
                  </a:lnTo>
                  <a:lnTo>
                    <a:pt x="1482" y="698"/>
                  </a:lnTo>
                  <a:lnTo>
                    <a:pt x="1522" y="706"/>
                  </a:lnTo>
                  <a:lnTo>
                    <a:pt x="1562" y="714"/>
                  </a:lnTo>
                  <a:lnTo>
                    <a:pt x="1603" y="714"/>
                  </a:lnTo>
                  <a:lnTo>
                    <a:pt x="1643" y="714"/>
                  </a:lnTo>
                  <a:lnTo>
                    <a:pt x="1683" y="730"/>
                  </a:lnTo>
                  <a:lnTo>
                    <a:pt x="1723" y="722"/>
                  </a:lnTo>
                  <a:lnTo>
                    <a:pt x="1763" y="730"/>
                  </a:lnTo>
                  <a:lnTo>
                    <a:pt x="1803" y="738"/>
                  </a:lnTo>
                  <a:lnTo>
                    <a:pt x="1843" y="738"/>
                  </a:lnTo>
                  <a:lnTo>
                    <a:pt x="1883" y="746"/>
                  </a:lnTo>
                  <a:lnTo>
                    <a:pt x="1923" y="746"/>
                  </a:lnTo>
                  <a:lnTo>
                    <a:pt x="1963" y="746"/>
                  </a:lnTo>
                  <a:lnTo>
                    <a:pt x="2003" y="746"/>
                  </a:lnTo>
                  <a:lnTo>
                    <a:pt x="2043" y="754"/>
                  </a:lnTo>
                  <a:lnTo>
                    <a:pt x="2083" y="770"/>
                  </a:lnTo>
                  <a:lnTo>
                    <a:pt x="2123" y="762"/>
                  </a:lnTo>
                  <a:lnTo>
                    <a:pt x="2164" y="762"/>
                  </a:lnTo>
                  <a:lnTo>
                    <a:pt x="2204" y="762"/>
                  </a:lnTo>
                  <a:lnTo>
                    <a:pt x="2244" y="762"/>
                  </a:lnTo>
                  <a:lnTo>
                    <a:pt x="2284" y="770"/>
                  </a:lnTo>
                  <a:lnTo>
                    <a:pt x="2324" y="770"/>
                  </a:lnTo>
                  <a:lnTo>
                    <a:pt x="2364" y="770"/>
                  </a:lnTo>
                  <a:lnTo>
                    <a:pt x="2404" y="778"/>
                  </a:lnTo>
                  <a:lnTo>
                    <a:pt x="2444" y="778"/>
                  </a:lnTo>
                  <a:lnTo>
                    <a:pt x="2484" y="778"/>
                  </a:lnTo>
                  <a:lnTo>
                    <a:pt x="2524" y="778"/>
                  </a:lnTo>
                  <a:lnTo>
                    <a:pt x="2564" y="778"/>
                  </a:lnTo>
                  <a:lnTo>
                    <a:pt x="2604" y="786"/>
                  </a:lnTo>
                  <a:lnTo>
                    <a:pt x="2644" y="786"/>
                  </a:lnTo>
                  <a:lnTo>
                    <a:pt x="2684" y="778"/>
                  </a:lnTo>
                  <a:lnTo>
                    <a:pt x="2725" y="786"/>
                  </a:lnTo>
                  <a:lnTo>
                    <a:pt x="2765" y="778"/>
                  </a:lnTo>
                  <a:lnTo>
                    <a:pt x="2805" y="794"/>
                  </a:lnTo>
                </a:path>
              </a:pathLst>
            </a:custGeom>
            <a:noFill/>
            <a:ln w="12700" cap="flat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269"/>
            <p:cNvSpPr>
              <a:spLocks/>
            </p:cNvSpPr>
            <p:nvPr/>
          </p:nvSpPr>
          <p:spPr bwMode="auto">
            <a:xfrm>
              <a:off x="772550" y="2173374"/>
              <a:ext cx="5942645" cy="1018100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120" y="120"/>
                </a:cxn>
                <a:cxn ang="0">
                  <a:pos x="200" y="168"/>
                </a:cxn>
                <a:cxn ang="0">
                  <a:pos x="280" y="248"/>
                </a:cxn>
                <a:cxn ang="0">
                  <a:pos x="360" y="288"/>
                </a:cxn>
                <a:cxn ang="0">
                  <a:pos x="440" y="336"/>
                </a:cxn>
                <a:cxn ang="0">
                  <a:pos x="521" y="368"/>
                </a:cxn>
                <a:cxn ang="0">
                  <a:pos x="601" y="392"/>
                </a:cxn>
                <a:cxn ang="0">
                  <a:pos x="681" y="441"/>
                </a:cxn>
                <a:cxn ang="0">
                  <a:pos x="761" y="473"/>
                </a:cxn>
                <a:cxn ang="0">
                  <a:pos x="841" y="489"/>
                </a:cxn>
                <a:cxn ang="0">
                  <a:pos x="921" y="505"/>
                </a:cxn>
                <a:cxn ang="0">
                  <a:pos x="1001" y="537"/>
                </a:cxn>
                <a:cxn ang="0">
                  <a:pos x="1082" y="553"/>
                </a:cxn>
                <a:cxn ang="0">
                  <a:pos x="1162" y="561"/>
                </a:cxn>
                <a:cxn ang="0">
                  <a:pos x="1242" y="569"/>
                </a:cxn>
                <a:cxn ang="0">
                  <a:pos x="1322" y="593"/>
                </a:cxn>
                <a:cxn ang="0">
                  <a:pos x="1402" y="601"/>
                </a:cxn>
                <a:cxn ang="0">
                  <a:pos x="1482" y="617"/>
                </a:cxn>
                <a:cxn ang="0">
                  <a:pos x="1562" y="625"/>
                </a:cxn>
                <a:cxn ang="0">
                  <a:pos x="1643" y="633"/>
                </a:cxn>
                <a:cxn ang="0">
                  <a:pos x="1723" y="641"/>
                </a:cxn>
                <a:cxn ang="0">
                  <a:pos x="1803" y="657"/>
                </a:cxn>
                <a:cxn ang="0">
                  <a:pos x="1883" y="657"/>
                </a:cxn>
                <a:cxn ang="0">
                  <a:pos x="1963" y="657"/>
                </a:cxn>
                <a:cxn ang="0">
                  <a:pos x="2043" y="673"/>
                </a:cxn>
                <a:cxn ang="0">
                  <a:pos x="2123" y="657"/>
                </a:cxn>
                <a:cxn ang="0">
                  <a:pos x="2204" y="673"/>
                </a:cxn>
                <a:cxn ang="0">
                  <a:pos x="2284" y="681"/>
                </a:cxn>
                <a:cxn ang="0">
                  <a:pos x="2364" y="673"/>
                </a:cxn>
                <a:cxn ang="0">
                  <a:pos x="2444" y="689"/>
                </a:cxn>
                <a:cxn ang="0">
                  <a:pos x="2524" y="681"/>
                </a:cxn>
                <a:cxn ang="0">
                  <a:pos x="2604" y="689"/>
                </a:cxn>
                <a:cxn ang="0">
                  <a:pos x="2684" y="689"/>
                </a:cxn>
                <a:cxn ang="0">
                  <a:pos x="2765" y="689"/>
                </a:cxn>
              </a:cxnLst>
              <a:rect l="0" t="0" r="r" b="b"/>
              <a:pathLst>
                <a:path w="2805" h="697">
                  <a:moveTo>
                    <a:pt x="0" y="0"/>
                  </a:moveTo>
                  <a:lnTo>
                    <a:pt x="40" y="32"/>
                  </a:lnTo>
                  <a:lnTo>
                    <a:pt x="80" y="72"/>
                  </a:lnTo>
                  <a:lnTo>
                    <a:pt x="120" y="120"/>
                  </a:lnTo>
                  <a:lnTo>
                    <a:pt x="160" y="144"/>
                  </a:lnTo>
                  <a:lnTo>
                    <a:pt x="200" y="168"/>
                  </a:lnTo>
                  <a:lnTo>
                    <a:pt x="240" y="200"/>
                  </a:lnTo>
                  <a:lnTo>
                    <a:pt x="280" y="248"/>
                  </a:lnTo>
                  <a:lnTo>
                    <a:pt x="320" y="256"/>
                  </a:lnTo>
                  <a:lnTo>
                    <a:pt x="360" y="288"/>
                  </a:lnTo>
                  <a:lnTo>
                    <a:pt x="400" y="312"/>
                  </a:lnTo>
                  <a:lnTo>
                    <a:pt x="440" y="336"/>
                  </a:lnTo>
                  <a:lnTo>
                    <a:pt x="481" y="360"/>
                  </a:lnTo>
                  <a:lnTo>
                    <a:pt x="521" y="368"/>
                  </a:lnTo>
                  <a:lnTo>
                    <a:pt x="561" y="392"/>
                  </a:lnTo>
                  <a:lnTo>
                    <a:pt x="601" y="392"/>
                  </a:lnTo>
                  <a:lnTo>
                    <a:pt x="641" y="425"/>
                  </a:lnTo>
                  <a:lnTo>
                    <a:pt x="681" y="441"/>
                  </a:lnTo>
                  <a:lnTo>
                    <a:pt x="721" y="457"/>
                  </a:lnTo>
                  <a:lnTo>
                    <a:pt x="761" y="473"/>
                  </a:lnTo>
                  <a:lnTo>
                    <a:pt x="801" y="465"/>
                  </a:lnTo>
                  <a:lnTo>
                    <a:pt x="841" y="489"/>
                  </a:lnTo>
                  <a:lnTo>
                    <a:pt x="881" y="505"/>
                  </a:lnTo>
                  <a:lnTo>
                    <a:pt x="921" y="505"/>
                  </a:lnTo>
                  <a:lnTo>
                    <a:pt x="961" y="521"/>
                  </a:lnTo>
                  <a:lnTo>
                    <a:pt x="1001" y="537"/>
                  </a:lnTo>
                  <a:lnTo>
                    <a:pt x="1042" y="545"/>
                  </a:lnTo>
                  <a:lnTo>
                    <a:pt x="1082" y="553"/>
                  </a:lnTo>
                  <a:lnTo>
                    <a:pt x="1122" y="553"/>
                  </a:lnTo>
                  <a:lnTo>
                    <a:pt x="1162" y="561"/>
                  </a:lnTo>
                  <a:lnTo>
                    <a:pt x="1202" y="569"/>
                  </a:lnTo>
                  <a:lnTo>
                    <a:pt x="1242" y="569"/>
                  </a:lnTo>
                  <a:lnTo>
                    <a:pt x="1282" y="585"/>
                  </a:lnTo>
                  <a:lnTo>
                    <a:pt x="1322" y="593"/>
                  </a:lnTo>
                  <a:lnTo>
                    <a:pt x="1362" y="609"/>
                  </a:lnTo>
                  <a:lnTo>
                    <a:pt x="1402" y="601"/>
                  </a:lnTo>
                  <a:lnTo>
                    <a:pt x="1442" y="617"/>
                  </a:lnTo>
                  <a:lnTo>
                    <a:pt x="1482" y="617"/>
                  </a:lnTo>
                  <a:lnTo>
                    <a:pt x="1522" y="617"/>
                  </a:lnTo>
                  <a:lnTo>
                    <a:pt x="1562" y="625"/>
                  </a:lnTo>
                  <a:lnTo>
                    <a:pt x="1603" y="633"/>
                  </a:lnTo>
                  <a:lnTo>
                    <a:pt x="1643" y="633"/>
                  </a:lnTo>
                  <a:lnTo>
                    <a:pt x="1683" y="633"/>
                  </a:lnTo>
                  <a:lnTo>
                    <a:pt x="1723" y="641"/>
                  </a:lnTo>
                  <a:lnTo>
                    <a:pt x="1763" y="657"/>
                  </a:lnTo>
                  <a:lnTo>
                    <a:pt x="1803" y="657"/>
                  </a:lnTo>
                  <a:lnTo>
                    <a:pt x="1843" y="657"/>
                  </a:lnTo>
                  <a:lnTo>
                    <a:pt x="1883" y="657"/>
                  </a:lnTo>
                  <a:lnTo>
                    <a:pt x="1923" y="665"/>
                  </a:lnTo>
                  <a:lnTo>
                    <a:pt x="1963" y="657"/>
                  </a:lnTo>
                  <a:lnTo>
                    <a:pt x="2003" y="665"/>
                  </a:lnTo>
                  <a:lnTo>
                    <a:pt x="2043" y="673"/>
                  </a:lnTo>
                  <a:lnTo>
                    <a:pt x="2083" y="657"/>
                  </a:lnTo>
                  <a:lnTo>
                    <a:pt x="2123" y="657"/>
                  </a:lnTo>
                  <a:lnTo>
                    <a:pt x="2164" y="673"/>
                  </a:lnTo>
                  <a:lnTo>
                    <a:pt x="2204" y="673"/>
                  </a:lnTo>
                  <a:lnTo>
                    <a:pt x="2244" y="665"/>
                  </a:lnTo>
                  <a:lnTo>
                    <a:pt x="2284" y="681"/>
                  </a:lnTo>
                  <a:lnTo>
                    <a:pt x="2324" y="665"/>
                  </a:lnTo>
                  <a:lnTo>
                    <a:pt x="2364" y="673"/>
                  </a:lnTo>
                  <a:lnTo>
                    <a:pt x="2404" y="681"/>
                  </a:lnTo>
                  <a:lnTo>
                    <a:pt x="2444" y="689"/>
                  </a:lnTo>
                  <a:lnTo>
                    <a:pt x="2484" y="673"/>
                  </a:lnTo>
                  <a:lnTo>
                    <a:pt x="2524" y="681"/>
                  </a:lnTo>
                  <a:lnTo>
                    <a:pt x="2564" y="689"/>
                  </a:lnTo>
                  <a:lnTo>
                    <a:pt x="2604" y="689"/>
                  </a:lnTo>
                  <a:lnTo>
                    <a:pt x="2644" y="697"/>
                  </a:lnTo>
                  <a:lnTo>
                    <a:pt x="2684" y="689"/>
                  </a:lnTo>
                  <a:lnTo>
                    <a:pt x="2725" y="681"/>
                  </a:lnTo>
                  <a:lnTo>
                    <a:pt x="2765" y="689"/>
                  </a:lnTo>
                  <a:lnTo>
                    <a:pt x="2805" y="697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Rectangle 270"/>
            <p:cNvSpPr>
              <a:spLocks noChangeArrowheads="1"/>
            </p:cNvSpPr>
            <p:nvPr/>
          </p:nvSpPr>
          <p:spPr bwMode="auto">
            <a:xfrm>
              <a:off x="738653" y="3330241"/>
              <a:ext cx="152538" cy="163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UI Gothic" pitchFamily="50" charset="-128"/>
                  <a:ea typeface="MS UI Gothic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3" name="Rectangle 271"/>
            <p:cNvSpPr>
              <a:spLocks noChangeArrowheads="1"/>
            </p:cNvSpPr>
            <p:nvPr/>
          </p:nvSpPr>
          <p:spPr bwMode="auto">
            <a:xfrm>
              <a:off x="6698246" y="29082"/>
              <a:ext cx="54502" cy="20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UI Gothic" pitchFamily="50" charset="-128"/>
                  <a:ea typeface="MS UI Gothic" pitchFamily="50" charset="-128"/>
                  <a:cs typeface="ＭＳ Ｐゴシック" pitchFamily="50" charset="-128"/>
                </a:rPr>
                <a:t> </a:t>
              </a:r>
              <a:endParaRPr kumimoji="1" lang="ja-JP" altLang="ja-JP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4" name="Rectangle 272"/>
            <p:cNvSpPr>
              <a:spLocks noChangeArrowheads="1"/>
            </p:cNvSpPr>
            <p:nvPr/>
          </p:nvSpPr>
          <p:spPr bwMode="auto">
            <a:xfrm>
              <a:off x="6342710" y="3414956"/>
              <a:ext cx="414964" cy="25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Calibri" pitchFamily="34" charset="0"/>
                </a:rPr>
                <a:t>[cm]</a:t>
              </a:r>
              <a:endParaRPr kumimoji="1" lang="ja-JP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endParaRPr>
            </a:p>
          </p:txBody>
        </p:sp>
        <p:sp>
          <p:nvSpPr>
            <p:cNvPr id="185" name="Line 275"/>
            <p:cNvSpPr>
              <a:spLocks noChangeShapeType="1"/>
            </p:cNvSpPr>
            <p:nvPr/>
          </p:nvSpPr>
          <p:spPr bwMode="auto">
            <a:xfrm>
              <a:off x="5049983" y="169309"/>
              <a:ext cx="1512673" cy="146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86" name="Line 276"/>
            <p:cNvSpPr>
              <a:spLocks noChangeShapeType="1"/>
            </p:cNvSpPr>
            <p:nvPr/>
          </p:nvSpPr>
          <p:spPr bwMode="auto">
            <a:xfrm>
              <a:off x="5049983" y="2639334"/>
              <a:ext cx="1512673" cy="146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87" name="Line 278"/>
            <p:cNvSpPr>
              <a:spLocks noChangeShapeType="1"/>
            </p:cNvSpPr>
            <p:nvPr/>
          </p:nvSpPr>
          <p:spPr bwMode="auto">
            <a:xfrm flipV="1">
              <a:off x="5049983" y="169309"/>
              <a:ext cx="2119" cy="247002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88" name="Line 279"/>
            <p:cNvSpPr>
              <a:spLocks noChangeShapeType="1"/>
            </p:cNvSpPr>
            <p:nvPr/>
          </p:nvSpPr>
          <p:spPr bwMode="auto">
            <a:xfrm>
              <a:off x="5049983" y="2639334"/>
              <a:ext cx="1512673" cy="146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89" name="Line 280"/>
            <p:cNvSpPr>
              <a:spLocks noChangeShapeType="1"/>
            </p:cNvSpPr>
            <p:nvPr/>
          </p:nvSpPr>
          <p:spPr bwMode="auto">
            <a:xfrm flipV="1">
              <a:off x="5049983" y="169309"/>
              <a:ext cx="2119" cy="247002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0" name="Line 281"/>
            <p:cNvSpPr>
              <a:spLocks noChangeShapeType="1"/>
            </p:cNvSpPr>
            <p:nvPr/>
          </p:nvSpPr>
          <p:spPr bwMode="auto">
            <a:xfrm>
              <a:off x="5049983" y="169309"/>
              <a:ext cx="1512673" cy="146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1" name="Line 284"/>
            <p:cNvSpPr>
              <a:spLocks noChangeShapeType="1"/>
            </p:cNvSpPr>
            <p:nvPr/>
          </p:nvSpPr>
          <p:spPr bwMode="auto">
            <a:xfrm flipV="1">
              <a:off x="5049983" y="169309"/>
              <a:ext cx="2119" cy="247002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2" name="Rectangle 285"/>
            <p:cNvSpPr>
              <a:spLocks noChangeArrowheads="1"/>
            </p:cNvSpPr>
            <p:nvPr/>
          </p:nvSpPr>
          <p:spPr bwMode="auto">
            <a:xfrm>
              <a:off x="6001230" y="143500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1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93" name="Line 286"/>
            <p:cNvSpPr>
              <a:spLocks noChangeShapeType="1"/>
            </p:cNvSpPr>
            <p:nvPr/>
          </p:nvSpPr>
          <p:spPr bwMode="auto">
            <a:xfrm>
              <a:off x="5185573" y="309535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4" name="Line 288"/>
            <p:cNvSpPr>
              <a:spLocks noChangeShapeType="1"/>
            </p:cNvSpPr>
            <p:nvPr/>
          </p:nvSpPr>
          <p:spPr bwMode="auto">
            <a:xfrm>
              <a:off x="5185573" y="556392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5" name="Line 290"/>
            <p:cNvSpPr>
              <a:spLocks noChangeShapeType="1"/>
            </p:cNvSpPr>
            <p:nvPr/>
          </p:nvSpPr>
          <p:spPr bwMode="auto">
            <a:xfrm>
              <a:off x="5185573" y="790101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6" name="Line 292"/>
            <p:cNvSpPr>
              <a:spLocks noChangeShapeType="1"/>
            </p:cNvSpPr>
            <p:nvPr/>
          </p:nvSpPr>
          <p:spPr bwMode="auto">
            <a:xfrm>
              <a:off x="5185573" y="1036958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7" name="Line 294"/>
            <p:cNvSpPr>
              <a:spLocks noChangeShapeType="1"/>
            </p:cNvSpPr>
            <p:nvPr/>
          </p:nvSpPr>
          <p:spPr bwMode="auto">
            <a:xfrm>
              <a:off x="5185573" y="1282354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8" name="Line 296"/>
            <p:cNvSpPr>
              <a:spLocks noChangeShapeType="1"/>
            </p:cNvSpPr>
            <p:nvPr/>
          </p:nvSpPr>
          <p:spPr bwMode="auto">
            <a:xfrm>
              <a:off x="5185573" y="1516064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199" name="Line 298"/>
            <p:cNvSpPr>
              <a:spLocks noChangeShapeType="1"/>
            </p:cNvSpPr>
            <p:nvPr/>
          </p:nvSpPr>
          <p:spPr bwMode="auto">
            <a:xfrm>
              <a:off x="5185573" y="1762921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00" name="Line 300"/>
            <p:cNvSpPr>
              <a:spLocks noChangeShapeType="1"/>
            </p:cNvSpPr>
            <p:nvPr/>
          </p:nvSpPr>
          <p:spPr bwMode="auto">
            <a:xfrm>
              <a:off x="5185573" y="2008317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FF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01" name="Line 302"/>
            <p:cNvSpPr>
              <a:spLocks noChangeShapeType="1"/>
            </p:cNvSpPr>
            <p:nvPr/>
          </p:nvSpPr>
          <p:spPr bwMode="auto">
            <a:xfrm>
              <a:off x="5185573" y="2243488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02" name="Line 304"/>
            <p:cNvSpPr>
              <a:spLocks noChangeShapeType="1"/>
            </p:cNvSpPr>
            <p:nvPr/>
          </p:nvSpPr>
          <p:spPr bwMode="auto">
            <a:xfrm>
              <a:off x="5185573" y="2488883"/>
              <a:ext cx="730914" cy="1461"/>
            </a:xfrm>
            <a:prstGeom prst="line">
              <a:avLst/>
            </a:prstGeom>
            <a:noFill/>
            <a:ln w="12700" cap="flat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000"/>
            </a:p>
          </p:txBody>
        </p:sp>
        <p:sp>
          <p:nvSpPr>
            <p:cNvPr id="203" name="Rectangle 285"/>
            <p:cNvSpPr>
              <a:spLocks noChangeArrowheads="1"/>
            </p:cNvSpPr>
            <p:nvPr/>
          </p:nvSpPr>
          <p:spPr bwMode="auto">
            <a:xfrm>
              <a:off x="6001230" y="383445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4" name="Rectangle 285"/>
            <p:cNvSpPr>
              <a:spLocks noChangeArrowheads="1"/>
            </p:cNvSpPr>
            <p:nvPr/>
          </p:nvSpPr>
          <p:spPr bwMode="auto">
            <a:xfrm>
              <a:off x="6001230" y="623392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3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5" name="Rectangle 285"/>
            <p:cNvSpPr>
              <a:spLocks noChangeArrowheads="1"/>
            </p:cNvSpPr>
            <p:nvPr/>
          </p:nvSpPr>
          <p:spPr bwMode="auto">
            <a:xfrm>
              <a:off x="6001230" y="863337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4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6" name="Rectangle 285"/>
            <p:cNvSpPr>
              <a:spLocks noChangeArrowheads="1"/>
            </p:cNvSpPr>
            <p:nvPr/>
          </p:nvSpPr>
          <p:spPr bwMode="auto">
            <a:xfrm>
              <a:off x="6001230" y="1103282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7" name="Rectangle 285"/>
            <p:cNvSpPr>
              <a:spLocks noChangeArrowheads="1"/>
            </p:cNvSpPr>
            <p:nvPr/>
          </p:nvSpPr>
          <p:spPr bwMode="auto">
            <a:xfrm>
              <a:off x="6001230" y="1343229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8" name="Rectangle 285"/>
            <p:cNvSpPr>
              <a:spLocks noChangeArrowheads="1"/>
            </p:cNvSpPr>
            <p:nvPr/>
          </p:nvSpPr>
          <p:spPr bwMode="auto">
            <a:xfrm>
              <a:off x="6001230" y="1583174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09" name="Rectangle 285"/>
            <p:cNvSpPr>
              <a:spLocks noChangeArrowheads="1"/>
            </p:cNvSpPr>
            <p:nvPr/>
          </p:nvSpPr>
          <p:spPr bwMode="auto">
            <a:xfrm>
              <a:off x="6001230" y="1823121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10" name="Rectangle 285"/>
            <p:cNvSpPr>
              <a:spLocks noChangeArrowheads="1"/>
            </p:cNvSpPr>
            <p:nvPr/>
          </p:nvSpPr>
          <p:spPr bwMode="auto">
            <a:xfrm>
              <a:off x="6001230" y="2063066"/>
              <a:ext cx="20512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lang="en-US" altLang="ja-JP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9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11" name="Rectangle 285"/>
            <p:cNvSpPr>
              <a:spLocks noChangeArrowheads="1"/>
            </p:cNvSpPr>
            <p:nvPr/>
          </p:nvSpPr>
          <p:spPr bwMode="auto">
            <a:xfrm>
              <a:off x="6001230" y="2303015"/>
              <a:ext cx="308865" cy="346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I</a:t>
              </a:r>
              <a:r>
                <a:rPr kumimoji="1" lang="en-US" altLang="ja-JP" sz="11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10</a:t>
              </a:r>
              <a:endParaRPr kumimoji="1" lang="ja-JP" altLang="ja-JP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103904" y="3337560"/>
            <a:ext cx="17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推定対象形状</a:t>
            </a: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5316513" y="6327517"/>
            <a:ext cx="367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合成した単一散乱</a:t>
            </a:r>
            <a:r>
              <a:rPr kumimoji="1" lang="en-US" altLang="ja-JP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(</a:t>
            </a:r>
            <a:r>
              <a:rPr kumimoji="1" lang="ja-JP" altLang="en-US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ノイズ</a:t>
            </a:r>
            <a:r>
              <a:rPr kumimoji="1" lang="en-US" altLang="ja-JP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: </a:t>
            </a:r>
            <a:r>
              <a:rPr kumimoji="1" lang="en-US" altLang="ja-JP" sz="1800" i="1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σ</a:t>
            </a:r>
            <a:r>
              <a:rPr kumimoji="1" lang="en-US" altLang="ja-JP" sz="1800" dirty="0" smtClean="0">
                <a:latin typeface="Times New Roman" pitchFamily="18" charset="0"/>
                <a:ea typeface="HGPｺﾞｼｯｸM" pitchFamily="50" charset="-128"/>
                <a:cs typeface="Times New Roman" pitchFamily="18" charset="0"/>
              </a:rPr>
              <a:t>=10</a:t>
            </a:r>
            <a:r>
              <a:rPr kumimoji="1" lang="en-US" altLang="ja-JP" sz="18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)</a:t>
            </a:r>
            <a:endParaRPr kumimoji="1" lang="ja-JP" altLang="en-US" sz="18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MIRU2012 OS10-1</a:t>
            </a:r>
            <a:endParaRPr lang="ja-JP" dirty="0"/>
          </a:p>
        </p:txBody>
      </p:sp>
      <p:sp>
        <p:nvSpPr>
          <p:cNvPr id="7" name="左中かっこ 6"/>
          <p:cNvSpPr/>
          <p:nvPr/>
        </p:nvSpPr>
        <p:spPr bwMode="auto">
          <a:xfrm>
            <a:off x="7530730" y="3881014"/>
            <a:ext cx="155448" cy="1652602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90696" y="3855482"/>
            <a:ext cx="677108" cy="1656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入射光の</a:t>
            </a:r>
            <a:endParaRPr kumimoji="1" lang="en-US" altLang="ja-JP" sz="1600" dirty="0" smtClean="0">
              <a:latin typeface="Calibri" pitchFamily="34" charset="0"/>
              <a:ea typeface="HGPｺﾞｼｯｸM" pitchFamily="50" charset="-128"/>
              <a:cs typeface="Calibri" pitchFamily="34" charset="0"/>
            </a:endParaRPr>
          </a:p>
          <a:p>
            <a:r>
              <a:rPr kumimoji="1" lang="ja-JP" altLang="en-US" sz="1600" dirty="0" smtClean="0">
                <a:latin typeface="Calibri" pitchFamily="34" charset="0"/>
                <a:ea typeface="HGPｺﾞｼｯｸM" pitchFamily="50" charset="-128"/>
                <a:cs typeface="Calibri" pitchFamily="34" charset="0"/>
              </a:rPr>
              <a:t>高さを変えて合成</a:t>
            </a:r>
          </a:p>
        </p:txBody>
      </p:sp>
    </p:spTree>
    <p:extLst>
      <p:ext uri="{BB962C8B-B14F-4D97-AF65-F5344CB8AC3E}">
        <p14:creationId xmlns:p14="http://schemas.microsoft.com/office/powerpoint/2010/main" val="42230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Calibri" pitchFamily="34" charset="0"/>
            <a:ea typeface="HGPｺﾞｼｯｸM" pitchFamily="50" charset="-128"/>
            <a:cs typeface="Calibri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9642</TotalTime>
  <Words>1446</Words>
  <Application>Microsoft Office PowerPoint</Application>
  <PresentationFormat>画面に合わせる (4:3)</PresentationFormat>
  <Paragraphs>602</Paragraphs>
  <Slides>17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Standarddesign</vt:lpstr>
      <vt:lpstr>数式</vt:lpstr>
      <vt:lpstr>単一散乱強度に基づく 半透明物体の形状と散乱特性の同時推定</vt:lpstr>
      <vt:lpstr>様々な手がかりに基づく形状計測手法</vt:lpstr>
      <vt:lpstr>本研究の問題設定</vt:lpstr>
      <vt:lpstr>関連研究に対する提案手法の違い</vt:lpstr>
      <vt:lpstr>物体中の散乱光における単一散乱のモデル</vt:lpstr>
      <vt:lpstr>単一散乱強度と形状の関係</vt:lpstr>
      <vt:lpstr>最適化問題による形状と散乱特性の同時推定</vt:lpstr>
      <vt:lpstr>最適化の実装</vt:lpstr>
      <vt:lpstr>合成データによる推定手法の評価</vt:lpstr>
      <vt:lpstr>合成データによる形状・散乱パラメータの推定結果</vt:lpstr>
      <vt:lpstr>合成データによる形状推定結果</vt:lpstr>
      <vt:lpstr>実物体の形状推定</vt:lpstr>
      <vt:lpstr>形状推定結果 (1/2)</vt:lpstr>
      <vt:lpstr>形状推定結果の3次元プロット</vt:lpstr>
      <vt:lpstr>提案手法の制限</vt:lpstr>
      <vt:lpstr>まとめと今後の課題</vt:lpstr>
      <vt:lpstr>研究のまとめ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inoshita</dc:creator>
  <dc:description>PresentationLoad.com</dc:description>
  <cp:lastModifiedBy>inoshita</cp:lastModifiedBy>
  <cp:revision>1627</cp:revision>
  <dcterms:created xsi:type="dcterms:W3CDTF">2007-11-27T23:54:21Z</dcterms:created>
  <dcterms:modified xsi:type="dcterms:W3CDTF">2012-08-08T04:53:41Z</dcterms:modified>
</cp:coreProperties>
</file>