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4.xml" ContentType="application/vnd.openxmlformats-officedocument.drawingml.chart+xml"/>
  <Override PartName="/ppt/drawings/drawing1.xml" ContentType="application/vnd.openxmlformats-officedocument.drawingml.chartshapes+xml"/>
  <Override PartName="/ppt/charts/chart15.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23"/>
  </p:notesMasterIdLst>
  <p:sldIdLst>
    <p:sldId id="256" r:id="rId2"/>
    <p:sldId id="311" r:id="rId3"/>
    <p:sldId id="315" r:id="rId4"/>
    <p:sldId id="312" r:id="rId5"/>
    <p:sldId id="345" r:id="rId6"/>
    <p:sldId id="314" r:id="rId7"/>
    <p:sldId id="338" r:id="rId8"/>
    <p:sldId id="339" r:id="rId9"/>
    <p:sldId id="337" r:id="rId10"/>
    <p:sldId id="319" r:id="rId11"/>
    <p:sldId id="321" r:id="rId12"/>
    <p:sldId id="334" r:id="rId13"/>
    <p:sldId id="361" r:id="rId14"/>
    <p:sldId id="323" r:id="rId15"/>
    <p:sldId id="295" r:id="rId16"/>
    <p:sldId id="294" r:id="rId17"/>
    <p:sldId id="272" r:id="rId18"/>
    <p:sldId id="336" r:id="rId19"/>
    <p:sldId id="327" r:id="rId20"/>
    <p:sldId id="328" r:id="rId21"/>
    <p:sldId id="344" r:id="rId22"/>
  </p:sldIdLst>
  <p:sldSz cx="9144000" cy="6858000" type="screen4x3"/>
  <p:notesSz cx="6823075" cy="9971088"/>
  <p:defaultTextStyle>
    <a:defPPr>
      <a:defRPr lang="ja-JP"/>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43B4B4"/>
    <a:srgbClr val="000080"/>
    <a:srgbClr val="0000FF"/>
    <a:srgbClr val="FF66FF"/>
    <a:srgbClr val="9966FF"/>
    <a:srgbClr val="FFCC99"/>
    <a:srgbClr val="009999"/>
    <a:srgbClr val="00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10" autoAdjust="0"/>
    <p:restoredTop sz="97849" autoAdjust="0"/>
  </p:normalViewPr>
  <p:slideViewPr>
    <p:cSldViewPr>
      <p:cViewPr>
        <p:scale>
          <a:sx n="100" d="100"/>
          <a:sy n="100" d="100"/>
        </p:scale>
        <p:origin x="-1032" y="-91"/>
      </p:cViewPr>
      <p:guideLst>
        <p:guide orient="horz" pos="2160"/>
        <p:guide pos="2880"/>
      </p:guideLst>
    </p:cSldViewPr>
  </p:slideViewPr>
  <p:outlineViewPr>
    <p:cViewPr>
      <p:scale>
        <a:sx n="33" d="100"/>
        <a:sy n="33" d="100"/>
      </p:scale>
      <p:origin x="0" y="136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iris\home\inoshita\paper\miru2010\ppt\wave_dat.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8.xlsx"/></Relationships>
</file>

<file path=ppt/charts/_rels/chart13.xml.rels><?xml version="1.0" encoding="UTF-8" standalone="yes"?>
<Relationships xmlns="http://schemas.openxmlformats.org/package/2006/relationships"><Relationship Id="rId2" Type="http://schemas.openxmlformats.org/officeDocument/2006/relationships/oleObject" Target="file:///\\iris\home\inoshita\paper\cvim2010\poster\wave.xlsx" TargetMode="External"/><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iris\home\inoshita\work\matlab\2dimention\for_accv\5_small.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iris\home\inoshita\work\matlab\2dimention\for_accv\5_small.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herry\home\inoshita\src\for_image_analyze\result\for_thesis_Dat\01_02.xls" TargetMode="Externa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______9.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___10.xlsx"/></Relationships>
</file>

<file path=ppt/charts/_rels/chart19.xml.rels><?xml version="1.0" encoding="UTF-8" standalone="yes"?>
<Relationships xmlns="http://schemas.openxmlformats.org/package/2006/relationships"><Relationship Id="rId1" Type="http://schemas.openxmlformats.org/officeDocument/2006/relationships/oleObject" Target="file:///\\cherry\home\inoshita\src\for_image_analyze\result\for_thesis_Dat\01_0.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iris\home\inoshita\paper\miru2010\ppt\wave_dat.xlsx" TargetMode="Externa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_____11.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_____12.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______13.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______14.xlsx"/></Relationships>
</file>

<file path=ppt/charts/_rels/chart3.xml.rels><?xml version="1.0" encoding="UTF-8" standalone="yes"?>
<Relationships xmlns="http://schemas.openxmlformats.org/package/2006/relationships"><Relationship Id="rId1" Type="http://schemas.openxmlformats.org/officeDocument/2006/relationships/oleObject" Target="file:///\\iris\home\inoshita\paper\miru2010\ppt\wave_da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iris\home\inoshita\paper\miru2010\ppt\wave_dat.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yVal>
            <c:numRef>
              <c:f>Sheet1!$A$2:$A$184</c:f>
              <c:numCache>
                <c:formatCode>General</c:formatCode>
                <c:ptCount val="183"/>
                <c:pt idx="0">
                  <c:v>133</c:v>
                </c:pt>
                <c:pt idx="1">
                  <c:v>133</c:v>
                </c:pt>
                <c:pt idx="2">
                  <c:v>140</c:v>
                </c:pt>
                <c:pt idx="3">
                  <c:v>140</c:v>
                </c:pt>
                <c:pt idx="4">
                  <c:v>133</c:v>
                </c:pt>
                <c:pt idx="5">
                  <c:v>131</c:v>
                </c:pt>
                <c:pt idx="6">
                  <c:v>141</c:v>
                </c:pt>
                <c:pt idx="7">
                  <c:v>172</c:v>
                </c:pt>
                <c:pt idx="8">
                  <c:v>163</c:v>
                </c:pt>
                <c:pt idx="9">
                  <c:v>165</c:v>
                </c:pt>
                <c:pt idx="10">
                  <c:v>166</c:v>
                </c:pt>
                <c:pt idx="11">
                  <c:v>168</c:v>
                </c:pt>
                <c:pt idx="12">
                  <c:v>169</c:v>
                </c:pt>
                <c:pt idx="13">
                  <c:v>169</c:v>
                </c:pt>
                <c:pt idx="14">
                  <c:v>169</c:v>
                </c:pt>
                <c:pt idx="15">
                  <c:v>180</c:v>
                </c:pt>
                <c:pt idx="16">
                  <c:v>180</c:v>
                </c:pt>
                <c:pt idx="17">
                  <c:v>180</c:v>
                </c:pt>
                <c:pt idx="18">
                  <c:v>169</c:v>
                </c:pt>
                <c:pt idx="19">
                  <c:v>168</c:v>
                </c:pt>
                <c:pt idx="20">
                  <c:v>166</c:v>
                </c:pt>
                <c:pt idx="21">
                  <c:v>165</c:v>
                </c:pt>
                <c:pt idx="22">
                  <c:v>192</c:v>
                </c:pt>
                <c:pt idx="23">
                  <c:v>170</c:v>
                </c:pt>
                <c:pt idx="24">
                  <c:v>171</c:v>
                </c:pt>
                <c:pt idx="25">
                  <c:v>172</c:v>
                </c:pt>
                <c:pt idx="26">
                  <c:v>161</c:v>
                </c:pt>
                <c:pt idx="27">
                  <c:v>161</c:v>
                </c:pt>
                <c:pt idx="28">
                  <c:v>161</c:v>
                </c:pt>
                <c:pt idx="29">
                  <c:v>161</c:v>
                </c:pt>
                <c:pt idx="30">
                  <c:v>172</c:v>
                </c:pt>
                <c:pt idx="31">
                  <c:v>171</c:v>
                </c:pt>
                <c:pt idx="32">
                  <c:v>170</c:v>
                </c:pt>
                <c:pt idx="33">
                  <c:v>164</c:v>
                </c:pt>
                <c:pt idx="34">
                  <c:v>167</c:v>
                </c:pt>
                <c:pt idx="35">
                  <c:v>169</c:v>
                </c:pt>
                <c:pt idx="36">
                  <c:v>173</c:v>
                </c:pt>
                <c:pt idx="37">
                  <c:v>174</c:v>
                </c:pt>
                <c:pt idx="38">
                  <c:v>175</c:v>
                </c:pt>
                <c:pt idx="39">
                  <c:v>176</c:v>
                </c:pt>
                <c:pt idx="40">
                  <c:v>176</c:v>
                </c:pt>
                <c:pt idx="41">
                  <c:v>176</c:v>
                </c:pt>
                <c:pt idx="42">
                  <c:v>175</c:v>
                </c:pt>
                <c:pt idx="43">
                  <c:v>175</c:v>
                </c:pt>
                <c:pt idx="44">
                  <c:v>177</c:v>
                </c:pt>
                <c:pt idx="45">
                  <c:v>174</c:v>
                </c:pt>
                <c:pt idx="46">
                  <c:v>178</c:v>
                </c:pt>
                <c:pt idx="47">
                  <c:v>173</c:v>
                </c:pt>
                <c:pt idx="48">
                  <c:v>173</c:v>
                </c:pt>
                <c:pt idx="49">
                  <c:v>179</c:v>
                </c:pt>
                <c:pt idx="50">
                  <c:v>169</c:v>
                </c:pt>
                <c:pt idx="51">
                  <c:v>168</c:v>
                </c:pt>
                <c:pt idx="52">
                  <c:v>167</c:v>
                </c:pt>
                <c:pt idx="53">
                  <c:v>168</c:v>
                </c:pt>
                <c:pt idx="54">
                  <c:v>168</c:v>
                </c:pt>
                <c:pt idx="55">
                  <c:v>168</c:v>
                </c:pt>
                <c:pt idx="56">
                  <c:v>169</c:v>
                </c:pt>
                <c:pt idx="57">
                  <c:v>179</c:v>
                </c:pt>
                <c:pt idx="58">
                  <c:v>174</c:v>
                </c:pt>
                <c:pt idx="59">
                  <c:v>175</c:v>
                </c:pt>
                <c:pt idx="60">
                  <c:v>186</c:v>
                </c:pt>
                <c:pt idx="61">
                  <c:v>182</c:v>
                </c:pt>
                <c:pt idx="62">
                  <c:v>183</c:v>
                </c:pt>
                <c:pt idx="63">
                  <c:v>184</c:v>
                </c:pt>
                <c:pt idx="64">
                  <c:v>184</c:v>
                </c:pt>
                <c:pt idx="65">
                  <c:v>184</c:v>
                </c:pt>
                <c:pt idx="66">
                  <c:v>184</c:v>
                </c:pt>
                <c:pt idx="67">
                  <c:v>184</c:v>
                </c:pt>
                <c:pt idx="68">
                  <c:v>184</c:v>
                </c:pt>
                <c:pt idx="69">
                  <c:v>184</c:v>
                </c:pt>
                <c:pt idx="70">
                  <c:v>184</c:v>
                </c:pt>
                <c:pt idx="71">
                  <c:v>184</c:v>
                </c:pt>
                <c:pt idx="72">
                  <c:v>182</c:v>
                </c:pt>
                <c:pt idx="73">
                  <c:v>185</c:v>
                </c:pt>
                <c:pt idx="74">
                  <c:v>181</c:v>
                </c:pt>
                <c:pt idx="75">
                  <c:v>176</c:v>
                </c:pt>
                <c:pt idx="76">
                  <c:v>175</c:v>
                </c:pt>
                <c:pt idx="77">
                  <c:v>174</c:v>
                </c:pt>
                <c:pt idx="78">
                  <c:v>174</c:v>
                </c:pt>
                <c:pt idx="79">
                  <c:v>174</c:v>
                </c:pt>
                <c:pt idx="80">
                  <c:v>174</c:v>
                </c:pt>
                <c:pt idx="81">
                  <c:v>177</c:v>
                </c:pt>
                <c:pt idx="82">
                  <c:v>175</c:v>
                </c:pt>
                <c:pt idx="83">
                  <c:v>186</c:v>
                </c:pt>
                <c:pt idx="84">
                  <c:v>181</c:v>
                </c:pt>
                <c:pt idx="85">
                  <c:v>182</c:v>
                </c:pt>
                <c:pt idx="86">
                  <c:v>184</c:v>
                </c:pt>
                <c:pt idx="87">
                  <c:v>187</c:v>
                </c:pt>
                <c:pt idx="88">
                  <c:v>188</c:v>
                </c:pt>
                <c:pt idx="89">
                  <c:v>189</c:v>
                </c:pt>
                <c:pt idx="90">
                  <c:v>190</c:v>
                </c:pt>
                <c:pt idx="91">
                  <c:v>190</c:v>
                </c:pt>
                <c:pt idx="92">
                  <c:v>190</c:v>
                </c:pt>
                <c:pt idx="93">
                  <c:v>189</c:v>
                </c:pt>
                <c:pt idx="94">
                  <c:v>188</c:v>
                </c:pt>
                <c:pt idx="95">
                  <c:v>187</c:v>
                </c:pt>
                <c:pt idx="96">
                  <c:v>184</c:v>
                </c:pt>
                <c:pt idx="97">
                  <c:v>184</c:v>
                </c:pt>
                <c:pt idx="98">
                  <c:v>184</c:v>
                </c:pt>
                <c:pt idx="99">
                  <c:v>183</c:v>
                </c:pt>
                <c:pt idx="100">
                  <c:v>183</c:v>
                </c:pt>
                <c:pt idx="101">
                  <c:v>182</c:v>
                </c:pt>
                <c:pt idx="102">
                  <c:v>182</c:v>
                </c:pt>
                <c:pt idx="103">
                  <c:v>185</c:v>
                </c:pt>
                <c:pt idx="104">
                  <c:v>185</c:v>
                </c:pt>
                <c:pt idx="105">
                  <c:v>185</c:v>
                </c:pt>
                <c:pt idx="106">
                  <c:v>185</c:v>
                </c:pt>
                <c:pt idx="107">
                  <c:v>183</c:v>
                </c:pt>
                <c:pt idx="108">
                  <c:v>184</c:v>
                </c:pt>
                <c:pt idx="109">
                  <c:v>187</c:v>
                </c:pt>
                <c:pt idx="110">
                  <c:v>188</c:v>
                </c:pt>
                <c:pt idx="111">
                  <c:v>190</c:v>
                </c:pt>
                <c:pt idx="112">
                  <c:v>196</c:v>
                </c:pt>
                <c:pt idx="113">
                  <c:v>193</c:v>
                </c:pt>
                <c:pt idx="114">
                  <c:v>194</c:v>
                </c:pt>
                <c:pt idx="115">
                  <c:v>194</c:v>
                </c:pt>
                <c:pt idx="116">
                  <c:v>195</c:v>
                </c:pt>
                <c:pt idx="117">
                  <c:v>195</c:v>
                </c:pt>
                <c:pt idx="118">
                  <c:v>195</c:v>
                </c:pt>
                <c:pt idx="119">
                  <c:v>195</c:v>
                </c:pt>
                <c:pt idx="120">
                  <c:v>195</c:v>
                </c:pt>
                <c:pt idx="121">
                  <c:v>195</c:v>
                </c:pt>
                <c:pt idx="122">
                  <c:v>195</c:v>
                </c:pt>
                <c:pt idx="123">
                  <c:v>195</c:v>
                </c:pt>
                <c:pt idx="124">
                  <c:v>194</c:v>
                </c:pt>
                <c:pt idx="125">
                  <c:v>193</c:v>
                </c:pt>
                <c:pt idx="126">
                  <c:v>190</c:v>
                </c:pt>
                <c:pt idx="127">
                  <c:v>188</c:v>
                </c:pt>
                <c:pt idx="128">
                  <c:v>184</c:v>
                </c:pt>
                <c:pt idx="129">
                  <c:v>183</c:v>
                </c:pt>
                <c:pt idx="130">
                  <c:v>183</c:v>
                </c:pt>
                <c:pt idx="131">
                  <c:v>183</c:v>
                </c:pt>
                <c:pt idx="132">
                  <c:v>182</c:v>
                </c:pt>
                <c:pt idx="133">
                  <c:v>181</c:v>
                </c:pt>
                <c:pt idx="134">
                  <c:v>174</c:v>
                </c:pt>
                <c:pt idx="135">
                  <c:v>165</c:v>
                </c:pt>
                <c:pt idx="136">
                  <c:v>132</c:v>
                </c:pt>
                <c:pt idx="137">
                  <c:v>142</c:v>
                </c:pt>
                <c:pt idx="138">
                  <c:v>143</c:v>
                </c:pt>
                <c:pt idx="139">
                  <c:v>115</c:v>
                </c:pt>
                <c:pt idx="140">
                  <c:v>105</c:v>
                </c:pt>
                <c:pt idx="141">
                  <c:v>104</c:v>
                </c:pt>
                <c:pt idx="142">
                  <c:v>103</c:v>
                </c:pt>
                <c:pt idx="143">
                  <c:v>100</c:v>
                </c:pt>
                <c:pt idx="144">
                  <c:v>102</c:v>
                </c:pt>
                <c:pt idx="145">
                  <c:v>65</c:v>
                </c:pt>
                <c:pt idx="146">
                  <c:v>65</c:v>
                </c:pt>
                <c:pt idx="147">
                  <c:v>66</c:v>
                </c:pt>
                <c:pt idx="148">
                  <c:v>102</c:v>
                </c:pt>
                <c:pt idx="149">
                  <c:v>103</c:v>
                </c:pt>
                <c:pt idx="150">
                  <c:v>104</c:v>
                </c:pt>
                <c:pt idx="151">
                  <c:v>110</c:v>
                </c:pt>
                <c:pt idx="152">
                  <c:v>97</c:v>
                </c:pt>
                <c:pt idx="153">
                  <c:v>108</c:v>
                </c:pt>
                <c:pt idx="154">
                  <c:v>115</c:v>
                </c:pt>
                <c:pt idx="155">
                  <c:v>108</c:v>
                </c:pt>
                <c:pt idx="156">
                  <c:v>106</c:v>
                </c:pt>
                <c:pt idx="157">
                  <c:v>119</c:v>
                </c:pt>
              </c:numCache>
            </c:numRef>
          </c:yVal>
          <c:smooth val="1"/>
        </c:ser>
        <c:dLbls>
          <c:showLegendKey val="0"/>
          <c:showVal val="0"/>
          <c:showCatName val="0"/>
          <c:showSerName val="0"/>
          <c:showPercent val="0"/>
          <c:showBubbleSize val="0"/>
        </c:dLbls>
        <c:axId val="40827648"/>
        <c:axId val="40828224"/>
      </c:scatterChart>
      <c:valAx>
        <c:axId val="40827648"/>
        <c:scaling>
          <c:orientation val="minMax"/>
          <c:max val="101"/>
          <c:min val="1"/>
        </c:scaling>
        <c:delete val="0"/>
        <c:axPos val="b"/>
        <c:majorTickMark val="none"/>
        <c:minorTickMark val="none"/>
        <c:tickLblPos val="none"/>
        <c:crossAx val="40828224"/>
        <c:crosses val="autoZero"/>
        <c:crossBetween val="midCat"/>
      </c:valAx>
      <c:valAx>
        <c:axId val="40828224"/>
        <c:scaling>
          <c:orientation val="minMax"/>
          <c:max val="200"/>
          <c:min val="125"/>
        </c:scaling>
        <c:delete val="0"/>
        <c:axPos val="l"/>
        <c:majorGridlines>
          <c:spPr>
            <a:ln>
              <a:solidFill>
                <a:prstClr val="black">
                  <a:alpha val="0"/>
                </a:prstClr>
              </a:solidFill>
            </a:ln>
          </c:spPr>
        </c:majorGridlines>
        <c:numFmt formatCode="General" sourceLinked="1"/>
        <c:majorTickMark val="none"/>
        <c:minorTickMark val="none"/>
        <c:tickLblPos val="none"/>
        <c:crossAx val="40827648"/>
        <c:crosses val="autoZero"/>
        <c:crossBetween val="midCat"/>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739130434782612E-2"/>
          <c:y val="5.4726368159204022E-2"/>
          <c:w val="0.9604743083003956"/>
          <c:h val="0.94527379749588381"/>
        </c:manualLayout>
      </c:layout>
      <c:scatterChart>
        <c:scatterStyle val="smoothMarker"/>
        <c:varyColors val="0"/>
        <c:ser>
          <c:idx val="0"/>
          <c:order val="0"/>
          <c:spPr>
            <a:ln w="19050">
              <a:solidFill>
                <a:srgbClr val="00008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Sheet1!$W$2:$W$102</c:f>
              <c:numCache>
                <c:formatCode>0.00E+00</c:formatCode>
                <c:ptCount val="101"/>
                <c:pt idx="0" formatCode="General">
                  <c:v>0.26427888559953117</c:v>
                </c:pt>
                <c:pt idx="1">
                  <c:v>1.3095721549323223E-2</c:v>
                </c:pt>
                <c:pt idx="2" formatCode="General">
                  <c:v>0.39036758946487043</c:v>
                </c:pt>
                <c:pt idx="3">
                  <c:v>3.5469040282729708E-2</c:v>
                </c:pt>
                <c:pt idx="4" formatCode="General">
                  <c:v>0.40289930735846252</c:v>
                </c:pt>
                <c:pt idx="5" formatCode="General">
                  <c:v>0.28417465244998402</c:v>
                </c:pt>
                <c:pt idx="6" formatCode="General">
                  <c:v>0.71377450372502904</c:v>
                </c:pt>
                <c:pt idx="7" formatCode="General">
                  <c:v>0.74473550713135594</c:v>
                </c:pt>
                <c:pt idx="8" formatCode="General">
                  <c:v>0.65451677596528657</c:v>
                </c:pt>
                <c:pt idx="9">
                  <c:v>-3.360224297509376E-2</c:v>
                </c:pt>
                <c:pt idx="10" formatCode="General">
                  <c:v>0.97282097818186963</c:v>
                </c:pt>
                <c:pt idx="11" formatCode="General">
                  <c:v>0.44909169945351779</c:v>
                </c:pt>
                <c:pt idx="12" formatCode="General">
                  <c:v>0.23705132336689341</c:v>
                </c:pt>
                <c:pt idx="13" formatCode="General">
                  <c:v>0.55236260906071366</c:v>
                </c:pt>
                <c:pt idx="14" formatCode="General">
                  <c:v>0.73239511651816525</c:v>
                </c:pt>
                <c:pt idx="15" formatCode="General">
                  <c:v>0.22185872568074927</c:v>
                </c:pt>
                <c:pt idx="16" formatCode="General">
                  <c:v>0.71323372343540803</c:v>
                </c:pt>
                <c:pt idx="17" formatCode="General">
                  <c:v>0.10694374674618079</c:v>
                </c:pt>
                <c:pt idx="18" formatCode="General">
                  <c:v>0.52296863710091102</c:v>
                </c:pt>
                <c:pt idx="19">
                  <c:v>5.3832476606885414E-2</c:v>
                </c:pt>
                <c:pt idx="20" formatCode="General">
                  <c:v>0.3641424853074795</c:v>
                </c:pt>
                <c:pt idx="21">
                  <c:v>6.6868095163359204E-2</c:v>
                </c:pt>
                <c:pt idx="22" formatCode="General">
                  <c:v>1.16310511803251</c:v>
                </c:pt>
                <c:pt idx="23" formatCode="General">
                  <c:v>0.37590479722255543</c:v>
                </c:pt>
                <c:pt idx="24" formatCode="General">
                  <c:v>0.55188796627935599</c:v>
                </c:pt>
                <c:pt idx="25" formatCode="General">
                  <c:v>0.33065004006069798</c:v>
                </c:pt>
                <c:pt idx="26" formatCode="General">
                  <c:v>0.58512943565148356</c:v>
                </c:pt>
                <c:pt idx="27" formatCode="General">
                  <c:v>0.107109812698599</c:v>
                </c:pt>
                <c:pt idx="28" formatCode="General">
                  <c:v>0.72483593618437003</c:v>
                </c:pt>
                <c:pt idx="29" formatCode="General">
                  <c:v>0.76309010712947312</c:v>
                </c:pt>
                <c:pt idx="30" formatCode="General">
                  <c:v>0.89551006594733551</c:v>
                </c:pt>
                <c:pt idx="31" formatCode="General">
                  <c:v>0.42706825957107197</c:v>
                </c:pt>
                <c:pt idx="32" formatCode="General">
                  <c:v>0.32476380937363852</c:v>
                </c:pt>
                <c:pt idx="33" formatCode="General">
                  <c:v>0.659433197617463</c:v>
                </c:pt>
                <c:pt idx="34" formatCode="General">
                  <c:v>0.96806506106571799</c:v>
                </c:pt>
                <c:pt idx="35" formatCode="General">
                  <c:v>0.15083507073604899</c:v>
                </c:pt>
                <c:pt idx="36" formatCode="General">
                  <c:v>1.0554112279369399</c:v>
                </c:pt>
                <c:pt idx="37" formatCode="General">
                  <c:v>-0.18688702475429361</c:v>
                </c:pt>
                <c:pt idx="38" formatCode="General">
                  <c:v>0.68952030705291556</c:v>
                </c:pt>
                <c:pt idx="39" formatCode="General">
                  <c:v>0.21356900541875901</c:v>
                </c:pt>
                <c:pt idx="40" formatCode="General">
                  <c:v>0.82055941781806863</c:v>
                </c:pt>
                <c:pt idx="41" formatCode="General">
                  <c:v>0.54749170027314864</c:v>
                </c:pt>
                <c:pt idx="42" formatCode="General">
                  <c:v>0.52409793833842233</c:v>
                </c:pt>
                <c:pt idx="43" formatCode="General">
                  <c:v>0.51465839053866103</c:v>
                </c:pt>
                <c:pt idx="44" formatCode="General">
                  <c:v>1.0029352889824048</c:v>
                </c:pt>
                <c:pt idx="45" formatCode="General">
                  <c:v>0.53508066852555103</c:v>
                </c:pt>
                <c:pt idx="46" formatCode="General">
                  <c:v>0.95320472189324756</c:v>
                </c:pt>
                <c:pt idx="47" formatCode="General">
                  <c:v>0.39133816013497563</c:v>
                </c:pt>
                <c:pt idx="48" formatCode="General">
                  <c:v>1.17918534501809</c:v>
                </c:pt>
                <c:pt idx="49" formatCode="General">
                  <c:v>0.38777304397487133</c:v>
                </c:pt>
                <c:pt idx="50" formatCode="General">
                  <c:v>0.97958762831172397</c:v>
                </c:pt>
                <c:pt idx="51" formatCode="General">
                  <c:v>0.26690497090008486</c:v>
                </c:pt>
                <c:pt idx="52" formatCode="General">
                  <c:v>0.70857657034063048</c:v>
                </c:pt>
                <c:pt idx="53" formatCode="General">
                  <c:v>0.39386095281454292</c:v>
                </c:pt>
                <c:pt idx="54" formatCode="General">
                  <c:v>0.23293936080707919</c:v>
                </c:pt>
                <c:pt idx="55" formatCode="General">
                  <c:v>-0.160610355906282</c:v>
                </c:pt>
                <c:pt idx="56" formatCode="General">
                  <c:v>0.68933376024693838</c:v>
                </c:pt>
                <c:pt idx="57">
                  <c:v>-4.6369979741541133E-2</c:v>
                </c:pt>
                <c:pt idx="58" formatCode="General">
                  <c:v>0.61954717012746297</c:v>
                </c:pt>
                <c:pt idx="59" formatCode="General">
                  <c:v>-0.13320375833011897</c:v>
                </c:pt>
                <c:pt idx="60" formatCode="General">
                  <c:v>1.0449986800162299</c:v>
                </c:pt>
                <c:pt idx="61">
                  <c:v>-9.5688000566273634E-2</c:v>
                </c:pt>
                <c:pt idx="62" formatCode="General">
                  <c:v>0.40054683504054917</c:v>
                </c:pt>
                <c:pt idx="63">
                  <c:v>9.9920178500373068E-3</c:v>
                </c:pt>
                <c:pt idx="64" formatCode="General">
                  <c:v>0.28117268119622552</c:v>
                </c:pt>
                <c:pt idx="65" formatCode="General">
                  <c:v>0.13136338547407544</c:v>
                </c:pt>
                <c:pt idx="66" formatCode="General">
                  <c:v>1.01605119215108</c:v>
                </c:pt>
                <c:pt idx="67">
                  <c:v>-1.3278337641179401E-2</c:v>
                </c:pt>
                <c:pt idx="68" formatCode="General">
                  <c:v>1.1697870511458801</c:v>
                </c:pt>
                <c:pt idx="69" formatCode="General">
                  <c:v>-0.10987730034747695</c:v>
                </c:pt>
                <c:pt idx="70" formatCode="General">
                  <c:v>0.92166923074131801</c:v>
                </c:pt>
                <c:pt idx="71" formatCode="General">
                  <c:v>0.64779339516092305</c:v>
                </c:pt>
                <c:pt idx="72" formatCode="General">
                  <c:v>0.59228164266975702</c:v>
                </c:pt>
                <c:pt idx="73" formatCode="General">
                  <c:v>-0.15881694289002743</c:v>
                </c:pt>
                <c:pt idx="74" formatCode="General">
                  <c:v>0.41651510711777434</c:v>
                </c:pt>
                <c:pt idx="75" formatCode="General">
                  <c:v>0.57414341817428904</c:v>
                </c:pt>
                <c:pt idx="76" formatCode="General">
                  <c:v>0.56482633709706298</c:v>
                </c:pt>
                <c:pt idx="77" formatCode="General">
                  <c:v>0.34870749181734922</c:v>
                </c:pt>
                <c:pt idx="78" formatCode="General">
                  <c:v>1.0878332955561532</c:v>
                </c:pt>
                <c:pt idx="79" formatCode="General">
                  <c:v>0.24354286508762982</c:v>
                </c:pt>
                <c:pt idx="80" formatCode="General">
                  <c:v>1.0914959282497401</c:v>
                </c:pt>
                <c:pt idx="81" formatCode="General">
                  <c:v>0.20108580297135001</c:v>
                </c:pt>
                <c:pt idx="82" formatCode="General">
                  <c:v>1.0652990031507799</c:v>
                </c:pt>
                <c:pt idx="83" formatCode="General">
                  <c:v>0.42139482711399834</c:v>
                </c:pt>
                <c:pt idx="84" formatCode="General">
                  <c:v>0.8613723043806365</c:v>
                </c:pt>
                <c:pt idx="85" formatCode="General">
                  <c:v>-0.12568559382825387</c:v>
                </c:pt>
                <c:pt idx="86" formatCode="General">
                  <c:v>1.105107968933509</c:v>
                </c:pt>
                <c:pt idx="87" formatCode="General">
                  <c:v>0.19847924745279408</c:v>
                </c:pt>
                <c:pt idx="88" formatCode="General">
                  <c:v>0.68254824390894397</c:v>
                </c:pt>
                <c:pt idx="89">
                  <c:v>6.347408202683541E-2</c:v>
                </c:pt>
                <c:pt idx="90" formatCode="General">
                  <c:v>0.28432397191573533</c:v>
                </c:pt>
                <c:pt idx="91" formatCode="General">
                  <c:v>0.15798634347946772</c:v>
                </c:pt>
                <c:pt idx="92" formatCode="General">
                  <c:v>1.0136124015633201</c:v>
                </c:pt>
                <c:pt idx="93" formatCode="General">
                  <c:v>0.55041376457711866</c:v>
                </c:pt>
                <c:pt idx="94" formatCode="General">
                  <c:v>0.51977360212570756</c:v>
                </c:pt>
                <c:pt idx="95" formatCode="General">
                  <c:v>0.26907149283570608</c:v>
                </c:pt>
                <c:pt idx="96" formatCode="General">
                  <c:v>0.50307238339326732</c:v>
                </c:pt>
                <c:pt idx="97" formatCode="General">
                  <c:v>0.69192431537970656</c:v>
                </c:pt>
                <c:pt idx="98" formatCode="General">
                  <c:v>1.0195782860068199</c:v>
                </c:pt>
                <c:pt idx="99" formatCode="General">
                  <c:v>0.19535824316363101</c:v>
                </c:pt>
                <c:pt idx="100" formatCode="General">
                  <c:v>0.31604195861630274</c:v>
                </c:pt>
              </c:numCache>
            </c:numRef>
          </c:yVal>
          <c:smooth val="1"/>
        </c:ser>
        <c:dLbls>
          <c:showLegendKey val="0"/>
          <c:showVal val="0"/>
          <c:showCatName val="0"/>
          <c:showSerName val="0"/>
          <c:showPercent val="0"/>
          <c:showBubbleSize val="0"/>
        </c:dLbls>
        <c:axId val="178508288"/>
        <c:axId val="178508864"/>
      </c:scatterChart>
      <c:valAx>
        <c:axId val="178508288"/>
        <c:scaling>
          <c:orientation val="minMax"/>
          <c:max val="25"/>
        </c:scaling>
        <c:delete val="0"/>
        <c:axPos val="b"/>
        <c:numFmt formatCode="General" sourceLinked="1"/>
        <c:majorTickMark val="none"/>
        <c:minorTickMark val="none"/>
        <c:tickLblPos val="none"/>
        <c:spPr>
          <a:ln w="1532">
            <a:solidFill>
              <a:srgbClr val="000000"/>
            </a:solidFill>
            <a:prstDash val="solid"/>
          </a:ln>
        </c:spPr>
        <c:crossAx val="178508864"/>
        <c:crosses val="autoZero"/>
        <c:crossBetween val="midCat"/>
      </c:valAx>
      <c:valAx>
        <c:axId val="178508864"/>
        <c:scaling>
          <c:orientation val="minMax"/>
          <c:max val="1.5"/>
          <c:min val="-0.2"/>
        </c:scaling>
        <c:delete val="0"/>
        <c:axPos val="l"/>
        <c:majorGridlines>
          <c:spPr>
            <a:ln w="1532">
              <a:solidFill>
                <a:srgbClr val="FFFFFF"/>
              </a:solidFill>
              <a:prstDash val="solid"/>
            </a:ln>
          </c:spPr>
        </c:majorGridlines>
        <c:numFmt formatCode="General" sourceLinked="1"/>
        <c:majorTickMark val="none"/>
        <c:minorTickMark val="none"/>
        <c:tickLblPos val="none"/>
        <c:spPr>
          <a:ln w="1532">
            <a:solidFill>
              <a:srgbClr val="000000"/>
            </a:solidFill>
            <a:prstDash val="solid"/>
          </a:ln>
        </c:spPr>
        <c:crossAx val="178508288"/>
        <c:crosses val="autoZero"/>
        <c:crossBetween val="midCat"/>
      </c:valAx>
      <c:spPr>
        <a:noFill/>
        <a:ln w="25346">
          <a:noFill/>
        </a:ln>
      </c:spPr>
    </c:plotArea>
    <c:plotVisOnly val="1"/>
    <c:dispBlanksAs val="gap"/>
    <c:showDLblsOverMax val="0"/>
  </c:chart>
  <c:spPr>
    <a:noFill/>
    <a:ln>
      <a:noFill/>
    </a:ln>
  </c:spPr>
  <c:txPr>
    <a:bodyPr/>
    <a:lstStyle/>
    <a:p>
      <a:pPr>
        <a:defRPr sz="494"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67206477732802E-2"/>
          <c:y val="7.0967741935484024E-2"/>
          <c:w val="0.95951417004048578"/>
          <c:h val="0.87096774193548387"/>
        </c:manualLayout>
      </c:layout>
      <c:scatterChart>
        <c:scatterStyle val="smoothMarker"/>
        <c:varyColors val="0"/>
        <c:ser>
          <c:idx val="0"/>
          <c:order val="0"/>
          <c:tx>
            <c:strRef>
              <c:f>Sheet1!$B$1</c:f>
              <c:strCache>
                <c:ptCount val="1"/>
                <c:pt idx="0">
                  <c:v>原信号</c:v>
                </c:pt>
              </c:strCache>
            </c:strRef>
          </c:tx>
          <c:spPr>
            <a:ln w="19050">
              <a:solidFill>
                <a:srgbClr val="00008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Sheet1!$B$2:$B$102</c:f>
              <c:numCache>
                <c:formatCode>General</c:formatCode>
                <c:ptCount val="101"/>
                <c:pt idx="0">
                  <c:v>5.5413772750765533E-2</c:v>
                </c:pt>
                <c:pt idx="1">
                  <c:v>0.2219608343980877</c:v>
                </c:pt>
                <c:pt idx="2">
                  <c:v>0.18150247661610341</c:v>
                </c:pt>
                <c:pt idx="3">
                  <c:v>0.2443341531314942</c:v>
                </c:pt>
                <c:pt idx="4">
                  <c:v>0.19403419450969844</c:v>
                </c:pt>
                <c:pt idx="5">
                  <c:v>0.49303976529874866</c:v>
                </c:pt>
                <c:pt idx="6">
                  <c:v>0.50490939087626396</c:v>
                </c:pt>
                <c:pt idx="7">
                  <c:v>0.9536006199801198</c:v>
                </c:pt>
                <c:pt idx="8">
                  <c:v>0.44565166311652593</c:v>
                </c:pt>
                <c:pt idx="9">
                  <c:v>0.17526286987366646</c:v>
                </c:pt>
                <c:pt idx="10">
                  <c:v>0.76395586533311333</c:v>
                </c:pt>
                <c:pt idx="11">
                  <c:v>0.65795681230228265</c:v>
                </c:pt>
                <c:pt idx="12">
                  <c:v>2.818621051813255E-2</c:v>
                </c:pt>
                <c:pt idx="13">
                  <c:v>0.76122772190947663</c:v>
                </c:pt>
                <c:pt idx="14">
                  <c:v>0.52353000366940083</c:v>
                </c:pt>
                <c:pt idx="15">
                  <c:v>0.43072383852950935</c:v>
                </c:pt>
                <c:pt idx="16">
                  <c:v>0.50436861058664828</c:v>
                </c:pt>
                <c:pt idx="17">
                  <c:v>0.31580885959494326</c:v>
                </c:pt>
                <c:pt idx="18">
                  <c:v>0.31410352425215082</c:v>
                </c:pt>
                <c:pt idx="19">
                  <c:v>0.26269758945564536</c:v>
                </c:pt>
                <c:pt idx="20">
                  <c:v>0.1552773724587162</c:v>
                </c:pt>
                <c:pt idx="21">
                  <c:v>0.27573320801211804</c:v>
                </c:pt>
                <c:pt idx="22">
                  <c:v>0.95424000518374874</c:v>
                </c:pt>
                <c:pt idx="23">
                  <c:v>0.58476991007131218</c:v>
                </c:pt>
                <c:pt idx="24">
                  <c:v>0.3430228534305963</c:v>
                </c:pt>
                <c:pt idx="25">
                  <c:v>0.5395151529094564</c:v>
                </c:pt>
                <c:pt idx="26">
                  <c:v>0.37626432280272248</c:v>
                </c:pt>
                <c:pt idx="27">
                  <c:v>0.3159749255473594</c:v>
                </c:pt>
                <c:pt idx="28">
                  <c:v>0.51597082333560795</c:v>
                </c:pt>
                <c:pt idx="29">
                  <c:v>0.97195521997822765</c:v>
                </c:pt>
                <c:pt idx="30">
                  <c:v>0.68664495309858886</c:v>
                </c:pt>
                <c:pt idx="31">
                  <c:v>0.63593337241983272</c:v>
                </c:pt>
                <c:pt idx="32">
                  <c:v>0.11589869652487915</c:v>
                </c:pt>
                <c:pt idx="33">
                  <c:v>0.86829831046622163</c:v>
                </c:pt>
                <c:pt idx="34">
                  <c:v>0.75919994821696068</c:v>
                </c:pt>
                <c:pt idx="35">
                  <c:v>0.35970018358480826</c:v>
                </c:pt>
                <c:pt idx="36">
                  <c:v>0.84654611508817901</c:v>
                </c:pt>
                <c:pt idx="37">
                  <c:v>2.1978088094465782E-2</c:v>
                </c:pt>
                <c:pt idx="38">
                  <c:v>0.48065519420415731</c:v>
                </c:pt>
                <c:pt idx="39">
                  <c:v>0.42243411826751681</c:v>
                </c:pt>
                <c:pt idx="40">
                  <c:v>0.61169430496931065</c:v>
                </c:pt>
                <c:pt idx="41">
                  <c:v>0.75635681312190473</c:v>
                </c:pt>
                <c:pt idx="42">
                  <c:v>0.31523282548966403</c:v>
                </c:pt>
                <c:pt idx="43">
                  <c:v>0.72352350338741811</c:v>
                </c:pt>
                <c:pt idx="44">
                  <c:v>0.79407017613365682</c:v>
                </c:pt>
                <c:pt idx="45">
                  <c:v>0.74394578137431022</c:v>
                </c:pt>
                <c:pt idx="46">
                  <c:v>0.74433960904449348</c:v>
                </c:pt>
                <c:pt idx="47">
                  <c:v>0.60020327298373088</c:v>
                </c:pt>
                <c:pt idx="48">
                  <c:v>0.97032023216933594</c:v>
                </c:pt>
                <c:pt idx="49">
                  <c:v>0.59663815682362553</c:v>
                </c:pt>
                <c:pt idx="50">
                  <c:v>0.77072251546296577</c:v>
                </c:pt>
                <c:pt idx="51">
                  <c:v>0.47577008374884033</c:v>
                </c:pt>
                <c:pt idx="52">
                  <c:v>0.49971145749187285</c:v>
                </c:pt>
                <c:pt idx="53">
                  <c:v>0.60272606566330056</c:v>
                </c:pt>
                <c:pt idx="54">
                  <c:v>2.4074247958319077E-2</c:v>
                </c:pt>
                <c:pt idx="55">
                  <c:v>4.8254756942475392E-2</c:v>
                </c:pt>
                <c:pt idx="56">
                  <c:v>0.48046864739818407</c:v>
                </c:pt>
                <c:pt idx="57">
                  <c:v>0.16249513310721925</c:v>
                </c:pt>
                <c:pt idx="58">
                  <c:v>0.41068205727870338</c:v>
                </c:pt>
                <c:pt idx="59">
                  <c:v>7.5661354518640422E-2</c:v>
                </c:pt>
                <c:pt idx="60">
                  <c:v>0.83613356716747067</c:v>
                </c:pt>
                <c:pt idx="61">
                  <c:v>0.11317711228248671</c:v>
                </c:pt>
                <c:pt idx="62">
                  <c:v>0.19168172219178767</c:v>
                </c:pt>
                <c:pt idx="63">
                  <c:v>0.21885713069879714</c:v>
                </c:pt>
                <c:pt idx="64">
                  <c:v>7.2307568347463713E-2</c:v>
                </c:pt>
                <c:pt idx="65">
                  <c:v>0.34022849832283597</c:v>
                </c:pt>
                <c:pt idx="66">
                  <c:v>0.80718607930231556</c:v>
                </c:pt>
                <c:pt idx="67">
                  <c:v>0.19558677520757917</c:v>
                </c:pt>
                <c:pt idx="68">
                  <c:v>0.96092193829712635</c:v>
                </c:pt>
                <c:pt idx="69">
                  <c:v>9.8987812501281747E-2</c:v>
                </c:pt>
                <c:pt idx="70">
                  <c:v>0.71280411789255815</c:v>
                </c:pt>
                <c:pt idx="71">
                  <c:v>0.85665850800968346</c:v>
                </c:pt>
                <c:pt idx="72">
                  <c:v>0.38341652982100066</c:v>
                </c:pt>
                <c:pt idx="73">
                  <c:v>5.0048169958730522E-2</c:v>
                </c:pt>
                <c:pt idx="74">
                  <c:v>0.20764999426901509</c:v>
                </c:pt>
                <c:pt idx="75">
                  <c:v>0.78300853102304369</c:v>
                </c:pt>
                <c:pt idx="76">
                  <c:v>0.35596122424830545</c:v>
                </c:pt>
                <c:pt idx="77">
                  <c:v>0.5575726046661047</c:v>
                </c:pt>
                <c:pt idx="78">
                  <c:v>0.87896818270740296</c:v>
                </c:pt>
                <c:pt idx="79">
                  <c:v>0.45240797793638587</c:v>
                </c:pt>
                <c:pt idx="80">
                  <c:v>0.88263081540097765</c:v>
                </c:pt>
                <c:pt idx="81">
                  <c:v>0.40995091582010934</c:v>
                </c:pt>
                <c:pt idx="82">
                  <c:v>0.85643389030202077</c:v>
                </c:pt>
                <c:pt idx="83">
                  <c:v>0.63025993996275509</c:v>
                </c:pt>
                <c:pt idx="84">
                  <c:v>0.65250719153187864</c:v>
                </c:pt>
                <c:pt idx="85">
                  <c:v>8.3179519020503329E-2</c:v>
                </c:pt>
                <c:pt idx="86">
                  <c:v>0.89624285608474563</c:v>
                </c:pt>
                <c:pt idx="87">
                  <c:v>0.40734436030155291</c:v>
                </c:pt>
                <c:pt idx="88">
                  <c:v>0.47368313106018456</c:v>
                </c:pt>
                <c:pt idx="89">
                  <c:v>0.27233919487559355</c:v>
                </c:pt>
                <c:pt idx="90">
                  <c:v>7.5458859066974249E-2</c:v>
                </c:pt>
                <c:pt idx="91">
                  <c:v>0.3668514563282238</c:v>
                </c:pt>
                <c:pt idx="92">
                  <c:v>0.80474728871455925</c:v>
                </c:pt>
                <c:pt idx="93">
                  <c:v>0.75927887742588529</c:v>
                </c:pt>
                <c:pt idx="94">
                  <c:v>0.3109084892769492</c:v>
                </c:pt>
                <c:pt idx="95">
                  <c:v>0.4779366056844655</c:v>
                </c:pt>
                <c:pt idx="96">
                  <c:v>0.29420727054451046</c:v>
                </c:pt>
                <c:pt idx="97">
                  <c:v>0.90078942822846264</c:v>
                </c:pt>
                <c:pt idx="98">
                  <c:v>0.81071317315805902</c:v>
                </c:pt>
                <c:pt idx="99">
                  <c:v>0.40422335601239023</c:v>
                </c:pt>
                <c:pt idx="100">
                  <c:v>0.10717684576754261</c:v>
                </c:pt>
              </c:numCache>
            </c:numRef>
          </c:yVal>
          <c:smooth val="1"/>
        </c:ser>
        <c:dLbls>
          <c:showLegendKey val="0"/>
          <c:showVal val="0"/>
          <c:showCatName val="0"/>
          <c:showSerName val="0"/>
          <c:showPercent val="0"/>
          <c:showBubbleSize val="0"/>
        </c:dLbls>
        <c:axId val="178510592"/>
        <c:axId val="178511168"/>
      </c:scatterChart>
      <c:valAx>
        <c:axId val="178510592"/>
        <c:scaling>
          <c:orientation val="minMax"/>
          <c:max val="25"/>
        </c:scaling>
        <c:delete val="0"/>
        <c:axPos val="b"/>
        <c:numFmt formatCode="General" sourceLinked="1"/>
        <c:majorTickMark val="none"/>
        <c:minorTickMark val="none"/>
        <c:tickLblPos val="none"/>
        <c:spPr>
          <a:ln w="1303">
            <a:solidFill>
              <a:srgbClr val="000000"/>
            </a:solidFill>
            <a:prstDash val="solid"/>
          </a:ln>
        </c:spPr>
        <c:crossAx val="178511168"/>
        <c:crosses val="autoZero"/>
        <c:crossBetween val="midCat"/>
      </c:valAx>
      <c:valAx>
        <c:axId val="178511168"/>
        <c:scaling>
          <c:orientation val="minMax"/>
          <c:max val="1"/>
          <c:min val="0"/>
        </c:scaling>
        <c:delete val="0"/>
        <c:axPos val="l"/>
        <c:majorGridlines>
          <c:spPr>
            <a:ln w="1303">
              <a:solidFill>
                <a:srgbClr val="FFFFFF"/>
              </a:solidFill>
              <a:prstDash val="solid"/>
            </a:ln>
          </c:spPr>
        </c:majorGridlines>
        <c:numFmt formatCode="General" sourceLinked="1"/>
        <c:majorTickMark val="none"/>
        <c:minorTickMark val="none"/>
        <c:tickLblPos val="none"/>
        <c:spPr>
          <a:ln w="1303">
            <a:solidFill>
              <a:srgbClr val="000000"/>
            </a:solidFill>
            <a:prstDash val="solid"/>
          </a:ln>
        </c:spPr>
        <c:crossAx val="178510592"/>
        <c:crosses val="autoZero"/>
        <c:crossBetween val="midCat"/>
      </c:valAx>
      <c:spPr>
        <a:noFill/>
        <a:ln w="25280">
          <a:noFill/>
        </a:ln>
      </c:spPr>
    </c:plotArea>
    <c:plotVisOnly val="1"/>
    <c:dispBlanksAs val="gap"/>
    <c:showDLblsOverMax val="0"/>
  </c:chart>
  <c:spPr>
    <a:noFill/>
    <a:ln>
      <a:noFill/>
    </a:ln>
  </c:spPr>
  <c:txPr>
    <a:bodyPr/>
    <a:lstStyle/>
    <a:p>
      <a:pPr>
        <a:defRPr sz="368"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76706827309509E-2"/>
          <c:y val="0.05"/>
          <c:w val="0.91967871485943775"/>
          <c:h val="0.90909090909090906"/>
        </c:manualLayout>
      </c:layout>
      <c:scatterChart>
        <c:scatterStyle val="smoothMarker"/>
        <c:varyColors val="0"/>
        <c:ser>
          <c:idx val="0"/>
          <c:order val="0"/>
          <c:tx>
            <c:v>リンギング検出オペレータ</c:v>
          </c:tx>
          <c:spPr>
            <a:ln w="19050">
              <a:solidFill>
                <a:srgbClr val="000080"/>
              </a:solidFill>
              <a:prstDash val="solid"/>
            </a:ln>
          </c:spPr>
          <c:marker>
            <c:symbol val="none"/>
          </c:marker>
          <c:xVal>
            <c:numRef>
              <c:f>Sheet1!$F$2:$F$20</c:f>
              <c:numCache>
                <c:formatCode>General</c:formatCode>
                <c:ptCount val="19"/>
                <c:pt idx="0">
                  <c:v>-9</c:v>
                </c:pt>
                <c:pt idx="1">
                  <c:v>-8</c:v>
                </c:pt>
                <c:pt idx="2">
                  <c:v>-7</c:v>
                </c:pt>
                <c:pt idx="3">
                  <c:v>-6</c:v>
                </c:pt>
                <c:pt idx="4">
                  <c:v>-5</c:v>
                </c:pt>
                <c:pt idx="5">
                  <c:v>-4</c:v>
                </c:pt>
                <c:pt idx="6">
                  <c:v>-3</c:v>
                </c:pt>
                <c:pt idx="7">
                  <c:v>-2</c:v>
                </c:pt>
                <c:pt idx="8">
                  <c:v>-1</c:v>
                </c:pt>
                <c:pt idx="9">
                  <c:v>0</c:v>
                </c:pt>
                <c:pt idx="10">
                  <c:v>1</c:v>
                </c:pt>
                <c:pt idx="11">
                  <c:v>2</c:v>
                </c:pt>
                <c:pt idx="12">
                  <c:v>3</c:v>
                </c:pt>
                <c:pt idx="13">
                  <c:v>4</c:v>
                </c:pt>
                <c:pt idx="14">
                  <c:v>5</c:v>
                </c:pt>
                <c:pt idx="15">
                  <c:v>6</c:v>
                </c:pt>
                <c:pt idx="16">
                  <c:v>7</c:v>
                </c:pt>
                <c:pt idx="17">
                  <c:v>8</c:v>
                </c:pt>
                <c:pt idx="18">
                  <c:v>9</c:v>
                </c:pt>
              </c:numCache>
            </c:numRef>
          </c:xVal>
          <c:yVal>
            <c:numRef>
              <c:f>Sheet1!$G$2:$G$20</c:f>
              <c:numCache>
                <c:formatCode>General</c:formatCode>
                <c:ptCount val="19"/>
                <c:pt idx="0">
                  <c:v>-7.9918705534528034E-6</c:v>
                </c:pt>
                <c:pt idx="1">
                  <c:v>6.6915112882442833E-5</c:v>
                </c:pt>
                <c:pt idx="2">
                  <c:v>-4.3634134752288024E-4</c:v>
                </c:pt>
                <c:pt idx="3">
                  <c:v>2.2159242059690185E-3</c:v>
                </c:pt>
                <c:pt idx="4">
                  <c:v>-8.7641502467843066E-3</c:v>
                </c:pt>
                <c:pt idx="5">
                  <c:v>2.6995483256594028E-2</c:v>
                </c:pt>
                <c:pt idx="6">
                  <c:v>-6.4758797832946524E-2</c:v>
                </c:pt>
                <c:pt idx="7">
                  <c:v>0.12098536225957168</c:v>
                </c:pt>
                <c:pt idx="8">
                  <c:v>-0.17603266338214976</c:v>
                </c:pt>
                <c:pt idx="9">
                  <c:v>0.19947114020071635</c:v>
                </c:pt>
                <c:pt idx="10">
                  <c:v>-0.17603266338214976</c:v>
                </c:pt>
                <c:pt idx="11">
                  <c:v>0.12098536225957168</c:v>
                </c:pt>
                <c:pt idx="12">
                  <c:v>-6.4758797832946524E-2</c:v>
                </c:pt>
                <c:pt idx="13">
                  <c:v>2.6995483256594028E-2</c:v>
                </c:pt>
                <c:pt idx="14">
                  <c:v>-8.7641502467843066E-3</c:v>
                </c:pt>
                <c:pt idx="15">
                  <c:v>2.2159242059690185E-3</c:v>
                </c:pt>
                <c:pt idx="16">
                  <c:v>-4.3634134752288024E-4</c:v>
                </c:pt>
                <c:pt idx="17">
                  <c:v>6.6915112882442833E-5</c:v>
                </c:pt>
                <c:pt idx="18">
                  <c:v>-7.9918705534528034E-6</c:v>
                </c:pt>
              </c:numCache>
            </c:numRef>
          </c:yVal>
          <c:smooth val="1"/>
        </c:ser>
        <c:dLbls>
          <c:showLegendKey val="0"/>
          <c:showVal val="0"/>
          <c:showCatName val="0"/>
          <c:showSerName val="0"/>
          <c:showPercent val="0"/>
          <c:showBubbleSize val="0"/>
        </c:dLbls>
        <c:axId val="181372032"/>
        <c:axId val="181372608"/>
      </c:scatterChart>
      <c:valAx>
        <c:axId val="181372032"/>
        <c:scaling>
          <c:orientation val="minMax"/>
          <c:max val="5"/>
          <c:min val="-5"/>
        </c:scaling>
        <c:delete val="0"/>
        <c:axPos val="b"/>
        <c:numFmt formatCode="General" sourceLinked="1"/>
        <c:majorTickMark val="none"/>
        <c:minorTickMark val="none"/>
        <c:tickLblPos val="none"/>
        <c:spPr>
          <a:ln w="771">
            <a:solidFill>
              <a:srgbClr val="000000"/>
            </a:solidFill>
            <a:prstDash val="solid"/>
          </a:ln>
        </c:spPr>
        <c:crossAx val="181372608"/>
        <c:crosses val="autoZero"/>
        <c:crossBetween val="midCat"/>
      </c:valAx>
      <c:valAx>
        <c:axId val="181372608"/>
        <c:scaling>
          <c:orientation val="minMax"/>
        </c:scaling>
        <c:delete val="1"/>
        <c:axPos val="l"/>
        <c:majorGridlines>
          <c:spPr>
            <a:ln w="771">
              <a:solidFill>
                <a:srgbClr val="FFFFFF"/>
              </a:solidFill>
              <a:prstDash val="solid"/>
            </a:ln>
          </c:spPr>
        </c:majorGridlines>
        <c:numFmt formatCode="General" sourceLinked="1"/>
        <c:majorTickMark val="out"/>
        <c:minorTickMark val="none"/>
        <c:tickLblPos val="none"/>
        <c:crossAx val="181372032"/>
        <c:crosses val="autoZero"/>
        <c:crossBetween val="midCat"/>
      </c:valAx>
      <c:spPr>
        <a:noFill/>
        <a:ln w="25338">
          <a:noFill/>
        </a:ln>
      </c:spPr>
    </c:plotArea>
    <c:plotVisOnly val="1"/>
    <c:dispBlanksAs val="gap"/>
    <c:showDLblsOverMax val="0"/>
  </c:chart>
  <c:spPr>
    <a:noFill/>
    <a:ln>
      <a:noFill/>
    </a:ln>
  </c:spPr>
  <c:txPr>
    <a:bodyPr/>
    <a:lstStyle/>
    <a:p>
      <a:pPr>
        <a:defRPr sz="254"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4320179627050283E-2"/>
          <c:y val="6.549631075258848E-2"/>
          <c:w val="0.8716058369184192"/>
          <c:h val="0.83158012616018961"/>
        </c:manualLayout>
      </c:layout>
      <c:lineChart>
        <c:grouping val="stacked"/>
        <c:varyColors val="0"/>
        <c:ser>
          <c:idx val="0"/>
          <c:order val="0"/>
          <c:spPr>
            <a:ln w="19050">
              <a:solidFill>
                <a:srgbClr val="000080"/>
              </a:solidFill>
            </a:ln>
          </c:spPr>
          <c:marker>
            <c:symbol val="none"/>
          </c:marker>
          <c:val>
            <c:numRef>
              <c:f>wave!$C$58:$C$82</c:f>
              <c:numCache>
                <c:formatCode>General</c:formatCode>
                <c:ptCount val="25"/>
                <c:pt idx="0">
                  <c:v>0</c:v>
                </c:pt>
                <c:pt idx="1">
                  <c:v>0</c:v>
                </c:pt>
                <c:pt idx="2">
                  <c:v>0</c:v>
                </c:pt>
                <c:pt idx="3">
                  <c:v>0</c:v>
                </c:pt>
                <c:pt idx="4">
                  <c:v>0</c:v>
                </c:pt>
                <c:pt idx="5">
                  <c:v>0</c:v>
                </c:pt>
                <c:pt idx="6">
                  <c:v>0</c:v>
                </c:pt>
                <c:pt idx="7">
                  <c:v>0</c:v>
                </c:pt>
                <c:pt idx="8">
                  <c:v>0</c:v>
                </c:pt>
                <c:pt idx="9">
                  <c:v>0</c:v>
                </c:pt>
                <c:pt idx="10">
                  <c:v>1</c:v>
                </c:pt>
                <c:pt idx="11">
                  <c:v>1</c:v>
                </c:pt>
                <c:pt idx="12">
                  <c:v>1</c:v>
                </c:pt>
                <c:pt idx="13">
                  <c:v>1</c:v>
                </c:pt>
                <c:pt idx="14">
                  <c:v>1</c:v>
                </c:pt>
                <c:pt idx="15">
                  <c:v>0</c:v>
                </c:pt>
                <c:pt idx="16">
                  <c:v>0</c:v>
                </c:pt>
                <c:pt idx="17">
                  <c:v>0</c:v>
                </c:pt>
                <c:pt idx="18">
                  <c:v>0</c:v>
                </c:pt>
                <c:pt idx="19">
                  <c:v>0</c:v>
                </c:pt>
                <c:pt idx="20">
                  <c:v>0</c:v>
                </c:pt>
                <c:pt idx="21">
                  <c:v>0</c:v>
                </c:pt>
                <c:pt idx="22">
                  <c:v>0</c:v>
                </c:pt>
                <c:pt idx="23">
                  <c:v>0</c:v>
                </c:pt>
                <c:pt idx="24">
                  <c:v>0</c:v>
                </c:pt>
              </c:numCache>
            </c:numRef>
          </c:val>
          <c:smooth val="0"/>
        </c:ser>
        <c:dLbls>
          <c:showLegendKey val="0"/>
          <c:showVal val="0"/>
          <c:showCatName val="0"/>
          <c:showSerName val="0"/>
          <c:showPercent val="0"/>
          <c:showBubbleSize val="0"/>
        </c:dLbls>
        <c:marker val="1"/>
        <c:smooth val="0"/>
        <c:axId val="181061120"/>
        <c:axId val="183861248"/>
      </c:lineChart>
      <c:catAx>
        <c:axId val="181061120"/>
        <c:scaling>
          <c:orientation val="minMax"/>
        </c:scaling>
        <c:delete val="0"/>
        <c:axPos val="b"/>
        <c:majorTickMark val="none"/>
        <c:minorTickMark val="none"/>
        <c:tickLblPos val="none"/>
        <c:spPr>
          <a:ln w="12700">
            <a:solidFill>
              <a:sysClr val="windowText" lastClr="000000"/>
            </a:solidFill>
            <a:tailEnd type="none"/>
          </a:ln>
        </c:spPr>
        <c:crossAx val="183861248"/>
        <c:crosses val="autoZero"/>
        <c:auto val="1"/>
        <c:lblAlgn val="ctr"/>
        <c:lblOffset val="100"/>
        <c:noMultiLvlLbl val="0"/>
      </c:catAx>
      <c:valAx>
        <c:axId val="183861248"/>
        <c:scaling>
          <c:orientation val="minMax"/>
        </c:scaling>
        <c:delete val="0"/>
        <c:axPos val="l"/>
        <c:numFmt formatCode="General" sourceLinked="1"/>
        <c:majorTickMark val="none"/>
        <c:minorTickMark val="none"/>
        <c:tickLblPos val="none"/>
        <c:spPr>
          <a:ln w="12700">
            <a:solidFill>
              <a:sysClr val="windowText" lastClr="000000"/>
            </a:solidFill>
            <a:tailEnd type="none"/>
          </a:ln>
        </c:spPr>
        <c:crossAx val="181061120"/>
        <c:crosses val="autoZero"/>
        <c:crossBetween val="between"/>
      </c:valAx>
    </c:plotArea>
    <c:plotVisOnly val="1"/>
    <c:dispBlanksAs val="zero"/>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024480038616933E-2"/>
          <c:y val="0.13086259044136403"/>
          <c:w val="0.6633475111960766"/>
          <c:h val="0.67706121674667896"/>
        </c:manualLayout>
      </c:layout>
      <c:scatterChart>
        <c:scatterStyle val="smoothMarker"/>
        <c:varyColors val="0"/>
        <c:ser>
          <c:idx val="0"/>
          <c:order val="0"/>
          <c:tx>
            <c:strRef>
              <c:f>'5_small'!$B$1</c:f>
              <c:strCache>
                <c:ptCount val="1"/>
                <c:pt idx="0">
                  <c:v>-0.5</c:v>
                </c:pt>
              </c:strCache>
            </c:strRef>
          </c:tx>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'5_small'!$B$2:$B$22</c:f>
              <c:numCache>
                <c:formatCode>General</c:formatCode>
                <c:ptCount val="21"/>
                <c:pt idx="0">
                  <c:v>0.88092000000000092</c:v>
                </c:pt>
                <c:pt idx="1">
                  <c:v>0.86146</c:v>
                </c:pt>
                <c:pt idx="2">
                  <c:v>0.83692999999999995</c:v>
                </c:pt>
                <c:pt idx="3">
                  <c:v>0.80567000000000188</c:v>
                </c:pt>
                <c:pt idx="4">
                  <c:v>0.76536999999999999</c:v>
                </c:pt>
                <c:pt idx="5">
                  <c:v>0.71296000000000004</c:v>
                </c:pt>
                <c:pt idx="6">
                  <c:v>0.64450000000000063</c:v>
                </c:pt>
                <c:pt idx="7">
                  <c:v>0.5554</c:v>
                </c:pt>
                <c:pt idx="8">
                  <c:v>0.44139000000000039</c:v>
                </c:pt>
                <c:pt idx="9">
                  <c:v>0.30072000000000032</c:v>
                </c:pt>
                <c:pt idx="10">
                  <c:v>0.13769000000000001</c:v>
                </c:pt>
                <c:pt idx="11">
                  <c:v>4.7636000000000123E-2</c:v>
                </c:pt>
                <c:pt idx="12">
                  <c:v>0.2152000000000005</c:v>
                </c:pt>
                <c:pt idx="13">
                  <c:v>0.36954000000000031</c:v>
                </c:pt>
                <c:pt idx="14">
                  <c:v>0.49852000000000124</c:v>
                </c:pt>
                <c:pt idx="15">
                  <c:v>0.60105000000000064</c:v>
                </c:pt>
                <c:pt idx="16">
                  <c:v>0.68035000000000079</c:v>
                </c:pt>
                <c:pt idx="17">
                  <c:v>0.74105000000000065</c:v>
                </c:pt>
                <c:pt idx="18">
                  <c:v>0.78752</c:v>
                </c:pt>
                <c:pt idx="19">
                  <c:v>0.82333000000000001</c:v>
                </c:pt>
                <c:pt idx="20">
                  <c:v>0.85121000000000002</c:v>
                </c:pt>
              </c:numCache>
            </c:numRef>
          </c:yVal>
          <c:smooth val="1"/>
        </c:ser>
        <c:ser>
          <c:idx val="1"/>
          <c:order val="1"/>
          <c:tx>
            <c:strRef>
              <c:f>'5_small'!$C$1</c:f>
              <c:strCache>
                <c:ptCount val="1"/>
                <c:pt idx="0">
                  <c:v>-0.4</c:v>
                </c:pt>
              </c:strCache>
            </c:strRef>
          </c:tx>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'5_small'!$C$2:$C$22</c:f>
              <c:numCache>
                <c:formatCode>General</c:formatCode>
                <c:ptCount val="21"/>
                <c:pt idx="0">
                  <c:v>0.84319999999999995</c:v>
                </c:pt>
                <c:pt idx="1">
                  <c:v>0.815720000000002</c:v>
                </c:pt>
                <c:pt idx="2">
                  <c:v>0.78105000000000002</c:v>
                </c:pt>
                <c:pt idx="3">
                  <c:v>0.73695000000000188</c:v>
                </c:pt>
                <c:pt idx="4">
                  <c:v>0.6805599999999995</c:v>
                </c:pt>
                <c:pt idx="5">
                  <c:v>0.60846</c:v>
                </c:pt>
                <c:pt idx="6">
                  <c:v>0.51705000000000001</c:v>
                </c:pt>
                <c:pt idx="7">
                  <c:v>0.40356000000000031</c:v>
                </c:pt>
                <c:pt idx="8">
                  <c:v>0.26791000000000031</c:v>
                </c:pt>
                <c:pt idx="9">
                  <c:v>0.1156100000000001</c:v>
                </c:pt>
                <c:pt idx="10">
                  <c:v>5.7071000000000018E-2</c:v>
                </c:pt>
                <c:pt idx="11">
                  <c:v>0.21045000000000041</c:v>
                </c:pt>
                <c:pt idx="12">
                  <c:v>0.35306000000000032</c:v>
                </c:pt>
                <c:pt idx="13">
                  <c:v>0.47469</c:v>
                </c:pt>
                <c:pt idx="14">
                  <c:v>0.57384000000000213</c:v>
                </c:pt>
                <c:pt idx="15">
                  <c:v>0.65256000000000003</c:v>
                </c:pt>
                <c:pt idx="16">
                  <c:v>0.71431999999999951</c:v>
                </c:pt>
                <c:pt idx="17">
                  <c:v>0.76264000000000343</c:v>
                </c:pt>
                <c:pt idx="18">
                  <c:v>0.80057999999999996</c:v>
                </c:pt>
                <c:pt idx="19">
                  <c:v>0.83061000000000063</c:v>
                </c:pt>
                <c:pt idx="20">
                  <c:v>0.85458000000000001</c:v>
                </c:pt>
              </c:numCache>
            </c:numRef>
          </c:yVal>
          <c:smooth val="1"/>
        </c:ser>
        <c:ser>
          <c:idx val="2"/>
          <c:order val="2"/>
          <c:tx>
            <c:strRef>
              <c:f>'5_small'!$D$1</c:f>
              <c:strCache>
                <c:ptCount val="1"/>
                <c:pt idx="0">
                  <c:v>-0.3</c:v>
                </c:pt>
              </c:strCache>
            </c:strRef>
          </c:tx>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'5_small'!$D$2:$D$22</c:f>
              <c:numCache>
                <c:formatCode>General</c:formatCode>
                <c:ptCount val="21"/>
                <c:pt idx="0">
                  <c:v>0.81540000000000001</c:v>
                </c:pt>
                <c:pt idx="1">
                  <c:v>0.78530999999999951</c:v>
                </c:pt>
                <c:pt idx="2">
                  <c:v>0.74811000000000005</c:v>
                </c:pt>
                <c:pt idx="3">
                  <c:v>0.70191999999999999</c:v>
                </c:pt>
                <c:pt idx="4">
                  <c:v>0.64448000000000005</c:v>
                </c:pt>
                <c:pt idx="5">
                  <c:v>0.57328999999999997</c:v>
                </c:pt>
                <c:pt idx="6">
                  <c:v>0.48599000000000031</c:v>
                </c:pt>
                <c:pt idx="7">
                  <c:v>0.38119000000000008</c:v>
                </c:pt>
                <c:pt idx="8">
                  <c:v>0.25978000000000001</c:v>
                </c:pt>
                <c:pt idx="9">
                  <c:v>0.12775</c:v>
                </c:pt>
                <c:pt idx="10">
                  <c:v>2.5146999999999999E-2</c:v>
                </c:pt>
                <c:pt idx="11">
                  <c:v>0.16762000000000016</c:v>
                </c:pt>
                <c:pt idx="12">
                  <c:v>0.30023</c:v>
                </c:pt>
                <c:pt idx="13">
                  <c:v>0.41732000000000125</c:v>
                </c:pt>
                <c:pt idx="14">
                  <c:v>0.51656999999999786</c:v>
                </c:pt>
                <c:pt idx="15">
                  <c:v>0.59839999999999949</c:v>
                </c:pt>
                <c:pt idx="16">
                  <c:v>0.6647700000000033</c:v>
                </c:pt>
                <c:pt idx="17">
                  <c:v>0.71819999999999995</c:v>
                </c:pt>
                <c:pt idx="18">
                  <c:v>0.76115999999999995</c:v>
                </c:pt>
                <c:pt idx="19">
                  <c:v>0.79579000000000188</c:v>
                </c:pt>
                <c:pt idx="20">
                  <c:v>0.82386999999999999</c:v>
                </c:pt>
              </c:numCache>
            </c:numRef>
          </c:yVal>
          <c:smooth val="1"/>
        </c:ser>
        <c:ser>
          <c:idx val="3"/>
          <c:order val="3"/>
          <c:tx>
            <c:strRef>
              <c:f>'5_small'!$E$1</c:f>
              <c:strCache>
                <c:ptCount val="1"/>
                <c:pt idx="0">
                  <c:v>-0.2</c:v>
                </c:pt>
              </c:strCache>
            </c:strRef>
          </c:tx>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'5_small'!$E$2:$E$22</c:f>
              <c:numCache>
                <c:formatCode>General</c:formatCode>
                <c:ptCount val="21"/>
                <c:pt idx="0">
                  <c:v>0.71838000000000002</c:v>
                </c:pt>
                <c:pt idx="1">
                  <c:v>0.67783000000000249</c:v>
                </c:pt>
                <c:pt idx="2">
                  <c:v>0.6298200000000026</c:v>
                </c:pt>
                <c:pt idx="3">
                  <c:v>0.57315000000000005</c:v>
                </c:pt>
                <c:pt idx="4">
                  <c:v>0.5067199999999995</c:v>
                </c:pt>
                <c:pt idx="5">
                  <c:v>0.42971000000000031</c:v>
                </c:pt>
                <c:pt idx="6">
                  <c:v>0.34194000000000047</c:v>
                </c:pt>
                <c:pt idx="7">
                  <c:v>0.24414000000000041</c:v>
                </c:pt>
                <c:pt idx="8">
                  <c:v>0.13825999999999999</c:v>
                </c:pt>
                <c:pt idx="9">
                  <c:v>2.7532000000000056E-2</c:v>
                </c:pt>
                <c:pt idx="10">
                  <c:v>8.4346000000000046E-2</c:v>
                </c:pt>
                <c:pt idx="11">
                  <c:v>0.19292000000000023</c:v>
                </c:pt>
                <c:pt idx="12">
                  <c:v>0.29470000000000002</c:v>
                </c:pt>
                <c:pt idx="13">
                  <c:v>0.38720000000000032</c:v>
                </c:pt>
                <c:pt idx="14">
                  <c:v>0.46915000000000001</c:v>
                </c:pt>
                <c:pt idx="15">
                  <c:v>0.54035999999999951</c:v>
                </c:pt>
                <c:pt idx="16">
                  <c:v>0.60141</c:v>
                </c:pt>
                <c:pt idx="17">
                  <c:v>0.65330000000000188</c:v>
                </c:pt>
                <c:pt idx="18">
                  <c:v>0.69720000000000093</c:v>
                </c:pt>
                <c:pt idx="19">
                  <c:v>0.73429000000000189</c:v>
                </c:pt>
                <c:pt idx="20">
                  <c:v>0.76564000000000343</c:v>
                </c:pt>
              </c:numCache>
            </c:numRef>
          </c:yVal>
          <c:smooth val="1"/>
        </c:ser>
        <c:ser>
          <c:idx val="4"/>
          <c:order val="4"/>
          <c:tx>
            <c:strRef>
              <c:f>'5_small'!$F$1</c:f>
              <c:strCache>
                <c:ptCount val="1"/>
                <c:pt idx="0">
                  <c:v>-0.1</c:v>
                </c:pt>
              </c:strCache>
            </c:strRef>
          </c:tx>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'5_small'!$F$2:$F$22</c:f>
              <c:numCache>
                <c:formatCode>General</c:formatCode>
                <c:ptCount val="21"/>
                <c:pt idx="0">
                  <c:v>0.65142999999999995</c:v>
                </c:pt>
                <c:pt idx="1">
                  <c:v>0.60646999999999951</c:v>
                </c:pt>
                <c:pt idx="2">
                  <c:v>0.55472999999999995</c:v>
                </c:pt>
                <c:pt idx="3">
                  <c:v>0.49553000000000008</c:v>
                </c:pt>
                <c:pt idx="4">
                  <c:v>0.42843000000000031</c:v>
                </c:pt>
                <c:pt idx="5">
                  <c:v>0.35337000000000124</c:v>
                </c:pt>
                <c:pt idx="6">
                  <c:v>0.27083000000000002</c:v>
                </c:pt>
                <c:pt idx="7">
                  <c:v>0.18204000000000056</c:v>
                </c:pt>
                <c:pt idx="8">
                  <c:v>8.955300000000041E-2</c:v>
                </c:pt>
                <c:pt idx="9">
                  <c:v>9.5582000000000028E-3</c:v>
                </c:pt>
                <c:pt idx="10">
                  <c:v>0.10555</c:v>
                </c:pt>
                <c:pt idx="11">
                  <c:v>0.19859000000000029</c:v>
                </c:pt>
                <c:pt idx="12">
                  <c:v>0.28646000000000038</c:v>
                </c:pt>
                <c:pt idx="13">
                  <c:v>0.36754000000000031</c:v>
                </c:pt>
                <c:pt idx="14">
                  <c:v>0.44089000000000039</c:v>
                </c:pt>
                <c:pt idx="15">
                  <c:v>0.50622</c:v>
                </c:pt>
                <c:pt idx="16">
                  <c:v>0.56372999999999995</c:v>
                </c:pt>
                <c:pt idx="17">
                  <c:v>0.61392000000000213</c:v>
                </c:pt>
                <c:pt idx="18">
                  <c:v>0.65750000000000064</c:v>
                </c:pt>
                <c:pt idx="19">
                  <c:v>0.69521999999999951</c:v>
                </c:pt>
                <c:pt idx="20">
                  <c:v>0.72783000000000064</c:v>
                </c:pt>
              </c:numCache>
            </c:numRef>
          </c:yVal>
          <c:smooth val="1"/>
        </c:ser>
        <c:ser>
          <c:idx val="5"/>
          <c:order val="5"/>
          <c:tx>
            <c:strRef>
              <c:f>'5_small'!$G$1</c:f>
              <c:strCache>
                <c:ptCount val="1"/>
                <c:pt idx="0">
                  <c:v>0</c:v>
                </c:pt>
              </c:strCache>
            </c:strRef>
          </c:tx>
          <c:spPr>
            <a:ln>
              <a:prstDash val="solid"/>
            </a:ln>
          </c:spPr>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'5_small'!$G$2:$G$22</c:f>
              <c:numCache>
                <c:formatCode>General</c:formatCode>
                <c:ptCount val="21"/>
                <c:pt idx="0">
                  <c:v>0.42967000000000038</c:v>
                </c:pt>
                <c:pt idx="1">
                  <c:v>0.38763000000000031</c:v>
                </c:pt>
                <c:pt idx="2">
                  <c:v>0.34309000000000039</c:v>
                </c:pt>
                <c:pt idx="3">
                  <c:v>0.29631000000000124</c:v>
                </c:pt>
                <c:pt idx="4">
                  <c:v>0.24776000000000056</c:v>
                </c:pt>
                <c:pt idx="5">
                  <c:v>0.19828000000000026</c:v>
                </c:pt>
                <c:pt idx="6">
                  <c:v>0.14959000000000044</c:v>
                </c:pt>
                <c:pt idx="7">
                  <c:v>0.10592000000000019</c:v>
                </c:pt>
                <c:pt idx="8">
                  <c:v>7.9459000000000113E-2</c:v>
                </c:pt>
                <c:pt idx="9">
                  <c:v>8.8888000000000064E-2</c:v>
                </c:pt>
                <c:pt idx="10">
                  <c:v>0.12636</c:v>
                </c:pt>
                <c:pt idx="11">
                  <c:v>0.17390000000000044</c:v>
                </c:pt>
                <c:pt idx="12">
                  <c:v>0.22411999999999999</c:v>
                </c:pt>
                <c:pt idx="13">
                  <c:v>0.27431000000000094</c:v>
                </c:pt>
                <c:pt idx="14">
                  <c:v>0.32324000000000008</c:v>
                </c:pt>
                <c:pt idx="15">
                  <c:v>0.37021000000000032</c:v>
                </c:pt>
                <c:pt idx="16">
                  <c:v>0.41484000000000032</c:v>
                </c:pt>
                <c:pt idx="17">
                  <c:v>0.45688000000000106</c:v>
                </c:pt>
                <c:pt idx="18">
                  <c:v>0.49622000000000038</c:v>
                </c:pt>
                <c:pt idx="19">
                  <c:v>0.53285000000000005</c:v>
                </c:pt>
                <c:pt idx="20">
                  <c:v>0.56679000000000213</c:v>
                </c:pt>
              </c:numCache>
            </c:numRef>
          </c:yVal>
          <c:smooth val="1"/>
        </c:ser>
        <c:ser>
          <c:idx val="6"/>
          <c:order val="6"/>
          <c:tx>
            <c:strRef>
              <c:f>'5_small'!$H$1</c:f>
              <c:strCache>
                <c:ptCount val="1"/>
                <c:pt idx="0">
                  <c:v>0.1</c:v>
                </c:pt>
              </c:strCache>
            </c:strRef>
          </c:tx>
          <c:spPr>
            <a:ln>
              <a:prstDash val="sysDot"/>
            </a:ln>
          </c:spPr>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'5_small'!$H$2:$H$22</c:f>
              <c:numCache>
                <c:formatCode>General</c:formatCode>
                <c:ptCount val="21"/>
                <c:pt idx="0">
                  <c:v>0.70806000000000002</c:v>
                </c:pt>
                <c:pt idx="1">
                  <c:v>0.67244000000000248</c:v>
                </c:pt>
                <c:pt idx="2">
                  <c:v>0.63132999999999995</c:v>
                </c:pt>
                <c:pt idx="3">
                  <c:v>0.58400999999999959</c:v>
                </c:pt>
                <c:pt idx="4">
                  <c:v>0.52983000000000002</c:v>
                </c:pt>
                <c:pt idx="5">
                  <c:v>0.46829000000000004</c:v>
                </c:pt>
                <c:pt idx="6">
                  <c:v>0.39925000000000038</c:v>
                </c:pt>
                <c:pt idx="7">
                  <c:v>0.32316000000000095</c:v>
                </c:pt>
                <c:pt idx="8">
                  <c:v>0.24154000000000056</c:v>
                </c:pt>
                <c:pt idx="9">
                  <c:v>0.15843000000000074</c:v>
                </c:pt>
                <c:pt idx="10">
                  <c:v>8.9329000000000047E-2</c:v>
                </c:pt>
                <c:pt idx="11">
                  <c:v>9.380400000000047E-2</c:v>
                </c:pt>
                <c:pt idx="12">
                  <c:v>0.16576000000000041</c:v>
                </c:pt>
                <c:pt idx="13">
                  <c:v>0.24909000000000056</c:v>
                </c:pt>
                <c:pt idx="14">
                  <c:v>0.33037000000000188</c:v>
                </c:pt>
                <c:pt idx="15">
                  <c:v>0.40593000000000001</c:v>
                </c:pt>
                <c:pt idx="16">
                  <c:v>0.47436000000000106</c:v>
                </c:pt>
                <c:pt idx="17">
                  <c:v>0.53527999999999998</c:v>
                </c:pt>
                <c:pt idx="18">
                  <c:v>0.58888000000000051</c:v>
                </c:pt>
                <c:pt idx="19">
                  <c:v>0.6356500000000026</c:v>
                </c:pt>
                <c:pt idx="20">
                  <c:v>0.67626000000000064</c:v>
                </c:pt>
              </c:numCache>
            </c:numRef>
          </c:yVal>
          <c:smooth val="1"/>
        </c:ser>
        <c:ser>
          <c:idx val="7"/>
          <c:order val="7"/>
          <c:tx>
            <c:strRef>
              <c:f>'5_small'!$I$1</c:f>
              <c:strCache>
                <c:ptCount val="1"/>
                <c:pt idx="0">
                  <c:v>0.2</c:v>
                </c:pt>
              </c:strCache>
            </c:strRef>
          </c:tx>
          <c:spPr>
            <a:ln>
              <a:prstDash val="sysDot"/>
            </a:ln>
          </c:spPr>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'5_small'!$I$2:$I$22</c:f>
              <c:numCache>
                <c:formatCode>General</c:formatCode>
                <c:ptCount val="21"/>
                <c:pt idx="0">
                  <c:v>0.71511999999999998</c:v>
                </c:pt>
                <c:pt idx="1">
                  <c:v>0.67785000000000284</c:v>
                </c:pt>
                <c:pt idx="2">
                  <c:v>0.63434000000000212</c:v>
                </c:pt>
                <c:pt idx="3">
                  <c:v>0.58366000000000051</c:v>
                </c:pt>
                <c:pt idx="4">
                  <c:v>0.52493000000000001</c:v>
                </c:pt>
                <c:pt idx="5">
                  <c:v>0.45746000000000031</c:v>
                </c:pt>
                <c:pt idx="6">
                  <c:v>0.38092000000000142</c:v>
                </c:pt>
                <c:pt idx="7">
                  <c:v>0.29561000000000032</c:v>
                </c:pt>
                <c:pt idx="8">
                  <c:v>0.20272000000000001</c:v>
                </c:pt>
                <c:pt idx="9">
                  <c:v>0.10492000000000012</c:v>
                </c:pt>
                <c:pt idx="10">
                  <c:v>6.7551000000000124E-4</c:v>
                </c:pt>
                <c:pt idx="11">
                  <c:v>0.10320000000000012</c:v>
                </c:pt>
                <c:pt idx="12">
                  <c:v>0.20252000000000001</c:v>
                </c:pt>
                <c:pt idx="13">
                  <c:v>0.29591000000000106</c:v>
                </c:pt>
                <c:pt idx="14">
                  <c:v>0.38146000000000124</c:v>
                </c:pt>
                <c:pt idx="15">
                  <c:v>0.45811000000000002</c:v>
                </c:pt>
                <c:pt idx="16">
                  <c:v>0.52564999999999995</c:v>
                </c:pt>
                <c:pt idx="17">
                  <c:v>0.58440999999999865</c:v>
                </c:pt>
                <c:pt idx="18">
                  <c:v>0.63509000000000249</c:v>
                </c:pt>
                <c:pt idx="19">
                  <c:v>0.67860000000000342</c:v>
                </c:pt>
                <c:pt idx="20">
                  <c:v>0.71586000000000005</c:v>
                </c:pt>
              </c:numCache>
            </c:numRef>
          </c:yVal>
          <c:smooth val="1"/>
        </c:ser>
        <c:ser>
          <c:idx val="8"/>
          <c:order val="8"/>
          <c:tx>
            <c:strRef>
              <c:f>'5_small'!$J$1</c:f>
              <c:strCache>
                <c:ptCount val="1"/>
                <c:pt idx="0">
                  <c:v>0.3</c:v>
                </c:pt>
              </c:strCache>
            </c:strRef>
          </c:tx>
          <c:spPr>
            <a:ln>
              <a:prstDash val="sysDot"/>
            </a:ln>
          </c:spPr>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'5_small'!$J$2:$J$22</c:f>
              <c:numCache>
                <c:formatCode>General</c:formatCode>
                <c:ptCount val="21"/>
                <c:pt idx="0">
                  <c:v>0.78424000000000005</c:v>
                </c:pt>
                <c:pt idx="1">
                  <c:v>0.75300000000000211</c:v>
                </c:pt>
                <c:pt idx="2">
                  <c:v>0.71548</c:v>
                </c:pt>
                <c:pt idx="3">
                  <c:v>0.67032000000000236</c:v>
                </c:pt>
                <c:pt idx="4">
                  <c:v>0.61600999999999995</c:v>
                </c:pt>
                <c:pt idx="5">
                  <c:v>0.55098999999999998</c:v>
                </c:pt>
                <c:pt idx="6">
                  <c:v>0.47390000000000032</c:v>
                </c:pt>
                <c:pt idx="7">
                  <c:v>0.38395000000000107</c:v>
                </c:pt>
                <c:pt idx="8">
                  <c:v>0.28147000000000094</c:v>
                </c:pt>
                <c:pt idx="9">
                  <c:v>0.16851000000000041</c:v>
                </c:pt>
                <c:pt idx="10">
                  <c:v>5.080600000000017E-2</c:v>
                </c:pt>
                <c:pt idx="11">
                  <c:v>7.5866000000000308E-2</c:v>
                </c:pt>
                <c:pt idx="12">
                  <c:v>0.19515000000000016</c:v>
                </c:pt>
                <c:pt idx="13">
                  <c:v>0.30628000000000088</c:v>
                </c:pt>
                <c:pt idx="14">
                  <c:v>0.40603</c:v>
                </c:pt>
                <c:pt idx="15">
                  <c:v>0.49298000000000142</c:v>
                </c:pt>
                <c:pt idx="16">
                  <c:v>0.56713999999999998</c:v>
                </c:pt>
                <c:pt idx="17">
                  <c:v>0.62948999999999999</c:v>
                </c:pt>
                <c:pt idx="18">
                  <c:v>0.68150000000000066</c:v>
                </c:pt>
                <c:pt idx="19">
                  <c:v>0.72473000000000065</c:v>
                </c:pt>
                <c:pt idx="20">
                  <c:v>0.76066000000000211</c:v>
                </c:pt>
              </c:numCache>
            </c:numRef>
          </c:yVal>
          <c:smooth val="1"/>
        </c:ser>
        <c:ser>
          <c:idx val="9"/>
          <c:order val="9"/>
          <c:tx>
            <c:strRef>
              <c:f>'5_small'!$K$1</c:f>
              <c:strCache>
                <c:ptCount val="1"/>
                <c:pt idx="0">
                  <c:v>0.4</c:v>
                </c:pt>
              </c:strCache>
            </c:strRef>
          </c:tx>
          <c:spPr>
            <a:ln>
              <a:prstDash val="sysDot"/>
            </a:ln>
          </c:spPr>
          <c:marker>
            <c:symbol val="none"/>
          </c:marker>
          <c:xVal>
            <c:numRef>
              <c:f>'5_small'!$A$2:$A$22</c:f>
              <c:numCache>
                <c:formatCode>General</c:formatCode>
                <c:ptCount val="21"/>
                <c:pt idx="0">
                  <c:v>-0.4</c:v>
                </c:pt>
                <c:pt idx="1">
                  <c:v>-0.36000000000000032</c:v>
                </c:pt>
                <c:pt idx="2">
                  <c:v>-0.32000000000000106</c:v>
                </c:pt>
                <c:pt idx="3">
                  <c:v>-0.28000000000000008</c:v>
                </c:pt>
                <c:pt idx="4">
                  <c:v>-0.24000000000000021</c:v>
                </c:pt>
                <c:pt idx="5">
                  <c:v>-0.2</c:v>
                </c:pt>
                <c:pt idx="6">
                  <c:v>-0.1600000000000002</c:v>
                </c:pt>
                <c:pt idx="7">
                  <c:v>-0.12000000000000002</c:v>
                </c:pt>
                <c:pt idx="8">
                  <c:v>-8.0000000000000127E-2</c:v>
                </c:pt>
                <c:pt idx="9">
                  <c:v>-4.0000000000000063E-2</c:v>
                </c:pt>
                <c:pt idx="10">
                  <c:v>0</c:v>
                </c:pt>
                <c:pt idx="11">
                  <c:v>4.0000000000000063E-2</c:v>
                </c:pt>
                <c:pt idx="12">
                  <c:v>8.0000000000000127E-2</c:v>
                </c:pt>
                <c:pt idx="13">
                  <c:v>0.12000000000000002</c:v>
                </c:pt>
                <c:pt idx="14">
                  <c:v>0.1600000000000002</c:v>
                </c:pt>
                <c:pt idx="15">
                  <c:v>0.20000000000000101</c:v>
                </c:pt>
                <c:pt idx="16">
                  <c:v>0.24000000000000099</c:v>
                </c:pt>
                <c:pt idx="17">
                  <c:v>0.28000000000000108</c:v>
                </c:pt>
                <c:pt idx="18">
                  <c:v>0.32000000000000206</c:v>
                </c:pt>
                <c:pt idx="19">
                  <c:v>0.36000000000000132</c:v>
                </c:pt>
                <c:pt idx="20">
                  <c:v>0.40000000000000102</c:v>
                </c:pt>
              </c:numCache>
            </c:numRef>
          </c:xVal>
          <c:yVal>
            <c:numRef>
              <c:f>'5_small'!$K$2:$K$22</c:f>
              <c:numCache>
                <c:formatCode>General</c:formatCode>
                <c:ptCount val="21"/>
                <c:pt idx="0">
                  <c:v>0.83718000000000004</c:v>
                </c:pt>
                <c:pt idx="1">
                  <c:v>0.80976999999999999</c:v>
                </c:pt>
                <c:pt idx="2">
                  <c:v>0.77554000000000134</c:v>
                </c:pt>
                <c:pt idx="3">
                  <c:v>0.73248000000000002</c:v>
                </c:pt>
                <c:pt idx="4">
                  <c:v>0.67811999999999995</c:v>
                </c:pt>
                <c:pt idx="5">
                  <c:v>0.6095699999999995</c:v>
                </c:pt>
                <c:pt idx="6">
                  <c:v>0.52395000000000003</c:v>
                </c:pt>
                <c:pt idx="7">
                  <c:v>0.41939000000000032</c:v>
                </c:pt>
                <c:pt idx="8">
                  <c:v>0.29717000000000032</c:v>
                </c:pt>
                <c:pt idx="9">
                  <c:v>0.16811000000000023</c:v>
                </c:pt>
                <c:pt idx="10">
                  <c:v>1.8058999999999999E-2</c:v>
                </c:pt>
                <c:pt idx="11">
                  <c:v>0.17115</c:v>
                </c:pt>
                <c:pt idx="12">
                  <c:v>0.31263000000000002</c:v>
                </c:pt>
                <c:pt idx="13">
                  <c:v>0.43577000000000032</c:v>
                </c:pt>
                <c:pt idx="14">
                  <c:v>0.53825000000000001</c:v>
                </c:pt>
                <c:pt idx="15">
                  <c:v>0.62110000000000065</c:v>
                </c:pt>
                <c:pt idx="16">
                  <c:v>0.68704000000000165</c:v>
                </c:pt>
                <c:pt idx="17">
                  <c:v>0.73921000000000003</c:v>
                </c:pt>
                <c:pt idx="18">
                  <c:v>0.78054000000000001</c:v>
                </c:pt>
                <c:pt idx="19">
                  <c:v>0.81344000000000005</c:v>
                </c:pt>
                <c:pt idx="20">
                  <c:v>0.83983000000000063</c:v>
                </c:pt>
              </c:numCache>
            </c:numRef>
          </c:yVal>
          <c:smooth val="1"/>
        </c:ser>
        <c:dLbls>
          <c:showLegendKey val="0"/>
          <c:showVal val="0"/>
          <c:showCatName val="0"/>
          <c:showSerName val="0"/>
          <c:showPercent val="0"/>
          <c:showBubbleSize val="0"/>
        </c:dLbls>
        <c:axId val="181378368"/>
        <c:axId val="183861824"/>
      </c:scatterChart>
      <c:valAx>
        <c:axId val="181378368"/>
        <c:scaling>
          <c:orientation val="minMax"/>
          <c:max val="0.4"/>
          <c:min val="-0.4"/>
        </c:scaling>
        <c:delete val="0"/>
        <c:axPos val="b"/>
        <c:title>
          <c:tx>
            <c:rich>
              <a:bodyPr/>
              <a:lstStyle/>
              <a:p>
                <a:pPr>
                  <a:defRPr sz="1200" b="0"/>
                </a:pPr>
                <a:r>
                  <a:rPr lang="ja-JP" altLang="en-US" sz="1200" b="0" dirty="0" smtClean="0"/>
                  <a:t>リンギング</a:t>
                </a:r>
                <a:r>
                  <a:rPr lang="ja-JP" altLang="en-US" sz="1200" b="0" dirty="0"/>
                  <a:t>の</a:t>
                </a:r>
                <a:r>
                  <a:rPr lang="ja-JP" altLang="en-US" sz="1200" b="0" dirty="0" smtClean="0"/>
                  <a:t>振幅  </a:t>
                </a:r>
                <a:r>
                  <a:rPr lang="en-US" altLang="ja-JP" sz="1800" b="0" i="1" dirty="0" smtClean="0">
                    <a:latin typeface="Times New Roman" pitchFamily="18" charset="0"/>
                    <a:cs typeface="Times New Roman" pitchFamily="18" charset="0"/>
                  </a:rPr>
                  <a:t>k</a:t>
                </a:r>
                <a:endParaRPr lang="en-US" altLang="en-US" sz="1200" b="0" i="1" dirty="0">
                  <a:latin typeface="Times New Roman" pitchFamily="18" charset="0"/>
                  <a:cs typeface="Times New Roman" pitchFamily="18" charset="0"/>
                </a:endParaRPr>
              </a:p>
            </c:rich>
          </c:tx>
          <c:layout>
            <c:manualLayout>
              <c:xMode val="edge"/>
              <c:yMode val="edge"/>
              <c:x val="0.27338796647115837"/>
              <c:y val="0.88829304298816025"/>
            </c:manualLayout>
          </c:layout>
          <c:overlay val="0"/>
        </c:title>
        <c:numFmt formatCode="General" sourceLinked="1"/>
        <c:majorTickMark val="out"/>
        <c:minorTickMark val="none"/>
        <c:tickLblPos val="nextTo"/>
        <c:txPr>
          <a:bodyPr/>
          <a:lstStyle/>
          <a:p>
            <a:pPr>
              <a:defRPr sz="1100"/>
            </a:pPr>
            <a:endParaRPr lang="ja-JP"/>
          </a:p>
        </c:txPr>
        <c:crossAx val="183861824"/>
        <c:crosses val="autoZero"/>
        <c:crossBetween val="midCat"/>
      </c:valAx>
      <c:valAx>
        <c:axId val="183861824"/>
        <c:scaling>
          <c:orientation val="minMax"/>
        </c:scaling>
        <c:delete val="0"/>
        <c:axPos val="l"/>
        <c:title>
          <c:tx>
            <c:rich>
              <a:bodyPr rot="-5400000" vert="horz"/>
              <a:lstStyle/>
              <a:p>
                <a:pPr>
                  <a:defRPr sz="1200" b="0"/>
                </a:pPr>
                <a:r>
                  <a:rPr lang="ja-JP" altLang="en-US" sz="1200" b="0"/>
                  <a:t>リンギング検出器の出力値</a:t>
                </a:r>
                <a:endParaRPr lang="en-US" altLang="en-US" sz="1200" b="0"/>
              </a:p>
            </c:rich>
          </c:tx>
          <c:layout>
            <c:manualLayout>
              <c:xMode val="edge"/>
              <c:yMode val="edge"/>
              <c:x val="7.5471698113207791E-3"/>
              <c:y val="0.18480050458808928"/>
            </c:manualLayout>
          </c:layout>
          <c:overlay val="0"/>
        </c:title>
        <c:numFmt formatCode="General" sourceLinked="1"/>
        <c:majorTickMark val="out"/>
        <c:minorTickMark val="none"/>
        <c:tickLblPos val="nextTo"/>
        <c:txPr>
          <a:bodyPr/>
          <a:lstStyle/>
          <a:p>
            <a:pPr>
              <a:defRPr sz="1100"/>
            </a:pPr>
            <a:endParaRPr lang="ja-JP"/>
          </a:p>
        </c:txPr>
        <c:crossAx val="181378368"/>
        <c:crosses val="autoZero"/>
        <c:crossBetween val="midCat"/>
      </c:valAx>
    </c:plotArea>
    <c:legend>
      <c:legendPos val="r"/>
      <c:layout>
        <c:manualLayout>
          <c:xMode val="edge"/>
          <c:yMode val="edge"/>
          <c:x val="0.8032852500515828"/>
          <c:y val="0.19267244235579589"/>
          <c:w val="0.17781804005904134"/>
          <c:h val="0.62149715732009714"/>
        </c:manualLayout>
      </c:layout>
      <c:overlay val="0"/>
      <c:txPr>
        <a:bodyPr/>
        <a:lstStyle/>
        <a:p>
          <a:pPr>
            <a:defRPr sz="1050"/>
          </a:pPr>
          <a:endParaRPr lang="ja-JP"/>
        </a:p>
      </c:txPr>
    </c:legend>
    <c:plotVisOnly val="1"/>
    <c:dispBlanksAs val="gap"/>
    <c:showDLblsOverMax val="0"/>
  </c:chart>
  <c:spPr>
    <a:noFill/>
    <a:ln>
      <a:noFill/>
    </a:ln>
  </c:sp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024480038616905E-2"/>
          <c:y val="0.12977196032632998"/>
          <c:w val="0.6633475111960766"/>
          <c:h val="0.6593976131154986"/>
        </c:manualLayout>
      </c:layout>
      <c:scatterChart>
        <c:scatterStyle val="smoothMarker"/>
        <c:varyColors val="0"/>
        <c:ser>
          <c:idx val="0"/>
          <c:order val="0"/>
          <c:tx>
            <c:strRef>
              <c:f>'2_small.xlsx'!$B$1</c:f>
              <c:strCache>
                <c:ptCount val="1"/>
                <c:pt idx="0">
                  <c:v>-0.5</c:v>
                </c:pt>
              </c:strCache>
            </c:strRef>
          </c:tx>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'2_small.xlsx'!$B$2:$B$22</c:f>
              <c:numCache>
                <c:formatCode>General</c:formatCode>
                <c:ptCount val="21"/>
                <c:pt idx="0">
                  <c:v>0.55025999999999997</c:v>
                </c:pt>
                <c:pt idx="1">
                  <c:v>0.51787000000000005</c:v>
                </c:pt>
                <c:pt idx="2">
                  <c:v>0.48305000000000031</c:v>
                </c:pt>
                <c:pt idx="3">
                  <c:v>0.44574000000000003</c:v>
                </c:pt>
                <c:pt idx="4">
                  <c:v>0.40595000000000031</c:v>
                </c:pt>
                <c:pt idx="5">
                  <c:v>0.36372000000000032</c:v>
                </c:pt>
                <c:pt idx="6">
                  <c:v>0.31916000000000094</c:v>
                </c:pt>
                <c:pt idx="7">
                  <c:v>0.27248000000000094</c:v>
                </c:pt>
                <c:pt idx="8">
                  <c:v>0.22402</c:v>
                </c:pt>
                <c:pt idx="9">
                  <c:v>0.17430999999999999</c:v>
                </c:pt>
                <c:pt idx="10">
                  <c:v>0.12441000000000002</c:v>
                </c:pt>
                <c:pt idx="11">
                  <c:v>7.721900000000001E-2</c:v>
                </c:pt>
                <c:pt idx="12">
                  <c:v>4.6604E-2</c:v>
                </c:pt>
                <c:pt idx="13">
                  <c:v>6.5146999999999997E-2</c:v>
                </c:pt>
                <c:pt idx="14">
                  <c:v>0.11005</c:v>
                </c:pt>
                <c:pt idx="15">
                  <c:v>0.15967999999999999</c:v>
                </c:pt>
                <c:pt idx="16">
                  <c:v>0.20967</c:v>
                </c:pt>
                <c:pt idx="17">
                  <c:v>0.25866</c:v>
                </c:pt>
                <c:pt idx="18">
                  <c:v>0.30601000000000106</c:v>
                </c:pt>
                <c:pt idx="19">
                  <c:v>0.35133000000000031</c:v>
                </c:pt>
                <c:pt idx="20">
                  <c:v>0.39438000000000212</c:v>
                </c:pt>
              </c:numCache>
            </c:numRef>
          </c:yVal>
          <c:smooth val="1"/>
        </c:ser>
        <c:ser>
          <c:idx val="1"/>
          <c:order val="1"/>
          <c:tx>
            <c:strRef>
              <c:f>'2_small.xlsx'!$C$1</c:f>
              <c:strCache>
                <c:ptCount val="1"/>
                <c:pt idx="0">
                  <c:v>-0.4</c:v>
                </c:pt>
              </c:strCache>
            </c:strRef>
          </c:tx>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'2_small.xlsx'!$C$2:$C$22</c:f>
              <c:numCache>
                <c:formatCode>General</c:formatCode>
                <c:ptCount val="21"/>
                <c:pt idx="0">
                  <c:v>0.55315999999999999</c:v>
                </c:pt>
                <c:pt idx="1">
                  <c:v>0.5168199999999995</c:v>
                </c:pt>
                <c:pt idx="2">
                  <c:v>0.47744000000000031</c:v>
                </c:pt>
                <c:pt idx="3">
                  <c:v>0.43494000000000038</c:v>
                </c:pt>
                <c:pt idx="4">
                  <c:v>0.38935000000000142</c:v>
                </c:pt>
                <c:pt idx="5">
                  <c:v>0.34078000000000008</c:v>
                </c:pt>
                <c:pt idx="6">
                  <c:v>0.28949000000000008</c:v>
                </c:pt>
                <c:pt idx="7">
                  <c:v>0.23594000000000068</c:v>
                </c:pt>
                <c:pt idx="8">
                  <c:v>0.18092000000000041</c:v>
                </c:pt>
                <c:pt idx="9">
                  <c:v>0.12612999999999988</c:v>
                </c:pt>
                <c:pt idx="10">
                  <c:v>7.6811000000000004E-2</c:v>
                </c:pt>
                <c:pt idx="11">
                  <c:v>5.6099999999999997E-2</c:v>
                </c:pt>
                <c:pt idx="12">
                  <c:v>8.8176000000000046E-2</c:v>
                </c:pt>
                <c:pt idx="13">
                  <c:v>0.13993000000000044</c:v>
                </c:pt>
                <c:pt idx="14">
                  <c:v>0.19506999999999999</c:v>
                </c:pt>
                <c:pt idx="15">
                  <c:v>0.24986000000000044</c:v>
                </c:pt>
                <c:pt idx="16">
                  <c:v>0.30294000000000032</c:v>
                </c:pt>
                <c:pt idx="17">
                  <c:v>0.35361000000000031</c:v>
                </c:pt>
                <c:pt idx="18">
                  <c:v>0.40149000000000001</c:v>
                </c:pt>
                <c:pt idx="19">
                  <c:v>0.44635000000000002</c:v>
                </c:pt>
                <c:pt idx="20">
                  <c:v>0.48810000000000031</c:v>
                </c:pt>
              </c:numCache>
            </c:numRef>
          </c:yVal>
          <c:smooth val="1"/>
        </c:ser>
        <c:ser>
          <c:idx val="2"/>
          <c:order val="2"/>
          <c:tx>
            <c:strRef>
              <c:f>'2_small.xlsx'!$D$1</c:f>
              <c:strCache>
                <c:ptCount val="1"/>
                <c:pt idx="0">
                  <c:v>-0.3</c:v>
                </c:pt>
              </c:strCache>
            </c:strRef>
          </c:tx>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'2_small.xlsx'!$D$2:$D$22</c:f>
              <c:numCache>
                <c:formatCode>General</c:formatCode>
                <c:ptCount val="21"/>
                <c:pt idx="0">
                  <c:v>0.32611000000000107</c:v>
                </c:pt>
                <c:pt idx="1">
                  <c:v>0.28605000000000008</c:v>
                </c:pt>
                <c:pt idx="2">
                  <c:v>0.24447000000000021</c:v>
                </c:pt>
                <c:pt idx="3">
                  <c:v>0.20161999999999999</c:v>
                </c:pt>
                <c:pt idx="4">
                  <c:v>0.15779000000000068</c:v>
                </c:pt>
                <c:pt idx="5">
                  <c:v>0.11352000000000002</c:v>
                </c:pt>
                <c:pt idx="6">
                  <c:v>7.0111000000000021E-2</c:v>
                </c:pt>
                <c:pt idx="7">
                  <c:v>3.4470000000000015E-2</c:v>
                </c:pt>
                <c:pt idx="8">
                  <c:v>2.9904E-2</c:v>
                </c:pt>
                <c:pt idx="9">
                  <c:v>7.6375999999999999E-2</c:v>
                </c:pt>
                <c:pt idx="10">
                  <c:v>0.12234</c:v>
                </c:pt>
                <c:pt idx="11">
                  <c:v>0.16752</c:v>
                </c:pt>
                <c:pt idx="12">
                  <c:v>0.21165</c:v>
                </c:pt>
                <c:pt idx="13">
                  <c:v>0.25451000000000001</c:v>
                </c:pt>
                <c:pt idx="14">
                  <c:v>0.29589000000000032</c:v>
                </c:pt>
                <c:pt idx="15">
                  <c:v>0.33564000000000038</c:v>
                </c:pt>
                <c:pt idx="16">
                  <c:v>0.37365000000000032</c:v>
                </c:pt>
                <c:pt idx="17">
                  <c:v>0.40984000000000032</c:v>
                </c:pt>
                <c:pt idx="18">
                  <c:v>0.44416</c:v>
                </c:pt>
                <c:pt idx="19">
                  <c:v>0.47660000000000002</c:v>
                </c:pt>
                <c:pt idx="20">
                  <c:v>0.50717000000000001</c:v>
                </c:pt>
              </c:numCache>
            </c:numRef>
          </c:yVal>
          <c:smooth val="1"/>
        </c:ser>
        <c:ser>
          <c:idx val="3"/>
          <c:order val="3"/>
          <c:tx>
            <c:strRef>
              <c:f>'2_small.xlsx'!$E$1</c:f>
              <c:strCache>
                <c:ptCount val="1"/>
                <c:pt idx="0">
                  <c:v>-0.2</c:v>
                </c:pt>
              </c:strCache>
            </c:strRef>
          </c:tx>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'2_small.xlsx'!$E$2:$E$22</c:f>
              <c:numCache>
                <c:formatCode>General</c:formatCode>
                <c:ptCount val="21"/>
                <c:pt idx="0">
                  <c:v>0.35651000000000038</c:v>
                </c:pt>
                <c:pt idx="1">
                  <c:v>0.32947000000000176</c:v>
                </c:pt>
                <c:pt idx="2">
                  <c:v>0.30162000000000094</c:v>
                </c:pt>
                <c:pt idx="3">
                  <c:v>0.27300000000000002</c:v>
                </c:pt>
                <c:pt idx="4">
                  <c:v>0.24368999999999999</c:v>
                </c:pt>
                <c:pt idx="5">
                  <c:v>0.21376000000000056</c:v>
                </c:pt>
                <c:pt idx="6">
                  <c:v>0.1833400000000005</c:v>
                </c:pt>
                <c:pt idx="7">
                  <c:v>0.1525900000000005</c:v>
                </c:pt>
                <c:pt idx="8">
                  <c:v>0.12175999999999998</c:v>
                </c:pt>
                <c:pt idx="9">
                  <c:v>9.1347000000000012E-2</c:v>
                </c:pt>
                <c:pt idx="10">
                  <c:v>6.2639E-2</c:v>
                </c:pt>
                <c:pt idx="11">
                  <c:v>4.0242E-2</c:v>
                </c:pt>
                <c:pt idx="12">
                  <c:v>3.8231000000000091E-2</c:v>
                </c:pt>
                <c:pt idx="13">
                  <c:v>5.8753000000000034E-2</c:v>
                </c:pt>
                <c:pt idx="14">
                  <c:v>8.6974000000000024E-2</c:v>
                </c:pt>
                <c:pt idx="15">
                  <c:v>0.11724000000000002</c:v>
                </c:pt>
                <c:pt idx="16">
                  <c:v>0.14805000000000001</c:v>
                </c:pt>
                <c:pt idx="17">
                  <c:v>0.17882999999999999</c:v>
                </c:pt>
                <c:pt idx="18">
                  <c:v>0.20930000000000001</c:v>
                </c:pt>
                <c:pt idx="19">
                  <c:v>0.23930000000000001</c:v>
                </c:pt>
                <c:pt idx="20">
                  <c:v>0.26870000000000005</c:v>
                </c:pt>
              </c:numCache>
            </c:numRef>
          </c:yVal>
          <c:smooth val="1"/>
        </c:ser>
        <c:ser>
          <c:idx val="4"/>
          <c:order val="4"/>
          <c:tx>
            <c:strRef>
              <c:f>'2_small.xlsx'!$F$1</c:f>
              <c:strCache>
                <c:ptCount val="1"/>
                <c:pt idx="0">
                  <c:v>-0.1</c:v>
                </c:pt>
              </c:strCache>
            </c:strRef>
          </c:tx>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'2_small.xlsx'!$F$2:$F$22</c:f>
              <c:numCache>
                <c:formatCode>General</c:formatCode>
                <c:ptCount val="21"/>
                <c:pt idx="0">
                  <c:v>9.7671000000000022E-2</c:v>
                </c:pt>
                <c:pt idx="1">
                  <c:v>7.7843000000000023E-2</c:v>
                </c:pt>
                <c:pt idx="2">
                  <c:v>6.0117000000000122E-2</c:v>
                </c:pt>
                <c:pt idx="3">
                  <c:v>4.7108000000000004E-2</c:v>
                </c:pt>
                <c:pt idx="4">
                  <c:v>4.2573000000000003E-3</c:v>
                </c:pt>
                <c:pt idx="5">
                  <c:v>2.7324999999999999E-2</c:v>
                </c:pt>
                <c:pt idx="6">
                  <c:v>5.0351000000000014E-2</c:v>
                </c:pt>
                <c:pt idx="7">
                  <c:v>7.3298000000000002E-2</c:v>
                </c:pt>
                <c:pt idx="8">
                  <c:v>9.6130000000000021E-2</c:v>
                </c:pt>
                <c:pt idx="9">
                  <c:v>0.11881</c:v>
                </c:pt>
                <c:pt idx="10">
                  <c:v>0.14130999999999999</c:v>
                </c:pt>
                <c:pt idx="11">
                  <c:v>0.16359000000000001</c:v>
                </c:pt>
                <c:pt idx="12">
                  <c:v>0.18562000000000001</c:v>
                </c:pt>
                <c:pt idx="13">
                  <c:v>0.20737</c:v>
                </c:pt>
                <c:pt idx="14">
                  <c:v>0.22882</c:v>
                </c:pt>
                <c:pt idx="15">
                  <c:v>0.24994000000000088</c:v>
                </c:pt>
                <c:pt idx="16">
                  <c:v>0.27071000000000001</c:v>
                </c:pt>
                <c:pt idx="17">
                  <c:v>0.29110000000000008</c:v>
                </c:pt>
                <c:pt idx="18">
                  <c:v>0.31109000000000031</c:v>
                </c:pt>
                <c:pt idx="19">
                  <c:v>0.33068000000000142</c:v>
                </c:pt>
                <c:pt idx="20">
                  <c:v>0.34985000000000038</c:v>
                </c:pt>
              </c:numCache>
            </c:numRef>
          </c:yVal>
          <c:smooth val="1"/>
        </c:ser>
        <c:ser>
          <c:idx val="5"/>
          <c:order val="5"/>
          <c:tx>
            <c:strRef>
              <c:f>'2_small.xlsx'!$G$1</c:f>
              <c:strCache>
                <c:ptCount val="1"/>
                <c:pt idx="0">
                  <c:v>0</c:v>
                </c:pt>
              </c:strCache>
            </c:strRef>
          </c:tx>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'2_small.xlsx'!$G$2:$G$22</c:f>
              <c:numCache>
                <c:formatCode>General</c:formatCode>
                <c:ptCount val="21"/>
                <c:pt idx="0">
                  <c:v>0.20454000000000044</c:v>
                </c:pt>
                <c:pt idx="1">
                  <c:v>0.1948</c:v>
                </c:pt>
                <c:pt idx="2">
                  <c:v>0.18557999999999999</c:v>
                </c:pt>
                <c:pt idx="3">
                  <c:v>0.17699000000000056</c:v>
                </c:pt>
                <c:pt idx="4">
                  <c:v>0.16914000000000001</c:v>
                </c:pt>
                <c:pt idx="5">
                  <c:v>0.16216</c:v>
                </c:pt>
                <c:pt idx="6">
                  <c:v>0.15619000000000041</c:v>
                </c:pt>
                <c:pt idx="7">
                  <c:v>0.15135999999999999</c:v>
                </c:pt>
                <c:pt idx="8">
                  <c:v>0.14779000000000056</c:v>
                </c:pt>
                <c:pt idx="9">
                  <c:v>0.14559000000000041</c:v>
                </c:pt>
                <c:pt idx="10">
                  <c:v>0.14482</c:v>
                </c:pt>
                <c:pt idx="11">
                  <c:v>1.4800000000000001E-2</c:v>
                </c:pt>
                <c:pt idx="12">
                  <c:v>2.948400000000001E-2</c:v>
                </c:pt>
                <c:pt idx="13">
                  <c:v>4.4144999999999997E-2</c:v>
                </c:pt>
                <c:pt idx="14">
                  <c:v>5.8774000000000014E-2</c:v>
                </c:pt>
                <c:pt idx="15">
                  <c:v>7.3362000000000246E-2</c:v>
                </c:pt>
                <c:pt idx="16">
                  <c:v>8.7898000000000004E-2</c:v>
                </c:pt>
                <c:pt idx="17">
                  <c:v>0.10237</c:v>
                </c:pt>
                <c:pt idx="18">
                  <c:v>0.11677999999999998</c:v>
                </c:pt>
                <c:pt idx="19">
                  <c:v>0.13111</c:v>
                </c:pt>
                <c:pt idx="20">
                  <c:v>0.14535999999999999</c:v>
                </c:pt>
              </c:numCache>
            </c:numRef>
          </c:yVal>
          <c:smooth val="1"/>
        </c:ser>
        <c:ser>
          <c:idx val="6"/>
          <c:order val="6"/>
          <c:tx>
            <c:strRef>
              <c:f>'2_small.xlsx'!$H$1</c:f>
              <c:strCache>
                <c:ptCount val="1"/>
                <c:pt idx="0">
                  <c:v>0.1</c:v>
                </c:pt>
              </c:strCache>
            </c:strRef>
          </c:tx>
          <c:spPr>
            <a:ln>
              <a:prstDash val="sysDot"/>
            </a:ln>
          </c:spPr>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'2_small.xlsx'!$H$2:$H$22</c:f>
              <c:numCache>
                <c:formatCode>General</c:formatCode>
                <c:ptCount val="21"/>
                <c:pt idx="0">
                  <c:v>0.21265999999999999</c:v>
                </c:pt>
                <c:pt idx="1">
                  <c:v>0.19338</c:v>
                </c:pt>
                <c:pt idx="2">
                  <c:v>0.17387</c:v>
                </c:pt>
                <c:pt idx="3">
                  <c:v>0.15415999999999999</c:v>
                </c:pt>
                <c:pt idx="4">
                  <c:v>0.13428000000000001</c:v>
                </c:pt>
                <c:pt idx="5">
                  <c:v>0.11426000000000019</c:v>
                </c:pt>
                <c:pt idx="6">
                  <c:v>9.4142000000000003E-2</c:v>
                </c:pt>
                <c:pt idx="7">
                  <c:v>7.3969999999999994E-2</c:v>
                </c:pt>
                <c:pt idx="8">
                  <c:v>5.3854000000000013E-2</c:v>
                </c:pt>
                <c:pt idx="9">
                  <c:v>3.4082000000000001E-2</c:v>
                </c:pt>
                <c:pt idx="10">
                  <c:v>1.6253E-2</c:v>
                </c:pt>
                <c:pt idx="11">
                  <c:v>9.0332000000000034E-3</c:v>
                </c:pt>
                <c:pt idx="12">
                  <c:v>2.9595999999999997E-2</c:v>
                </c:pt>
                <c:pt idx="13">
                  <c:v>5.0119999999999998E-2</c:v>
                </c:pt>
                <c:pt idx="14">
                  <c:v>7.0578000000000002E-2</c:v>
                </c:pt>
                <c:pt idx="15">
                  <c:v>9.0945000000000026E-2</c:v>
                </c:pt>
                <c:pt idx="16">
                  <c:v>0.11119999999999998</c:v>
                </c:pt>
                <c:pt idx="17">
                  <c:v>0.13131000000000001</c:v>
                </c:pt>
                <c:pt idx="18">
                  <c:v>0.15125000000000041</c:v>
                </c:pt>
                <c:pt idx="19">
                  <c:v>0.17101000000000041</c:v>
                </c:pt>
                <c:pt idx="20">
                  <c:v>0.19056000000000001</c:v>
                </c:pt>
              </c:numCache>
            </c:numRef>
          </c:yVal>
          <c:smooth val="1"/>
        </c:ser>
        <c:ser>
          <c:idx val="7"/>
          <c:order val="7"/>
          <c:tx>
            <c:strRef>
              <c:f>'2_small.xlsx'!$I$1</c:f>
              <c:strCache>
                <c:ptCount val="1"/>
                <c:pt idx="0">
                  <c:v>0.2</c:v>
                </c:pt>
              </c:strCache>
            </c:strRef>
          </c:tx>
          <c:spPr>
            <a:ln>
              <a:prstDash val="sysDot"/>
            </a:ln>
          </c:spPr>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'2_small.xlsx'!$I$2:$I$22</c:f>
              <c:numCache>
                <c:formatCode>General</c:formatCode>
                <c:ptCount val="21"/>
                <c:pt idx="0">
                  <c:v>0.28564000000000001</c:v>
                </c:pt>
                <c:pt idx="1">
                  <c:v>0.26569000000000004</c:v>
                </c:pt>
                <c:pt idx="2">
                  <c:v>0.2454500000000005</c:v>
                </c:pt>
                <c:pt idx="3">
                  <c:v>0.22498000000000001</c:v>
                </c:pt>
                <c:pt idx="4">
                  <c:v>0.20433000000000001</c:v>
                </c:pt>
                <c:pt idx="5">
                  <c:v>0.18357999999999999</c:v>
                </c:pt>
                <c:pt idx="6">
                  <c:v>0.16281000000000001</c:v>
                </c:pt>
                <c:pt idx="7">
                  <c:v>0.14219000000000001</c:v>
                </c:pt>
                <c:pt idx="8">
                  <c:v>0.12192000000000019</c:v>
                </c:pt>
                <c:pt idx="9">
                  <c:v>0.1023899999999997</c:v>
                </c:pt>
                <c:pt idx="10">
                  <c:v>8.4265000000000048E-2</c:v>
                </c:pt>
                <c:pt idx="11">
                  <c:v>6.8823000000000009E-2</c:v>
                </c:pt>
                <c:pt idx="12">
                  <c:v>5.8366000000000237E-2</c:v>
                </c:pt>
                <c:pt idx="13">
                  <c:v>5.1374000000000003E-3</c:v>
                </c:pt>
                <c:pt idx="14">
                  <c:v>2.8015000000000002E-2</c:v>
                </c:pt>
                <c:pt idx="15">
                  <c:v>5.0847000000000003E-2</c:v>
                </c:pt>
                <c:pt idx="16">
                  <c:v>7.3598000000000011E-2</c:v>
                </c:pt>
                <c:pt idx="17">
                  <c:v>9.6231000000000025E-2</c:v>
                </c:pt>
                <c:pt idx="18">
                  <c:v>0.11871000000000002</c:v>
                </c:pt>
                <c:pt idx="19">
                  <c:v>0.14101000000000041</c:v>
                </c:pt>
                <c:pt idx="20">
                  <c:v>0.16309000000000001</c:v>
                </c:pt>
              </c:numCache>
            </c:numRef>
          </c:yVal>
          <c:smooth val="1"/>
        </c:ser>
        <c:ser>
          <c:idx val="8"/>
          <c:order val="8"/>
          <c:tx>
            <c:strRef>
              <c:f>'2_small.xlsx'!$J$1</c:f>
              <c:strCache>
                <c:ptCount val="1"/>
                <c:pt idx="0">
                  <c:v>0.3</c:v>
                </c:pt>
              </c:strCache>
            </c:strRef>
          </c:tx>
          <c:spPr>
            <a:ln>
              <a:prstDash val="sysDot"/>
            </a:ln>
          </c:spPr>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'2_small.xlsx'!$J$2:$J$22</c:f>
              <c:numCache>
                <c:formatCode>General</c:formatCode>
                <c:ptCount val="21"/>
                <c:pt idx="0">
                  <c:v>0.32384000000000124</c:v>
                </c:pt>
                <c:pt idx="1">
                  <c:v>0.29975000000000002</c:v>
                </c:pt>
                <c:pt idx="2">
                  <c:v>0.27507000000000031</c:v>
                </c:pt>
                <c:pt idx="3">
                  <c:v>0.24984000000000056</c:v>
                </c:pt>
                <c:pt idx="4">
                  <c:v>0.22409000000000001</c:v>
                </c:pt>
                <c:pt idx="5">
                  <c:v>0.19788</c:v>
                </c:pt>
                <c:pt idx="6">
                  <c:v>0.17126000000000041</c:v>
                </c:pt>
                <c:pt idx="7">
                  <c:v>0.14430000000000001</c:v>
                </c:pt>
                <c:pt idx="8">
                  <c:v>0.11708</c:v>
                </c:pt>
                <c:pt idx="9">
                  <c:v>8.9742000000000002E-2</c:v>
                </c:pt>
                <c:pt idx="10">
                  <c:v>6.2546000000000004E-2</c:v>
                </c:pt>
                <c:pt idx="11">
                  <c:v>3.6361999999999998E-2</c:v>
                </c:pt>
                <c:pt idx="12">
                  <c:v>1.7572999999999998E-2</c:v>
                </c:pt>
                <c:pt idx="13">
                  <c:v>2.9693000000000011E-2</c:v>
                </c:pt>
                <c:pt idx="14">
                  <c:v>5.5094000000000122E-2</c:v>
                </c:pt>
                <c:pt idx="15">
                  <c:v>8.2153000000000004E-2</c:v>
                </c:pt>
                <c:pt idx="16">
                  <c:v>0.10949000000000025</c:v>
                </c:pt>
                <c:pt idx="17">
                  <c:v>0.13675999999999999</c:v>
                </c:pt>
                <c:pt idx="18">
                  <c:v>0.1638</c:v>
                </c:pt>
                <c:pt idx="19">
                  <c:v>0.19053</c:v>
                </c:pt>
                <c:pt idx="20">
                  <c:v>0.21686000000000041</c:v>
                </c:pt>
              </c:numCache>
            </c:numRef>
          </c:yVal>
          <c:smooth val="1"/>
        </c:ser>
        <c:ser>
          <c:idx val="9"/>
          <c:order val="9"/>
          <c:tx>
            <c:strRef>
              <c:f>'2_small.xlsx'!$K$1</c:f>
              <c:strCache>
                <c:ptCount val="1"/>
                <c:pt idx="0">
                  <c:v>0.4</c:v>
                </c:pt>
              </c:strCache>
            </c:strRef>
          </c:tx>
          <c:spPr>
            <a:ln>
              <a:prstDash val="sysDot"/>
            </a:ln>
          </c:spPr>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'2_small.xlsx'!$K$2:$K$22</c:f>
              <c:numCache>
                <c:formatCode>General</c:formatCode>
                <c:ptCount val="21"/>
                <c:pt idx="0">
                  <c:v>0.34701000000000032</c:v>
                </c:pt>
                <c:pt idx="1">
                  <c:v>0.31054000000000032</c:v>
                </c:pt>
                <c:pt idx="2">
                  <c:v>0.27267000000000002</c:v>
                </c:pt>
                <c:pt idx="3">
                  <c:v>0.23351000000000041</c:v>
                </c:pt>
                <c:pt idx="4">
                  <c:v>0.19324000000000024</c:v>
                </c:pt>
                <c:pt idx="5">
                  <c:v>0.15212000000000001</c:v>
                </c:pt>
                <c:pt idx="6">
                  <c:v>0.11049</c:v>
                </c:pt>
                <c:pt idx="7">
                  <c:v>6.9171999999999997E-2</c:v>
                </c:pt>
                <c:pt idx="8">
                  <c:v>3.2161000000000002E-2</c:v>
                </c:pt>
                <c:pt idx="9">
                  <c:v>3.2244000000000002E-2</c:v>
                </c:pt>
                <c:pt idx="10">
                  <c:v>6.9276000000000004E-2</c:v>
                </c:pt>
                <c:pt idx="11">
                  <c:v>0.11057</c:v>
                </c:pt>
                <c:pt idx="12">
                  <c:v>0.15215999999999999</c:v>
                </c:pt>
                <c:pt idx="13">
                  <c:v>0.19324000000000024</c:v>
                </c:pt>
                <c:pt idx="14">
                  <c:v>0.23345000000000021</c:v>
                </c:pt>
                <c:pt idx="15">
                  <c:v>0.27254</c:v>
                </c:pt>
                <c:pt idx="16">
                  <c:v>0.31035000000000118</c:v>
                </c:pt>
                <c:pt idx="17">
                  <c:v>0.34674000000000005</c:v>
                </c:pt>
                <c:pt idx="18">
                  <c:v>0.38162000000000118</c:v>
                </c:pt>
                <c:pt idx="19">
                  <c:v>0.41493000000000002</c:v>
                </c:pt>
                <c:pt idx="20">
                  <c:v>0.44663000000000003</c:v>
                </c:pt>
              </c:numCache>
            </c:numRef>
          </c:yVal>
          <c:smooth val="1"/>
        </c:ser>
        <c:ser>
          <c:idx val="10"/>
          <c:order val="10"/>
          <c:tx>
            <c:strRef>
              <c:f>'2_small.xlsx'!$L$1</c:f>
              <c:strCache>
                <c:ptCount val="1"/>
              </c:strCache>
            </c:strRef>
          </c:tx>
          <c:spPr>
            <a:ln>
              <a:prstDash val="sysDot"/>
            </a:ln>
          </c:spPr>
          <c:marker>
            <c:symbol val="none"/>
          </c:marker>
          <c:xVal>
            <c:numRef>
              <c:f>'2_small.xlsx'!$A$2:$A$22</c:f>
              <c:numCache>
                <c:formatCode>General</c:formatCode>
                <c:ptCount val="21"/>
                <c:pt idx="0">
                  <c:v>-0.4</c:v>
                </c:pt>
                <c:pt idx="1">
                  <c:v>-0.36000000000000032</c:v>
                </c:pt>
                <c:pt idx="2">
                  <c:v>-0.32000000000000106</c:v>
                </c:pt>
                <c:pt idx="3">
                  <c:v>-0.28000000000000008</c:v>
                </c:pt>
                <c:pt idx="4">
                  <c:v>-0.24000000000000021</c:v>
                </c:pt>
                <c:pt idx="5">
                  <c:v>-0.2</c:v>
                </c:pt>
                <c:pt idx="6">
                  <c:v>-0.16</c:v>
                </c:pt>
                <c:pt idx="7">
                  <c:v>-0.12000000000000002</c:v>
                </c:pt>
                <c:pt idx="8">
                  <c:v>-8.0000000000000043E-2</c:v>
                </c:pt>
                <c:pt idx="9">
                  <c:v>-4.0000000000000022E-2</c:v>
                </c:pt>
                <c:pt idx="10">
                  <c:v>0</c:v>
                </c:pt>
                <c:pt idx="11">
                  <c:v>4.0000000000000022E-2</c:v>
                </c:pt>
                <c:pt idx="12">
                  <c:v>8.0000000000000043E-2</c:v>
                </c:pt>
                <c:pt idx="13">
                  <c:v>0.12000000000000002</c:v>
                </c:pt>
                <c:pt idx="14">
                  <c:v>0.16</c:v>
                </c:pt>
                <c:pt idx="15">
                  <c:v>0.20000000000000101</c:v>
                </c:pt>
                <c:pt idx="16">
                  <c:v>0.24000000000000099</c:v>
                </c:pt>
                <c:pt idx="17">
                  <c:v>0.28000000000000108</c:v>
                </c:pt>
                <c:pt idx="18">
                  <c:v>0.32000000000000206</c:v>
                </c:pt>
                <c:pt idx="19">
                  <c:v>0.36000000000000132</c:v>
                </c:pt>
                <c:pt idx="20">
                  <c:v>0.40000000000000102</c:v>
                </c:pt>
              </c:numCache>
            </c:numRef>
          </c:xVal>
          <c:yVal>
            <c:numRef>
              <c:f>'2_small.xlsx'!$L$2:$L$22</c:f>
              <c:numCache>
                <c:formatCode>General</c:formatCode>
                <c:ptCount val="21"/>
              </c:numCache>
            </c:numRef>
          </c:yVal>
          <c:smooth val="1"/>
        </c:ser>
        <c:dLbls>
          <c:showLegendKey val="0"/>
          <c:showVal val="0"/>
          <c:showCatName val="0"/>
          <c:showSerName val="0"/>
          <c:showPercent val="0"/>
          <c:showBubbleSize val="0"/>
        </c:dLbls>
        <c:axId val="183863552"/>
        <c:axId val="183864128"/>
      </c:scatterChart>
      <c:valAx>
        <c:axId val="183863552"/>
        <c:scaling>
          <c:orientation val="minMax"/>
          <c:max val="0.4"/>
          <c:min val="-0.4"/>
        </c:scaling>
        <c:delete val="0"/>
        <c:axPos val="b"/>
        <c:title>
          <c:tx>
            <c:rich>
              <a:bodyPr/>
              <a:lstStyle/>
              <a:p>
                <a:pPr>
                  <a:defRPr sz="1200" b="0"/>
                </a:pPr>
                <a:r>
                  <a:rPr lang="ja-JP" altLang="en-US" sz="1200" b="0" dirty="0" smtClean="0"/>
                  <a:t>リンギング</a:t>
                </a:r>
                <a:r>
                  <a:rPr lang="ja-JP" altLang="en-US" sz="1200" b="0" dirty="0"/>
                  <a:t>の</a:t>
                </a:r>
                <a:r>
                  <a:rPr lang="ja-JP" altLang="en-US" sz="1200" b="0" dirty="0" smtClean="0"/>
                  <a:t>振幅  </a:t>
                </a:r>
                <a:r>
                  <a:rPr lang="en-US" altLang="ja-JP" sz="1800" b="0" i="1" dirty="0" smtClean="0">
                    <a:latin typeface="Times New Roman" pitchFamily="18" charset="0"/>
                    <a:cs typeface="Times New Roman" pitchFamily="18" charset="0"/>
                  </a:rPr>
                  <a:t>k</a:t>
                </a:r>
                <a:endParaRPr lang="en-US" altLang="en-US" sz="1800" b="0" i="1" dirty="0">
                  <a:latin typeface="Times New Roman" pitchFamily="18" charset="0"/>
                  <a:cs typeface="Times New Roman" pitchFamily="18" charset="0"/>
                </a:endParaRPr>
              </a:p>
            </c:rich>
          </c:tx>
          <c:layout>
            <c:manualLayout>
              <c:xMode val="edge"/>
              <c:yMode val="edge"/>
              <c:x val="0.27452648939390095"/>
              <c:y val="0.88037485802899162"/>
            </c:manualLayout>
          </c:layout>
          <c:overlay val="0"/>
        </c:title>
        <c:numFmt formatCode="General" sourceLinked="1"/>
        <c:majorTickMark val="out"/>
        <c:minorTickMark val="none"/>
        <c:tickLblPos val="nextTo"/>
        <c:txPr>
          <a:bodyPr/>
          <a:lstStyle/>
          <a:p>
            <a:pPr>
              <a:defRPr sz="1100"/>
            </a:pPr>
            <a:endParaRPr lang="ja-JP"/>
          </a:p>
        </c:txPr>
        <c:crossAx val="183864128"/>
        <c:crosses val="autoZero"/>
        <c:crossBetween val="midCat"/>
        <c:majorUnit val="0.2"/>
      </c:valAx>
      <c:valAx>
        <c:axId val="183864128"/>
        <c:scaling>
          <c:orientation val="minMax"/>
          <c:max val="1"/>
          <c:min val="0"/>
        </c:scaling>
        <c:delete val="0"/>
        <c:axPos val="l"/>
        <c:title>
          <c:tx>
            <c:rich>
              <a:bodyPr rot="-5400000" vert="horz"/>
              <a:lstStyle/>
              <a:p>
                <a:pPr>
                  <a:defRPr sz="1200" b="0"/>
                </a:pPr>
                <a:r>
                  <a:rPr lang="ja-JP" altLang="en-US" sz="1200" b="0"/>
                  <a:t>リンギング検出器の出力値</a:t>
                </a:r>
                <a:endParaRPr lang="en-US" altLang="en-US" sz="1200" b="0"/>
              </a:p>
            </c:rich>
          </c:tx>
          <c:layout>
            <c:manualLayout>
              <c:xMode val="edge"/>
              <c:yMode val="edge"/>
              <c:x val="4.9751243781094526E-3"/>
              <c:y val="0.18491265712608618"/>
            </c:manualLayout>
          </c:layout>
          <c:overlay val="0"/>
        </c:title>
        <c:numFmt formatCode="General" sourceLinked="1"/>
        <c:majorTickMark val="out"/>
        <c:minorTickMark val="none"/>
        <c:tickLblPos val="nextTo"/>
        <c:txPr>
          <a:bodyPr/>
          <a:lstStyle/>
          <a:p>
            <a:pPr>
              <a:defRPr sz="1100"/>
            </a:pPr>
            <a:endParaRPr lang="ja-JP"/>
          </a:p>
        </c:txPr>
        <c:crossAx val="183863552"/>
        <c:crosses val="autoZero"/>
        <c:crossBetween val="midCat"/>
        <c:majorUnit val="0.1"/>
      </c:valAx>
    </c:plotArea>
    <c:legend>
      <c:legendPos val="r"/>
      <c:legendEntry>
        <c:idx val="10"/>
        <c:delete val="1"/>
      </c:legendEntry>
      <c:layout>
        <c:manualLayout>
          <c:xMode val="edge"/>
          <c:yMode val="edge"/>
          <c:x val="0.8032852500515828"/>
          <c:y val="0.19184109376657021"/>
          <c:w val="0.17781804005904134"/>
          <c:h val="0.61631754534009353"/>
        </c:manualLayout>
      </c:layout>
      <c:overlay val="0"/>
      <c:txPr>
        <a:bodyPr/>
        <a:lstStyle/>
        <a:p>
          <a:pPr>
            <a:defRPr sz="1050"/>
          </a:pPr>
          <a:endParaRPr lang="ja-JP"/>
        </a:p>
      </c:txPr>
    </c:legend>
    <c:plotVisOnly val="1"/>
    <c:dispBlanksAs val="gap"/>
    <c:showDLblsOverMax val="0"/>
  </c:chart>
  <c:spPr>
    <a:noFill/>
    <a:ln>
      <a:noFill/>
    </a:ln>
  </c:sp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plotArea>
      <c:layout>
        <c:manualLayout>
          <c:layoutTarget val="inner"/>
          <c:xMode val="edge"/>
          <c:yMode val="edge"/>
          <c:x val="0.2027753043389022"/>
          <c:y val="0.24570043862763702"/>
          <c:w val="0.74603922211073226"/>
          <c:h val="0.49951692239622997"/>
        </c:manualLayout>
      </c:layout>
      <c:barChart>
        <c:barDir val="col"/>
        <c:grouping val="clustered"/>
        <c:varyColors val="0"/>
        <c:ser>
          <c:idx val="0"/>
          <c:order val="0"/>
          <c:tx>
            <c:v>頻度</c:v>
          </c:tx>
          <c:invertIfNegative val="0"/>
          <c:cat>
            <c:strRef>
              <c:f>'01_02'!$F$2:$F$33</c:f>
              <c:strCache>
                <c:ptCount val="32"/>
                <c:pt idx="0">
                  <c:v>0</c:v>
                </c:pt>
                <c:pt idx="1">
                  <c:v>0.01</c:v>
                </c:pt>
                <c:pt idx="2">
                  <c:v>0.02</c:v>
                </c:pt>
                <c:pt idx="3">
                  <c:v>0.03</c:v>
                </c:pt>
                <c:pt idx="4">
                  <c:v>0.04</c:v>
                </c:pt>
                <c:pt idx="5">
                  <c:v>0.05</c:v>
                </c:pt>
                <c:pt idx="6">
                  <c:v>0.06</c:v>
                </c:pt>
                <c:pt idx="7">
                  <c:v>0.07</c:v>
                </c:pt>
                <c:pt idx="8">
                  <c:v>0.08</c:v>
                </c:pt>
                <c:pt idx="9">
                  <c:v>0.09</c:v>
                </c:pt>
                <c:pt idx="10">
                  <c:v>0.1</c:v>
                </c:pt>
                <c:pt idx="11">
                  <c:v>0.11</c:v>
                </c:pt>
                <c:pt idx="12">
                  <c:v>0.12</c:v>
                </c:pt>
                <c:pt idx="13">
                  <c:v>0.13</c:v>
                </c:pt>
                <c:pt idx="14">
                  <c:v>0.14</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c:v>
                </c:pt>
                <c:pt idx="29">
                  <c:v>0.29</c:v>
                </c:pt>
                <c:pt idx="30">
                  <c:v>0.3</c:v>
                </c:pt>
                <c:pt idx="31">
                  <c:v>次の級</c:v>
                </c:pt>
              </c:strCache>
            </c:strRef>
          </c:cat>
          <c:val>
            <c:numRef>
              <c:f>'01_02'!$G$2:$G$33</c:f>
              <c:numCache>
                <c:formatCode>General</c:formatCode>
                <c:ptCount val="32"/>
                <c:pt idx="0">
                  <c:v>0</c:v>
                </c:pt>
                <c:pt idx="1">
                  <c:v>369</c:v>
                </c:pt>
                <c:pt idx="2">
                  <c:v>155</c:v>
                </c:pt>
                <c:pt idx="3">
                  <c:v>70</c:v>
                </c:pt>
                <c:pt idx="4">
                  <c:v>25</c:v>
                </c:pt>
                <c:pt idx="5">
                  <c:v>10</c:v>
                </c:pt>
                <c:pt idx="6">
                  <c:v>5</c:v>
                </c:pt>
                <c:pt idx="7">
                  <c:v>4</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dLbls>
          <c:showLegendKey val="0"/>
          <c:showVal val="0"/>
          <c:showCatName val="0"/>
          <c:showSerName val="0"/>
          <c:showPercent val="0"/>
          <c:showBubbleSize val="0"/>
        </c:dLbls>
        <c:gapWidth val="0"/>
        <c:axId val="180637184"/>
        <c:axId val="184402496"/>
      </c:barChart>
      <c:catAx>
        <c:axId val="180637184"/>
        <c:scaling>
          <c:orientation val="minMax"/>
        </c:scaling>
        <c:delete val="0"/>
        <c:axPos val="b"/>
        <c:title>
          <c:tx>
            <c:rich>
              <a:bodyPr/>
              <a:lstStyle/>
              <a:p>
                <a:pPr>
                  <a:defRPr sz="1000" b="0"/>
                </a:pPr>
                <a:r>
                  <a:rPr lang="ja-JP" sz="1000" b="0" dirty="0" smtClean="0"/>
                  <a:t>リンギング</a:t>
                </a:r>
                <a:r>
                  <a:rPr lang="ja-JP" altLang="en-US" sz="1000" b="0" dirty="0" smtClean="0"/>
                  <a:t>検出器の出力値</a:t>
                </a:r>
                <a:endParaRPr lang="ja-JP" sz="1000" b="0" dirty="0"/>
              </a:p>
            </c:rich>
          </c:tx>
          <c:layout>
            <c:manualLayout>
              <c:xMode val="edge"/>
              <c:yMode val="edge"/>
              <c:x val="0.37456393135318661"/>
              <c:y val="0.86367140344456961"/>
            </c:manualLayout>
          </c:layout>
          <c:overlay val="0"/>
        </c:title>
        <c:numFmt formatCode="General" sourceLinked="1"/>
        <c:majorTickMark val="in"/>
        <c:minorTickMark val="none"/>
        <c:tickLblPos val="nextTo"/>
        <c:txPr>
          <a:bodyPr rot="-2700000" vert="horz"/>
          <a:lstStyle/>
          <a:p>
            <a:pPr>
              <a:defRPr sz="1000"/>
            </a:pPr>
            <a:endParaRPr lang="ja-JP"/>
          </a:p>
        </c:txPr>
        <c:crossAx val="184402496"/>
        <c:crosses val="autoZero"/>
        <c:auto val="1"/>
        <c:lblAlgn val="ctr"/>
        <c:lblOffset val="0"/>
        <c:tickLblSkip val="2"/>
        <c:tickMarkSkip val="1"/>
        <c:noMultiLvlLbl val="0"/>
      </c:catAx>
      <c:valAx>
        <c:axId val="184402496"/>
        <c:scaling>
          <c:orientation val="minMax"/>
        </c:scaling>
        <c:delete val="0"/>
        <c:axPos val="l"/>
        <c:title>
          <c:tx>
            <c:rich>
              <a:bodyPr/>
              <a:lstStyle/>
              <a:p>
                <a:pPr>
                  <a:defRPr sz="1050" b="0"/>
                </a:pPr>
                <a:r>
                  <a:rPr lang="ja-JP" sz="1050" b="0"/>
                  <a:t>頻度</a:t>
                </a:r>
              </a:p>
            </c:rich>
          </c:tx>
          <c:layout>
            <c:manualLayout>
              <c:xMode val="edge"/>
              <c:yMode val="edge"/>
              <c:x val="6.5556290722003432E-2"/>
              <c:y val="0.41887676092882242"/>
            </c:manualLayout>
          </c:layout>
          <c:overlay val="0"/>
        </c:title>
        <c:numFmt formatCode="General" sourceLinked="1"/>
        <c:majorTickMark val="in"/>
        <c:minorTickMark val="none"/>
        <c:tickLblPos val="nextTo"/>
        <c:txPr>
          <a:bodyPr rot="0" vert="horz"/>
          <a:lstStyle/>
          <a:p>
            <a:pPr>
              <a:defRPr sz="1000"/>
            </a:pPr>
            <a:endParaRPr lang="ja-JP"/>
          </a:p>
        </c:txPr>
        <c:crossAx val="180637184"/>
        <c:crosses val="autoZero"/>
        <c:crossBetween val="between"/>
      </c:valAx>
      <c:spPr>
        <a:noFill/>
      </c:spPr>
    </c:plotArea>
    <c:plotVisOnly val="1"/>
    <c:dispBlanksAs val="gap"/>
    <c:showDLblsOverMax val="0"/>
  </c:chart>
  <c:spPr>
    <a:noFill/>
    <a:ln>
      <a:noFill/>
    </a:ln>
  </c:spPr>
  <c:txPr>
    <a:bodyPr/>
    <a:lstStyle/>
    <a:p>
      <a:pPr>
        <a:defRPr sz="1800"/>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plotArea>
      <c:layout>
        <c:manualLayout>
          <c:layoutTarget val="inner"/>
          <c:xMode val="edge"/>
          <c:yMode val="edge"/>
          <c:x val="0.12811443463821834"/>
          <c:y val="6.1427442296395546E-2"/>
          <c:w val="0.80235752458653509"/>
          <c:h val="0.66995295596903115"/>
        </c:manualLayout>
      </c:layout>
      <c:barChart>
        <c:barDir val="col"/>
        <c:grouping val="clustered"/>
        <c:varyColors val="0"/>
        <c:ser>
          <c:idx val="0"/>
          <c:order val="0"/>
          <c:tx>
            <c:v>頻度</c:v>
          </c:tx>
          <c:invertIfNegative val="0"/>
          <c:cat>
            <c:strRef>
              <c:f>'0_025'!$F$2:$F$33</c:f>
              <c:strCache>
                <c:ptCount val="32"/>
                <c:pt idx="0">
                  <c:v>0</c:v>
                </c:pt>
                <c:pt idx="1">
                  <c:v>0.01</c:v>
                </c:pt>
                <c:pt idx="2">
                  <c:v>0.02</c:v>
                </c:pt>
                <c:pt idx="3">
                  <c:v>0.03</c:v>
                </c:pt>
                <c:pt idx="4">
                  <c:v>0.04</c:v>
                </c:pt>
                <c:pt idx="5">
                  <c:v>0.05</c:v>
                </c:pt>
                <c:pt idx="6">
                  <c:v>0.06</c:v>
                </c:pt>
                <c:pt idx="7">
                  <c:v>0.07</c:v>
                </c:pt>
                <c:pt idx="8">
                  <c:v>0.08</c:v>
                </c:pt>
                <c:pt idx="9">
                  <c:v>0.09</c:v>
                </c:pt>
                <c:pt idx="10">
                  <c:v>0.1</c:v>
                </c:pt>
                <c:pt idx="11">
                  <c:v>0.11</c:v>
                </c:pt>
                <c:pt idx="12">
                  <c:v>0.12</c:v>
                </c:pt>
                <c:pt idx="13">
                  <c:v>0.13</c:v>
                </c:pt>
                <c:pt idx="14">
                  <c:v>0.14</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c:v>
                </c:pt>
                <c:pt idx="29">
                  <c:v>0.29</c:v>
                </c:pt>
                <c:pt idx="30">
                  <c:v>0.3</c:v>
                </c:pt>
                <c:pt idx="31">
                  <c:v>次の級</c:v>
                </c:pt>
              </c:strCache>
            </c:strRef>
          </c:cat>
          <c:val>
            <c:numRef>
              <c:f>'0_025'!$G$2:$G$33</c:f>
              <c:numCache>
                <c:formatCode>General</c:formatCode>
                <c:ptCount val="32"/>
                <c:pt idx="0">
                  <c:v>0</c:v>
                </c:pt>
                <c:pt idx="1">
                  <c:v>32</c:v>
                </c:pt>
                <c:pt idx="2">
                  <c:v>42</c:v>
                </c:pt>
                <c:pt idx="3">
                  <c:v>38</c:v>
                </c:pt>
                <c:pt idx="4">
                  <c:v>41</c:v>
                </c:pt>
                <c:pt idx="5">
                  <c:v>74</c:v>
                </c:pt>
                <c:pt idx="6">
                  <c:v>56</c:v>
                </c:pt>
                <c:pt idx="7">
                  <c:v>63</c:v>
                </c:pt>
                <c:pt idx="8">
                  <c:v>66</c:v>
                </c:pt>
                <c:pt idx="9">
                  <c:v>39</c:v>
                </c:pt>
                <c:pt idx="10">
                  <c:v>35</c:v>
                </c:pt>
                <c:pt idx="11">
                  <c:v>33</c:v>
                </c:pt>
                <c:pt idx="12">
                  <c:v>30</c:v>
                </c:pt>
                <c:pt idx="13">
                  <c:v>20</c:v>
                </c:pt>
                <c:pt idx="14">
                  <c:v>13</c:v>
                </c:pt>
                <c:pt idx="15">
                  <c:v>10</c:v>
                </c:pt>
                <c:pt idx="16">
                  <c:v>9</c:v>
                </c:pt>
                <c:pt idx="17">
                  <c:v>3</c:v>
                </c:pt>
                <c:pt idx="18">
                  <c:v>6</c:v>
                </c:pt>
                <c:pt idx="19">
                  <c:v>4</c:v>
                </c:pt>
                <c:pt idx="20">
                  <c:v>5</c:v>
                </c:pt>
                <c:pt idx="21">
                  <c:v>3</c:v>
                </c:pt>
                <c:pt idx="22">
                  <c:v>4</c:v>
                </c:pt>
                <c:pt idx="23">
                  <c:v>3</c:v>
                </c:pt>
                <c:pt idx="24">
                  <c:v>2</c:v>
                </c:pt>
                <c:pt idx="25">
                  <c:v>2</c:v>
                </c:pt>
                <c:pt idx="26">
                  <c:v>0</c:v>
                </c:pt>
                <c:pt idx="27">
                  <c:v>2</c:v>
                </c:pt>
                <c:pt idx="28">
                  <c:v>0</c:v>
                </c:pt>
                <c:pt idx="29">
                  <c:v>1</c:v>
                </c:pt>
                <c:pt idx="30">
                  <c:v>0</c:v>
                </c:pt>
                <c:pt idx="31">
                  <c:v>0</c:v>
                </c:pt>
              </c:numCache>
            </c:numRef>
          </c:val>
        </c:ser>
        <c:dLbls>
          <c:showLegendKey val="0"/>
          <c:showVal val="0"/>
          <c:showCatName val="0"/>
          <c:showSerName val="0"/>
          <c:showPercent val="0"/>
          <c:showBubbleSize val="0"/>
        </c:dLbls>
        <c:gapWidth val="0"/>
        <c:axId val="184230400"/>
        <c:axId val="184404224"/>
      </c:barChart>
      <c:catAx>
        <c:axId val="184230400"/>
        <c:scaling>
          <c:orientation val="minMax"/>
        </c:scaling>
        <c:delete val="0"/>
        <c:axPos val="b"/>
        <c:title>
          <c:tx>
            <c:rich>
              <a:bodyPr/>
              <a:lstStyle/>
              <a:p>
                <a:pPr>
                  <a:defRPr sz="1000" b="0" i="0" u="none" strike="noStrike" baseline="0">
                    <a:solidFill>
                      <a:srgbClr val="000000"/>
                    </a:solidFill>
                    <a:latin typeface="ＭＳ Ｐゴシック"/>
                    <a:ea typeface="ＭＳ Ｐゴシック"/>
                    <a:cs typeface="ＭＳ Ｐゴシック"/>
                  </a:defRPr>
                </a:pPr>
                <a:r>
                  <a:rPr lang="ja-JP" altLang="en-US" sz="1000"/>
                  <a:t>リンギング検出器の出力値</a:t>
                </a:r>
              </a:p>
            </c:rich>
          </c:tx>
          <c:layout>
            <c:manualLayout>
              <c:xMode val="edge"/>
              <c:yMode val="edge"/>
              <c:x val="0.32141510480204277"/>
              <c:y val="0.9022026431718061"/>
            </c:manualLayout>
          </c:layout>
          <c:overlay val="0"/>
        </c:title>
        <c:numFmt formatCode="General" sourceLinked="1"/>
        <c:majorTickMark val="in"/>
        <c:minorTickMark val="none"/>
        <c:tickLblPos val="nextTo"/>
        <c:txPr>
          <a:bodyPr rot="-2700000" vert="horz"/>
          <a:lstStyle/>
          <a:p>
            <a:pPr>
              <a:defRPr sz="1000"/>
            </a:pPr>
            <a:endParaRPr lang="ja-JP"/>
          </a:p>
        </c:txPr>
        <c:crossAx val="184404224"/>
        <c:crosses val="autoZero"/>
        <c:auto val="1"/>
        <c:lblAlgn val="ctr"/>
        <c:lblOffset val="0"/>
        <c:tickLblSkip val="2"/>
        <c:tickMarkSkip val="1"/>
        <c:noMultiLvlLbl val="0"/>
      </c:catAx>
      <c:valAx>
        <c:axId val="184404224"/>
        <c:scaling>
          <c:orientation val="minMax"/>
        </c:scaling>
        <c:delete val="0"/>
        <c:axPos val="l"/>
        <c:title>
          <c:tx>
            <c:rich>
              <a:bodyPr/>
              <a:lstStyle/>
              <a:p>
                <a:pPr>
                  <a:defRPr sz="1000" b="0" i="0" u="none" strike="noStrike" baseline="0">
                    <a:solidFill>
                      <a:srgbClr val="000000"/>
                    </a:solidFill>
                    <a:latin typeface="ＭＳ Ｐゴシック"/>
                    <a:ea typeface="ＭＳ Ｐゴシック"/>
                    <a:cs typeface="ＭＳ Ｐゴシック"/>
                  </a:defRPr>
                </a:pPr>
                <a:r>
                  <a:rPr lang="ja-JP" altLang="en-US" sz="1000"/>
                  <a:t>頻度</a:t>
                </a:r>
              </a:p>
            </c:rich>
          </c:tx>
          <c:layout>
            <c:manualLayout>
              <c:xMode val="edge"/>
              <c:yMode val="edge"/>
              <c:x val="3.2128514056224988E-3"/>
              <c:y val="0.33173108912295352"/>
            </c:manualLayout>
          </c:layout>
          <c:overlay val="0"/>
        </c:title>
        <c:numFmt formatCode="General" sourceLinked="1"/>
        <c:majorTickMark val="in"/>
        <c:minorTickMark val="none"/>
        <c:tickLblPos val="nextTo"/>
        <c:txPr>
          <a:bodyPr rot="0" vert="horz"/>
          <a:lstStyle/>
          <a:p>
            <a:pPr>
              <a:defRPr sz="1000"/>
            </a:pPr>
            <a:endParaRPr lang="ja-JP"/>
          </a:p>
        </c:txPr>
        <c:crossAx val="184230400"/>
        <c:crosses val="autoZero"/>
        <c:crossBetween val="between"/>
      </c:valAx>
      <c:spPr>
        <a:noFill/>
      </c:spPr>
    </c:plotArea>
    <c:plotVisOnly val="1"/>
    <c:dispBlanksAs val="gap"/>
    <c:showDLblsOverMax val="0"/>
  </c:chart>
  <c:spPr>
    <a:noFill/>
    <a:ln>
      <a:noFill/>
    </a:ln>
  </c:spPr>
  <c:txPr>
    <a:bodyPr/>
    <a:lstStyle/>
    <a:p>
      <a:pPr>
        <a:defRPr sz="18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plotArea>
      <c:layout>
        <c:manualLayout>
          <c:layoutTarget val="inner"/>
          <c:xMode val="edge"/>
          <c:yMode val="edge"/>
          <c:x val="0.14408822476735891"/>
          <c:y val="8.4706733086935534E-2"/>
          <c:w val="0.73270892984967784"/>
          <c:h val="0.66292744656918667"/>
        </c:manualLayout>
      </c:layout>
      <c:barChart>
        <c:barDir val="col"/>
        <c:grouping val="clustered"/>
        <c:varyColors val="0"/>
        <c:ser>
          <c:idx val="0"/>
          <c:order val="0"/>
          <c:tx>
            <c:v>頻度</c:v>
          </c:tx>
          <c:invertIfNegative val="0"/>
          <c:cat>
            <c:strRef>
              <c:f>'0125_0125'!$F$2:$F$33</c:f>
              <c:strCache>
                <c:ptCount val="32"/>
                <c:pt idx="0">
                  <c:v>0</c:v>
                </c:pt>
                <c:pt idx="1">
                  <c:v>0.01</c:v>
                </c:pt>
                <c:pt idx="2">
                  <c:v>0.02</c:v>
                </c:pt>
                <c:pt idx="3">
                  <c:v>0.03</c:v>
                </c:pt>
                <c:pt idx="4">
                  <c:v>0.04</c:v>
                </c:pt>
                <c:pt idx="5">
                  <c:v>0.05</c:v>
                </c:pt>
                <c:pt idx="6">
                  <c:v>0.06</c:v>
                </c:pt>
                <c:pt idx="7">
                  <c:v>0.07</c:v>
                </c:pt>
                <c:pt idx="8">
                  <c:v>0.08</c:v>
                </c:pt>
                <c:pt idx="9">
                  <c:v>0.09</c:v>
                </c:pt>
                <c:pt idx="10">
                  <c:v>0.1</c:v>
                </c:pt>
                <c:pt idx="11">
                  <c:v>0.11</c:v>
                </c:pt>
                <c:pt idx="12">
                  <c:v>0.12</c:v>
                </c:pt>
                <c:pt idx="13">
                  <c:v>0.13</c:v>
                </c:pt>
                <c:pt idx="14">
                  <c:v>0.14</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c:v>
                </c:pt>
                <c:pt idx="29">
                  <c:v>0.29</c:v>
                </c:pt>
                <c:pt idx="30">
                  <c:v>0.3</c:v>
                </c:pt>
                <c:pt idx="31">
                  <c:v>次の級</c:v>
                </c:pt>
              </c:strCache>
            </c:strRef>
          </c:cat>
          <c:val>
            <c:numRef>
              <c:f>'0125_0125'!$G$2:$G$33</c:f>
              <c:numCache>
                <c:formatCode>General</c:formatCode>
                <c:ptCount val="32"/>
                <c:pt idx="0">
                  <c:v>0</c:v>
                </c:pt>
                <c:pt idx="1">
                  <c:v>278</c:v>
                </c:pt>
                <c:pt idx="2">
                  <c:v>178</c:v>
                </c:pt>
                <c:pt idx="3">
                  <c:v>96</c:v>
                </c:pt>
                <c:pt idx="4">
                  <c:v>43</c:v>
                </c:pt>
                <c:pt idx="5">
                  <c:v>16</c:v>
                </c:pt>
                <c:pt idx="6">
                  <c:v>6</c:v>
                </c:pt>
                <c:pt idx="7">
                  <c:v>4</c:v>
                </c:pt>
                <c:pt idx="8">
                  <c:v>4</c:v>
                </c:pt>
                <c:pt idx="9">
                  <c:v>3</c:v>
                </c:pt>
                <c:pt idx="10">
                  <c:v>0</c:v>
                </c:pt>
                <c:pt idx="11">
                  <c:v>1</c:v>
                </c:pt>
                <c:pt idx="12">
                  <c:v>2</c:v>
                </c:pt>
                <c:pt idx="13">
                  <c:v>0</c:v>
                </c:pt>
                <c:pt idx="14">
                  <c:v>2</c:v>
                </c:pt>
                <c:pt idx="15">
                  <c:v>0</c:v>
                </c:pt>
                <c:pt idx="16">
                  <c:v>2</c:v>
                </c:pt>
                <c:pt idx="17">
                  <c:v>0</c:v>
                </c:pt>
                <c:pt idx="18">
                  <c:v>1</c:v>
                </c:pt>
                <c:pt idx="19">
                  <c:v>0</c:v>
                </c:pt>
                <c:pt idx="20">
                  <c:v>0</c:v>
                </c:pt>
                <c:pt idx="21">
                  <c:v>0</c:v>
                </c:pt>
                <c:pt idx="22">
                  <c:v>0</c:v>
                </c:pt>
                <c:pt idx="23">
                  <c:v>0</c:v>
                </c:pt>
                <c:pt idx="24">
                  <c:v>1</c:v>
                </c:pt>
                <c:pt idx="25">
                  <c:v>0</c:v>
                </c:pt>
                <c:pt idx="26">
                  <c:v>0</c:v>
                </c:pt>
                <c:pt idx="27">
                  <c:v>0</c:v>
                </c:pt>
                <c:pt idx="28">
                  <c:v>0</c:v>
                </c:pt>
                <c:pt idx="29">
                  <c:v>0</c:v>
                </c:pt>
                <c:pt idx="30">
                  <c:v>0</c:v>
                </c:pt>
                <c:pt idx="31">
                  <c:v>0</c:v>
                </c:pt>
              </c:numCache>
            </c:numRef>
          </c:val>
        </c:ser>
        <c:dLbls>
          <c:showLegendKey val="0"/>
          <c:showVal val="0"/>
          <c:showCatName val="0"/>
          <c:showSerName val="0"/>
          <c:showPercent val="0"/>
          <c:showBubbleSize val="0"/>
        </c:dLbls>
        <c:gapWidth val="0"/>
        <c:axId val="185004544"/>
        <c:axId val="184407104"/>
      </c:barChart>
      <c:catAx>
        <c:axId val="185004544"/>
        <c:scaling>
          <c:orientation val="minMax"/>
        </c:scaling>
        <c:delete val="0"/>
        <c:axPos val="b"/>
        <c:title>
          <c:tx>
            <c:rich>
              <a:bodyPr/>
              <a:lstStyle/>
              <a:p>
                <a:pPr>
                  <a:defRPr sz="1000" b="0" i="0" u="none" strike="noStrike" baseline="0">
                    <a:solidFill>
                      <a:srgbClr val="000000"/>
                    </a:solidFill>
                    <a:latin typeface="ＭＳ Ｐゴシック"/>
                    <a:ea typeface="ＭＳ Ｐゴシック"/>
                    <a:cs typeface="ＭＳ Ｐゴシック"/>
                  </a:defRPr>
                </a:pPr>
                <a:r>
                  <a:rPr lang="ja-JP" altLang="en-US" sz="1000" b="0" i="0" u="none" strike="noStrike" baseline="0">
                    <a:solidFill>
                      <a:srgbClr val="000000"/>
                    </a:solidFill>
                    <a:latin typeface="ＭＳ Ｐゴシック"/>
                    <a:ea typeface="ＭＳ Ｐゴシック"/>
                  </a:rPr>
                  <a:t>リンギング検出器の出力値</a:t>
                </a:r>
              </a:p>
            </c:rich>
          </c:tx>
          <c:layout>
            <c:manualLayout>
              <c:xMode val="edge"/>
              <c:yMode val="edge"/>
              <c:x val="0.31990573518735893"/>
              <c:y val="0.90553191489361651"/>
            </c:manualLayout>
          </c:layout>
          <c:overlay val="0"/>
        </c:title>
        <c:numFmt formatCode="General" sourceLinked="1"/>
        <c:majorTickMark val="in"/>
        <c:minorTickMark val="none"/>
        <c:tickLblPos val="nextTo"/>
        <c:txPr>
          <a:bodyPr rot="-2700000" vert="horz"/>
          <a:lstStyle/>
          <a:p>
            <a:pPr>
              <a:defRPr sz="1000"/>
            </a:pPr>
            <a:endParaRPr lang="ja-JP"/>
          </a:p>
        </c:txPr>
        <c:crossAx val="184407104"/>
        <c:crosses val="autoZero"/>
        <c:auto val="1"/>
        <c:lblAlgn val="ctr"/>
        <c:lblOffset val="0"/>
        <c:tickLblSkip val="2"/>
        <c:tickMarkSkip val="1"/>
        <c:noMultiLvlLbl val="0"/>
      </c:catAx>
      <c:valAx>
        <c:axId val="184407104"/>
        <c:scaling>
          <c:orientation val="minMax"/>
        </c:scaling>
        <c:delete val="0"/>
        <c:axPos val="l"/>
        <c:title>
          <c:tx>
            <c:rich>
              <a:bodyPr/>
              <a:lstStyle/>
              <a:p>
                <a:pPr>
                  <a:defRPr sz="1000" b="0" i="0" u="none" strike="noStrike" baseline="0">
                    <a:solidFill>
                      <a:srgbClr val="000000"/>
                    </a:solidFill>
                    <a:latin typeface="ＭＳ Ｐゴシック"/>
                    <a:ea typeface="ＭＳ Ｐゴシック"/>
                    <a:cs typeface="ＭＳ Ｐゴシック"/>
                  </a:defRPr>
                </a:pPr>
                <a:r>
                  <a:rPr lang="ja-JP" altLang="en-US" sz="1000"/>
                  <a:t>頻度</a:t>
                </a:r>
              </a:p>
            </c:rich>
          </c:tx>
          <c:layout>
            <c:manualLayout>
              <c:xMode val="edge"/>
              <c:yMode val="edge"/>
              <c:x val="1.7944490981180544E-2"/>
              <c:y val="0.34700307142458281"/>
            </c:manualLayout>
          </c:layout>
          <c:overlay val="0"/>
        </c:title>
        <c:numFmt formatCode="General" sourceLinked="1"/>
        <c:majorTickMark val="in"/>
        <c:minorTickMark val="none"/>
        <c:tickLblPos val="nextTo"/>
        <c:txPr>
          <a:bodyPr rot="0" vert="horz"/>
          <a:lstStyle/>
          <a:p>
            <a:pPr>
              <a:defRPr sz="1000"/>
            </a:pPr>
            <a:endParaRPr lang="ja-JP"/>
          </a:p>
        </c:txPr>
        <c:crossAx val="185004544"/>
        <c:crosses val="autoZero"/>
        <c:crossBetween val="between"/>
      </c:valAx>
      <c:spPr>
        <a:noFill/>
      </c:spPr>
    </c:plotArea>
    <c:plotVisOnly val="1"/>
    <c:dispBlanksAs val="gap"/>
    <c:showDLblsOverMax val="0"/>
  </c:chart>
  <c:spPr>
    <a:noFill/>
    <a:ln>
      <a:noFill/>
    </a:ln>
  </c:spPr>
  <c:txPr>
    <a:bodyPr/>
    <a:lstStyle/>
    <a:p>
      <a:pPr>
        <a:defRPr sz="1801"/>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plotArea>
      <c:layout>
        <c:manualLayout>
          <c:layoutTarget val="inner"/>
          <c:xMode val="edge"/>
          <c:yMode val="edge"/>
          <c:x val="0.17240397618655398"/>
          <c:y val="0.12500723749191159"/>
          <c:w val="0.75945536702818728"/>
          <c:h val="0.61575389121623925"/>
        </c:manualLayout>
      </c:layout>
      <c:barChart>
        <c:barDir val="col"/>
        <c:grouping val="clustered"/>
        <c:varyColors val="0"/>
        <c:ser>
          <c:idx val="0"/>
          <c:order val="0"/>
          <c:tx>
            <c:v>頻度</c:v>
          </c:tx>
          <c:invertIfNegative val="0"/>
          <c:cat>
            <c:strRef>
              <c:f>'01_0'!$E$2:$E$33</c:f>
              <c:strCache>
                <c:ptCount val="32"/>
                <c:pt idx="0">
                  <c:v>0</c:v>
                </c:pt>
                <c:pt idx="1">
                  <c:v>0.01</c:v>
                </c:pt>
                <c:pt idx="2">
                  <c:v>0.02</c:v>
                </c:pt>
                <c:pt idx="3">
                  <c:v>0.03</c:v>
                </c:pt>
                <c:pt idx="4">
                  <c:v>0.04</c:v>
                </c:pt>
                <c:pt idx="5">
                  <c:v>0.05</c:v>
                </c:pt>
                <c:pt idx="6">
                  <c:v>0.06</c:v>
                </c:pt>
                <c:pt idx="7">
                  <c:v>0.07</c:v>
                </c:pt>
                <c:pt idx="8">
                  <c:v>0.08</c:v>
                </c:pt>
                <c:pt idx="9">
                  <c:v>0.09</c:v>
                </c:pt>
                <c:pt idx="10">
                  <c:v>0.1</c:v>
                </c:pt>
                <c:pt idx="11">
                  <c:v>0.11</c:v>
                </c:pt>
                <c:pt idx="12">
                  <c:v>0.12</c:v>
                </c:pt>
                <c:pt idx="13">
                  <c:v>0.13</c:v>
                </c:pt>
                <c:pt idx="14">
                  <c:v>0.14</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c:v>
                </c:pt>
                <c:pt idx="29">
                  <c:v>0.29</c:v>
                </c:pt>
                <c:pt idx="30">
                  <c:v>0.3</c:v>
                </c:pt>
                <c:pt idx="31">
                  <c:v>次の級</c:v>
                </c:pt>
              </c:strCache>
            </c:strRef>
          </c:cat>
          <c:val>
            <c:numRef>
              <c:f>'01_0'!$F$2:$F$33</c:f>
              <c:numCache>
                <c:formatCode>General</c:formatCode>
                <c:ptCount val="32"/>
                <c:pt idx="0">
                  <c:v>0</c:v>
                </c:pt>
                <c:pt idx="1">
                  <c:v>177</c:v>
                </c:pt>
                <c:pt idx="2">
                  <c:v>159</c:v>
                </c:pt>
                <c:pt idx="3">
                  <c:v>101</c:v>
                </c:pt>
                <c:pt idx="4">
                  <c:v>59</c:v>
                </c:pt>
                <c:pt idx="5">
                  <c:v>36</c:v>
                </c:pt>
                <c:pt idx="6">
                  <c:v>35</c:v>
                </c:pt>
                <c:pt idx="7">
                  <c:v>18</c:v>
                </c:pt>
                <c:pt idx="8">
                  <c:v>13</c:v>
                </c:pt>
                <c:pt idx="9">
                  <c:v>15</c:v>
                </c:pt>
                <c:pt idx="10">
                  <c:v>5</c:v>
                </c:pt>
                <c:pt idx="11">
                  <c:v>6</c:v>
                </c:pt>
                <c:pt idx="12">
                  <c:v>4</c:v>
                </c:pt>
                <c:pt idx="13">
                  <c:v>7</c:v>
                </c:pt>
                <c:pt idx="14">
                  <c:v>2</c:v>
                </c:pt>
                <c:pt idx="15">
                  <c:v>1</c:v>
                </c:pt>
                <c:pt idx="16">
                  <c:v>1</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er>
        <c:dLbls>
          <c:showLegendKey val="0"/>
          <c:showVal val="0"/>
          <c:showCatName val="0"/>
          <c:showSerName val="0"/>
          <c:showPercent val="0"/>
          <c:showBubbleSize val="0"/>
        </c:dLbls>
        <c:gapWidth val="0"/>
        <c:axId val="185007104"/>
        <c:axId val="184836096"/>
      </c:barChart>
      <c:catAx>
        <c:axId val="185007104"/>
        <c:scaling>
          <c:orientation val="minMax"/>
        </c:scaling>
        <c:delete val="0"/>
        <c:axPos val="b"/>
        <c:title>
          <c:tx>
            <c:rich>
              <a:bodyPr/>
              <a:lstStyle/>
              <a:p>
                <a:pPr>
                  <a:defRPr sz="1050" b="0"/>
                </a:pPr>
                <a:r>
                  <a:rPr lang="ja-JP" sz="1050" b="0" dirty="0" smtClean="0"/>
                  <a:t>リンギング</a:t>
                </a:r>
                <a:r>
                  <a:rPr lang="ja-JP" altLang="en-US" sz="1050" b="0" dirty="0" smtClean="0"/>
                  <a:t>検出器の出力値</a:t>
                </a:r>
                <a:endParaRPr lang="ja-JP" sz="1050" b="0" dirty="0"/>
              </a:p>
            </c:rich>
          </c:tx>
          <c:layout>
            <c:manualLayout>
              <c:xMode val="edge"/>
              <c:yMode val="edge"/>
              <c:x val="0.34423114864631688"/>
              <c:y val="0.89131969278975509"/>
            </c:manualLayout>
          </c:layout>
          <c:overlay val="0"/>
        </c:title>
        <c:numFmt formatCode="General" sourceLinked="1"/>
        <c:majorTickMark val="in"/>
        <c:minorTickMark val="none"/>
        <c:tickLblPos val="nextTo"/>
        <c:txPr>
          <a:bodyPr rot="-2700000" vert="horz"/>
          <a:lstStyle/>
          <a:p>
            <a:pPr>
              <a:defRPr sz="1000"/>
            </a:pPr>
            <a:endParaRPr lang="ja-JP"/>
          </a:p>
        </c:txPr>
        <c:crossAx val="184836096"/>
        <c:crosses val="autoZero"/>
        <c:auto val="1"/>
        <c:lblAlgn val="ctr"/>
        <c:lblOffset val="0"/>
        <c:tickLblSkip val="2"/>
        <c:tickMarkSkip val="1"/>
        <c:noMultiLvlLbl val="0"/>
      </c:catAx>
      <c:valAx>
        <c:axId val="184836096"/>
        <c:scaling>
          <c:orientation val="minMax"/>
        </c:scaling>
        <c:delete val="0"/>
        <c:axPos val="l"/>
        <c:title>
          <c:tx>
            <c:rich>
              <a:bodyPr/>
              <a:lstStyle/>
              <a:p>
                <a:pPr>
                  <a:defRPr sz="1050" b="0"/>
                </a:pPr>
                <a:r>
                  <a:rPr lang="ja-JP" sz="1050" b="0" dirty="0"/>
                  <a:t>頻度</a:t>
                </a:r>
              </a:p>
            </c:rich>
          </c:tx>
          <c:layout>
            <c:manualLayout>
              <c:xMode val="edge"/>
              <c:yMode val="edge"/>
              <c:x val="4.9014429431212925E-2"/>
              <c:y val="0.36930537107046979"/>
            </c:manualLayout>
          </c:layout>
          <c:overlay val="0"/>
        </c:title>
        <c:numFmt formatCode="General" sourceLinked="1"/>
        <c:majorTickMark val="in"/>
        <c:minorTickMark val="none"/>
        <c:tickLblPos val="nextTo"/>
        <c:txPr>
          <a:bodyPr rot="0" vert="horz"/>
          <a:lstStyle/>
          <a:p>
            <a:pPr>
              <a:defRPr sz="1000"/>
            </a:pPr>
            <a:endParaRPr lang="ja-JP"/>
          </a:p>
        </c:txPr>
        <c:crossAx val="185007104"/>
        <c:crosses val="autoZero"/>
        <c:crossBetween val="between"/>
      </c:valAx>
      <c:spPr>
        <a:noFill/>
      </c:spPr>
    </c:plotArea>
    <c:plotVisOnly val="1"/>
    <c:dispBlanksAs val="gap"/>
    <c:showDLblsOverMax val="0"/>
  </c:chart>
  <c:spPr>
    <a:noFill/>
    <a:ln>
      <a:noFill/>
    </a:ln>
  </c:spPr>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yVal>
            <c:numRef>
              <c:f>Sheet1!$C$2:$C$184</c:f>
              <c:numCache>
                <c:formatCode>General</c:formatCode>
                <c:ptCount val="183"/>
                <c:pt idx="0">
                  <c:v>192</c:v>
                </c:pt>
                <c:pt idx="1">
                  <c:v>180</c:v>
                </c:pt>
                <c:pt idx="2">
                  <c:v>171</c:v>
                </c:pt>
                <c:pt idx="3">
                  <c:v>179</c:v>
                </c:pt>
                <c:pt idx="4">
                  <c:v>183</c:v>
                </c:pt>
                <c:pt idx="5">
                  <c:v>188</c:v>
                </c:pt>
                <c:pt idx="6">
                  <c:v>188</c:v>
                </c:pt>
                <c:pt idx="7">
                  <c:v>184</c:v>
                </c:pt>
                <c:pt idx="8">
                  <c:v>179</c:v>
                </c:pt>
                <c:pt idx="9">
                  <c:v>178</c:v>
                </c:pt>
                <c:pt idx="10">
                  <c:v>182</c:v>
                </c:pt>
                <c:pt idx="11">
                  <c:v>169</c:v>
                </c:pt>
                <c:pt idx="12">
                  <c:v>181</c:v>
                </c:pt>
                <c:pt idx="13">
                  <c:v>167</c:v>
                </c:pt>
                <c:pt idx="14">
                  <c:v>167</c:v>
                </c:pt>
                <c:pt idx="15">
                  <c:v>167</c:v>
                </c:pt>
                <c:pt idx="16">
                  <c:v>162</c:v>
                </c:pt>
                <c:pt idx="17">
                  <c:v>181</c:v>
                </c:pt>
                <c:pt idx="18">
                  <c:v>168</c:v>
                </c:pt>
                <c:pt idx="19">
                  <c:v>176</c:v>
                </c:pt>
                <c:pt idx="20">
                  <c:v>170</c:v>
                </c:pt>
                <c:pt idx="21">
                  <c:v>171</c:v>
                </c:pt>
                <c:pt idx="22">
                  <c:v>172</c:v>
                </c:pt>
                <c:pt idx="23">
                  <c:v>174</c:v>
                </c:pt>
                <c:pt idx="24">
                  <c:v>179</c:v>
                </c:pt>
                <c:pt idx="25">
                  <c:v>183</c:v>
                </c:pt>
                <c:pt idx="26">
                  <c:v>183</c:v>
                </c:pt>
                <c:pt idx="27">
                  <c:v>184</c:v>
                </c:pt>
                <c:pt idx="28">
                  <c:v>184</c:v>
                </c:pt>
                <c:pt idx="29">
                  <c:v>184</c:v>
                </c:pt>
                <c:pt idx="30">
                  <c:v>184</c:v>
                </c:pt>
                <c:pt idx="31">
                  <c:v>183</c:v>
                </c:pt>
                <c:pt idx="32">
                  <c:v>183</c:v>
                </c:pt>
                <c:pt idx="33">
                  <c:v>175</c:v>
                </c:pt>
                <c:pt idx="34">
                  <c:v>179</c:v>
                </c:pt>
                <c:pt idx="35">
                  <c:v>173</c:v>
                </c:pt>
                <c:pt idx="36">
                  <c:v>178</c:v>
                </c:pt>
                <c:pt idx="37">
                  <c:v>170</c:v>
                </c:pt>
                <c:pt idx="38">
                  <c:v>176</c:v>
                </c:pt>
                <c:pt idx="39">
                  <c:v>168</c:v>
                </c:pt>
                <c:pt idx="40">
                  <c:v>180</c:v>
                </c:pt>
                <c:pt idx="41">
                  <c:v>180</c:v>
                </c:pt>
                <c:pt idx="42">
                  <c:v>181</c:v>
                </c:pt>
                <c:pt idx="43">
                  <c:v>180</c:v>
                </c:pt>
                <c:pt idx="44">
                  <c:v>168</c:v>
                </c:pt>
                <c:pt idx="45">
                  <c:v>176</c:v>
                </c:pt>
                <c:pt idx="46">
                  <c:v>170</c:v>
                </c:pt>
                <c:pt idx="47">
                  <c:v>171</c:v>
                </c:pt>
                <c:pt idx="48">
                  <c:v>172</c:v>
                </c:pt>
                <c:pt idx="49">
                  <c:v>174</c:v>
                </c:pt>
                <c:pt idx="50">
                  <c:v>175</c:v>
                </c:pt>
                <c:pt idx="51">
                  <c:v>183</c:v>
                </c:pt>
                <c:pt idx="52">
                  <c:v>184</c:v>
                </c:pt>
                <c:pt idx="53">
                  <c:v>186</c:v>
                </c:pt>
                <c:pt idx="54">
                  <c:v>188</c:v>
                </c:pt>
                <c:pt idx="55">
                  <c:v>188</c:v>
                </c:pt>
                <c:pt idx="56">
                  <c:v>188</c:v>
                </c:pt>
                <c:pt idx="57">
                  <c:v>186</c:v>
                </c:pt>
                <c:pt idx="58">
                  <c:v>183</c:v>
                </c:pt>
                <c:pt idx="59">
                  <c:v>175</c:v>
                </c:pt>
                <c:pt idx="60">
                  <c:v>173</c:v>
                </c:pt>
                <c:pt idx="61">
                  <c:v>178</c:v>
                </c:pt>
                <c:pt idx="62">
                  <c:v>177</c:v>
                </c:pt>
                <c:pt idx="63">
                  <c:v>182</c:v>
                </c:pt>
                <c:pt idx="64">
                  <c:v>169</c:v>
                </c:pt>
                <c:pt idx="65">
                  <c:v>180</c:v>
                </c:pt>
                <c:pt idx="66">
                  <c:v>181</c:v>
                </c:pt>
                <c:pt idx="67">
                  <c:v>162</c:v>
                </c:pt>
                <c:pt idx="68">
                  <c:v>162</c:v>
                </c:pt>
                <c:pt idx="69">
                  <c:v>162</c:v>
                </c:pt>
                <c:pt idx="70">
                  <c:v>162</c:v>
                </c:pt>
                <c:pt idx="71">
                  <c:v>181</c:v>
                </c:pt>
                <c:pt idx="72">
                  <c:v>180</c:v>
                </c:pt>
                <c:pt idx="73">
                  <c:v>168</c:v>
                </c:pt>
                <c:pt idx="74">
                  <c:v>176</c:v>
                </c:pt>
                <c:pt idx="75">
                  <c:v>170</c:v>
                </c:pt>
                <c:pt idx="76">
                  <c:v>171</c:v>
                </c:pt>
                <c:pt idx="77">
                  <c:v>172</c:v>
                </c:pt>
                <c:pt idx="78">
                  <c:v>174</c:v>
                </c:pt>
                <c:pt idx="79">
                  <c:v>175</c:v>
                </c:pt>
                <c:pt idx="80">
                  <c:v>175</c:v>
                </c:pt>
                <c:pt idx="81">
                  <c:v>183</c:v>
                </c:pt>
                <c:pt idx="82">
                  <c:v>175</c:v>
                </c:pt>
                <c:pt idx="83">
                  <c:v>179</c:v>
                </c:pt>
                <c:pt idx="84">
                  <c:v>174</c:v>
                </c:pt>
                <c:pt idx="85">
                  <c:v>173</c:v>
                </c:pt>
                <c:pt idx="86">
                  <c:v>172</c:v>
                </c:pt>
                <c:pt idx="87">
                  <c:v>171</c:v>
                </c:pt>
                <c:pt idx="88">
                  <c:v>170</c:v>
                </c:pt>
                <c:pt idx="89">
                  <c:v>182</c:v>
                </c:pt>
                <c:pt idx="90">
                  <c:v>169</c:v>
                </c:pt>
                <c:pt idx="91">
                  <c:v>180</c:v>
                </c:pt>
                <c:pt idx="92">
                  <c:v>181</c:v>
                </c:pt>
                <c:pt idx="93">
                  <c:v>181</c:v>
                </c:pt>
                <c:pt idx="94">
                  <c:v>162</c:v>
                </c:pt>
                <c:pt idx="95">
                  <c:v>167</c:v>
                </c:pt>
                <c:pt idx="96">
                  <c:v>185</c:v>
                </c:pt>
                <c:pt idx="97">
                  <c:v>185</c:v>
                </c:pt>
                <c:pt idx="98">
                  <c:v>185</c:v>
                </c:pt>
                <c:pt idx="99">
                  <c:v>185</c:v>
                </c:pt>
                <c:pt idx="100">
                  <c:v>167</c:v>
                </c:pt>
                <c:pt idx="101">
                  <c:v>162</c:v>
                </c:pt>
                <c:pt idx="102">
                  <c:v>180</c:v>
                </c:pt>
                <c:pt idx="103">
                  <c:v>176</c:v>
                </c:pt>
                <c:pt idx="104">
                  <c:v>182</c:v>
                </c:pt>
                <c:pt idx="105">
                  <c:v>177</c:v>
                </c:pt>
                <c:pt idx="106">
                  <c:v>171</c:v>
                </c:pt>
                <c:pt idx="107">
                  <c:v>178</c:v>
                </c:pt>
                <c:pt idx="108">
                  <c:v>178</c:v>
                </c:pt>
                <c:pt idx="109">
                  <c:v>172</c:v>
                </c:pt>
                <c:pt idx="110">
                  <c:v>178</c:v>
                </c:pt>
                <c:pt idx="111">
                  <c:v>177</c:v>
                </c:pt>
                <c:pt idx="112">
                  <c:v>182</c:v>
                </c:pt>
                <c:pt idx="113">
                  <c:v>169</c:v>
                </c:pt>
                <c:pt idx="114">
                  <c:v>168</c:v>
                </c:pt>
                <c:pt idx="115">
                  <c:v>180</c:v>
                </c:pt>
                <c:pt idx="116">
                  <c:v>162</c:v>
                </c:pt>
                <c:pt idx="117">
                  <c:v>167</c:v>
                </c:pt>
                <c:pt idx="118">
                  <c:v>163</c:v>
                </c:pt>
                <c:pt idx="119">
                  <c:v>163</c:v>
                </c:pt>
                <c:pt idx="120">
                  <c:v>163</c:v>
                </c:pt>
                <c:pt idx="121">
                  <c:v>163</c:v>
                </c:pt>
                <c:pt idx="122">
                  <c:v>166</c:v>
                </c:pt>
                <c:pt idx="123">
                  <c:v>164</c:v>
                </c:pt>
                <c:pt idx="124">
                  <c:v>165</c:v>
                </c:pt>
                <c:pt idx="125">
                  <c:v>187</c:v>
                </c:pt>
                <c:pt idx="126">
                  <c:v>187</c:v>
                </c:pt>
                <c:pt idx="127">
                  <c:v>165</c:v>
                </c:pt>
                <c:pt idx="128">
                  <c:v>166</c:v>
                </c:pt>
                <c:pt idx="129">
                  <c:v>185</c:v>
                </c:pt>
                <c:pt idx="130">
                  <c:v>162</c:v>
                </c:pt>
                <c:pt idx="131">
                  <c:v>180</c:v>
                </c:pt>
                <c:pt idx="132">
                  <c:v>169</c:v>
                </c:pt>
              </c:numCache>
            </c:numRef>
          </c:yVal>
          <c:smooth val="1"/>
        </c:ser>
        <c:dLbls>
          <c:showLegendKey val="0"/>
          <c:showVal val="0"/>
          <c:showCatName val="0"/>
          <c:showSerName val="0"/>
          <c:showPercent val="0"/>
          <c:showBubbleSize val="0"/>
        </c:dLbls>
        <c:axId val="115063552"/>
        <c:axId val="115064128"/>
      </c:scatterChart>
      <c:valAx>
        <c:axId val="115063552"/>
        <c:scaling>
          <c:orientation val="minMax"/>
          <c:max val="101"/>
          <c:min val="1"/>
        </c:scaling>
        <c:delete val="0"/>
        <c:axPos val="b"/>
        <c:majorTickMark val="none"/>
        <c:minorTickMark val="none"/>
        <c:tickLblPos val="none"/>
        <c:crossAx val="115064128"/>
        <c:crossesAt val="-10"/>
        <c:crossBetween val="midCat"/>
      </c:valAx>
      <c:valAx>
        <c:axId val="115064128"/>
        <c:scaling>
          <c:orientation val="minMax"/>
          <c:max val="200"/>
          <c:min val="145"/>
        </c:scaling>
        <c:delete val="0"/>
        <c:axPos val="l"/>
        <c:majorGridlines>
          <c:spPr>
            <a:ln>
              <a:solidFill>
                <a:prstClr val="black">
                  <a:alpha val="0"/>
                </a:prstClr>
              </a:solidFill>
            </a:ln>
          </c:spPr>
        </c:majorGridlines>
        <c:numFmt formatCode="General" sourceLinked="1"/>
        <c:majorTickMark val="none"/>
        <c:minorTickMark val="none"/>
        <c:tickLblPos val="none"/>
        <c:crossAx val="115063552"/>
        <c:crosses val="autoZero"/>
        <c:crossBetween val="midCat"/>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151815181518163E-2"/>
          <c:y val="0.14473684210526458"/>
          <c:w val="0.96699669966996704"/>
          <c:h val="0.73684210526315785"/>
        </c:manualLayout>
      </c:layout>
      <c:scatterChart>
        <c:scatterStyle val="smoothMarker"/>
        <c:varyColors val="0"/>
        <c:ser>
          <c:idx val="0"/>
          <c:order val="0"/>
          <c:tx>
            <c:v>誤成分</c:v>
          </c:tx>
          <c:spPr>
            <a:ln w="19050">
              <a:solidFill>
                <a:srgbClr val="FF660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Sheet1!$C$2:$C$102</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ser>
        <c:dLbls>
          <c:showLegendKey val="0"/>
          <c:showVal val="0"/>
          <c:showCatName val="0"/>
          <c:showSerName val="0"/>
          <c:showPercent val="0"/>
          <c:showBubbleSize val="0"/>
        </c:dLbls>
        <c:axId val="195402496"/>
        <c:axId val="195403072"/>
      </c:scatterChart>
      <c:valAx>
        <c:axId val="195402496"/>
        <c:scaling>
          <c:orientation val="minMax"/>
          <c:max val="25"/>
          <c:min val="0"/>
        </c:scaling>
        <c:delete val="0"/>
        <c:axPos val="b"/>
        <c:numFmt formatCode="General" sourceLinked="1"/>
        <c:majorTickMark val="none"/>
        <c:minorTickMark val="none"/>
        <c:tickLblPos val="none"/>
        <c:spPr>
          <a:ln w="4729">
            <a:noFill/>
          </a:ln>
        </c:spPr>
        <c:crossAx val="195403072"/>
        <c:crossesAt val="0"/>
        <c:crossBetween val="midCat"/>
      </c:valAx>
      <c:valAx>
        <c:axId val="195403072"/>
        <c:scaling>
          <c:orientation val="minMax"/>
          <c:max val="1.5"/>
          <c:min val="-1.5"/>
        </c:scaling>
        <c:delete val="0"/>
        <c:axPos val="l"/>
        <c:majorGridlines>
          <c:spPr>
            <a:ln w="1576">
              <a:solidFill>
                <a:srgbClr val="FFFFFF"/>
              </a:solidFill>
              <a:prstDash val="solid"/>
            </a:ln>
          </c:spPr>
        </c:majorGridlines>
        <c:numFmt formatCode="General" sourceLinked="1"/>
        <c:majorTickMark val="none"/>
        <c:minorTickMark val="none"/>
        <c:tickLblPos val="none"/>
        <c:spPr>
          <a:ln w="4729">
            <a:noFill/>
          </a:ln>
        </c:spPr>
        <c:crossAx val="195402496"/>
        <c:crosses val="autoZero"/>
        <c:crossBetween val="midCat"/>
        <c:majorUnit val="10"/>
        <c:minorUnit val="10"/>
      </c:valAx>
      <c:spPr>
        <a:noFill/>
        <a:ln w="25057">
          <a:noFill/>
        </a:ln>
      </c:spPr>
    </c:plotArea>
    <c:plotVisOnly val="1"/>
    <c:dispBlanksAs val="gap"/>
    <c:showDLblsOverMax val="0"/>
  </c:chart>
  <c:spPr>
    <a:noFill/>
    <a:ln>
      <a:noFill/>
    </a:ln>
  </c:spPr>
  <c:txPr>
    <a:bodyPr/>
    <a:lstStyle/>
    <a:p>
      <a:pPr>
        <a:defRPr sz="222"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757960585698585E-2"/>
          <c:y val="3.5341003852312675E-2"/>
          <c:w val="0.95680345572354264"/>
          <c:h val="0.86486486486486491"/>
        </c:manualLayout>
      </c:layout>
      <c:scatterChart>
        <c:scatterStyle val="smoothMarker"/>
        <c:varyColors val="0"/>
        <c:ser>
          <c:idx val="0"/>
          <c:order val="0"/>
          <c:spPr>
            <a:ln w="19050">
              <a:solidFill>
                <a:srgbClr val="00008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Sheet1!$H$2:$H$102</c:f>
              <c:numCache>
                <c:formatCode>General</c:formatCode>
                <c:ptCount val="101"/>
                <c:pt idx="0">
                  <c:v>0.10502925678497047</c:v>
                </c:pt>
                <c:pt idx="1">
                  <c:v>-0.1316565175475056</c:v>
                </c:pt>
                <c:pt idx="2">
                  <c:v>0.14590231303917284</c:v>
                </c:pt>
                <c:pt idx="3">
                  <c:v>-0.14604060648750844</c:v>
                </c:pt>
                <c:pt idx="4">
                  <c:v>0.13567686164680767</c:v>
                </c:pt>
                <c:pt idx="5">
                  <c:v>-0.12363143518725669</c:v>
                </c:pt>
                <c:pt idx="6">
                  <c:v>0.12273297517215548</c:v>
                </c:pt>
                <c:pt idx="7">
                  <c:v>-0.14267568953257903</c:v>
                </c:pt>
                <c:pt idx="8">
                  <c:v>0.17651636704223297</c:v>
                </c:pt>
                <c:pt idx="9">
                  <c:v>-0.19758274770419726</c:v>
                </c:pt>
                <c:pt idx="10">
                  <c:v>0.1818549708402887</c:v>
                </c:pt>
                <c:pt idx="11">
                  <c:v>-0.13639874243244954</c:v>
                </c:pt>
                <c:pt idx="12">
                  <c:v>9.7213544180528619E-2</c:v>
                </c:pt>
                <c:pt idx="13">
                  <c:v>-9.5515103302212995E-2</c:v>
                </c:pt>
                <c:pt idx="14">
                  <c:v>0.13099155351144984</c:v>
                </c:pt>
                <c:pt idx="15">
                  <c:v>-0.17847022636754242</c:v>
                </c:pt>
                <c:pt idx="16">
                  <c:v>0.21337713277749912</c:v>
                </c:pt>
                <c:pt idx="17">
                  <c:v>-0.22831760306335622</c:v>
                </c:pt>
                <c:pt idx="18">
                  <c:v>0.2322105615102549</c:v>
                </c:pt>
                <c:pt idx="19">
                  <c:v>-0.23940041339453624</c:v>
                </c:pt>
                <c:pt idx="20">
                  <c:v>0.25610698465075032</c:v>
                </c:pt>
                <c:pt idx="21">
                  <c:v>-0.27251561228887788</c:v>
                </c:pt>
                <c:pt idx="22">
                  <c:v>0.27088669186179792</c:v>
                </c:pt>
                <c:pt idx="23">
                  <c:v>-0.24562276452108031</c:v>
                </c:pt>
                <c:pt idx="24">
                  <c:v>0.21116369350054628</c:v>
                </c:pt>
                <c:pt idx="25">
                  <c:v>-0.18592123369083874</c:v>
                </c:pt>
                <c:pt idx="26">
                  <c:v>0.17291879468028218</c:v>
                </c:pt>
                <c:pt idx="27">
                  <c:v>-0.16097063409724821</c:v>
                </c:pt>
                <c:pt idx="28">
                  <c:v>0.14078237361781501</c:v>
                </c:pt>
                <c:pt idx="29">
                  <c:v>-0.11372582156978067</c:v>
                </c:pt>
                <c:pt idx="30">
                  <c:v>8.7777800908810044E-2</c:v>
                </c:pt>
                <c:pt idx="31">
                  <c:v>-7.4760120110034578E-2</c:v>
                </c:pt>
                <c:pt idx="32">
                  <c:v>9.1231209824027687E-2</c:v>
                </c:pt>
                <c:pt idx="33">
                  <c:v>-0.14915703979128891</c:v>
                </c:pt>
                <c:pt idx="34">
                  <c:v>0.23932988046792691</c:v>
                </c:pt>
                <c:pt idx="35">
                  <c:v>-0.32998080272051639</c:v>
                </c:pt>
                <c:pt idx="36">
                  <c:v>0.38595545059929531</c:v>
                </c:pt>
                <c:pt idx="37">
                  <c:v>-0.38971127509230397</c:v>
                </c:pt>
                <c:pt idx="38">
                  <c:v>0.34721317001095542</c:v>
                </c:pt>
                <c:pt idx="39">
                  <c:v>-0.27906305121292635</c:v>
                </c:pt>
                <c:pt idx="40">
                  <c:v>0.20875795149493379</c:v>
                </c:pt>
                <c:pt idx="41">
                  <c:v>-0.15687138243979301</c:v>
                </c:pt>
                <c:pt idx="42">
                  <c:v>0.13709773815438492</c:v>
                </c:pt>
                <c:pt idx="43">
                  <c:v>-0.15051576139291331</c:v>
                </c:pt>
                <c:pt idx="44">
                  <c:v>0.18569399763541244</c:v>
                </c:pt>
                <c:pt idx="45">
                  <c:v>-0.22837227756574022</c:v>
                </c:pt>
                <c:pt idx="46">
                  <c:v>0.26926426951895832</c:v>
                </c:pt>
                <c:pt idx="47">
                  <c:v>-0.30212950271996453</c:v>
                </c:pt>
                <c:pt idx="48">
                  <c:v>0.31981749482490068</c:v>
                </c:pt>
                <c:pt idx="49">
                  <c:v>-0.3161192664681885</c:v>
                </c:pt>
                <c:pt idx="50">
                  <c:v>0.29005519630568932</c:v>
                </c:pt>
                <c:pt idx="51">
                  <c:v>-0.24859229807051444</c:v>
                </c:pt>
                <c:pt idx="52">
                  <c:v>0.20787308152597991</c:v>
                </c:pt>
                <c:pt idx="53">
                  <c:v>-0.18922064218307791</c:v>
                </c:pt>
                <c:pt idx="54">
                  <c:v>0.20607424526075727</c:v>
                </c:pt>
                <c:pt idx="55">
                  <c:v>-0.25251322406150473</c:v>
                </c:pt>
                <c:pt idx="56">
                  <c:v>0.30901233083054991</c:v>
                </c:pt>
                <c:pt idx="57">
                  <c:v>-0.3595507535434983</c:v>
                </c:pt>
                <c:pt idx="58">
                  <c:v>0.39733084757271214</c:v>
                </c:pt>
                <c:pt idx="59">
                  <c:v>-0.41551168336673538</c:v>
                </c:pt>
                <c:pt idx="60">
                  <c:v>0.40369339566026796</c:v>
                </c:pt>
                <c:pt idx="61">
                  <c:v>-0.36042980294792853</c:v>
                </c:pt>
                <c:pt idx="62">
                  <c:v>0.30453249562894297</c:v>
                </c:pt>
                <c:pt idx="63">
                  <c:v>-0.26782621898130382</c:v>
                </c:pt>
                <c:pt idx="64">
                  <c:v>0.27480753687316328</c:v>
                </c:pt>
                <c:pt idx="65">
                  <c:v>-0.32643765538950092</c:v>
                </c:pt>
                <c:pt idx="66">
                  <c:v>0.39857515114987363</c:v>
                </c:pt>
                <c:pt idx="67">
                  <c:v>-0.45484837248421567</c:v>
                </c:pt>
                <c:pt idx="68">
                  <c:v>0.46558814511126739</c:v>
                </c:pt>
                <c:pt idx="69">
                  <c:v>-0.4234513463549649</c:v>
                </c:pt>
                <c:pt idx="70">
                  <c:v>0.34779103190675276</c:v>
                </c:pt>
                <c:pt idx="71">
                  <c:v>-0.27076654488291457</c:v>
                </c:pt>
                <c:pt idx="72">
                  <c:v>0.21237827058708691</c:v>
                </c:pt>
                <c:pt idx="73">
                  <c:v>-0.17142443694184192</c:v>
                </c:pt>
                <c:pt idx="74">
                  <c:v>0.14357241278536892</c:v>
                </c:pt>
                <c:pt idx="75">
                  <c:v>-0.13839382575156201</c:v>
                </c:pt>
                <c:pt idx="76">
                  <c:v>0.16915079073864717</c:v>
                </c:pt>
                <c:pt idx="77">
                  <c:v>-0.23192284197422294</c:v>
                </c:pt>
                <c:pt idx="78">
                  <c:v>0.30375307663400847</c:v>
                </c:pt>
                <c:pt idx="79">
                  <c:v>-0.35975320191793181</c:v>
                </c:pt>
                <c:pt idx="80">
                  <c:v>0.38808404537342173</c:v>
                </c:pt>
                <c:pt idx="81">
                  <c:v>-0.39273187591772513</c:v>
                </c:pt>
                <c:pt idx="82">
                  <c:v>0.38849231336788309</c:v>
                </c:pt>
                <c:pt idx="83">
                  <c:v>-0.39123096554624265</c:v>
                </c:pt>
                <c:pt idx="84">
                  <c:v>0.40459312943352965</c:v>
                </c:pt>
                <c:pt idx="85">
                  <c:v>-0.41431986866434689</c:v>
                </c:pt>
                <c:pt idx="86">
                  <c:v>0.40072306762659954</c:v>
                </c:pt>
                <c:pt idx="87">
                  <c:v>-0.3584110257003098</c:v>
                </c:pt>
                <c:pt idx="88">
                  <c:v>0.30155102116573435</c:v>
                </c:pt>
                <c:pt idx="89">
                  <c:v>-0.25136877709898042</c:v>
                </c:pt>
                <c:pt idx="90">
                  <c:v>0.21972522529659141</c:v>
                </c:pt>
                <c:pt idx="91">
                  <c:v>-0.20156329437674128</c:v>
                </c:pt>
                <c:pt idx="92">
                  <c:v>0.18219125046584242</c:v>
                </c:pt>
                <c:pt idx="93">
                  <c:v>-0.15376113537631791</c:v>
                </c:pt>
                <c:pt idx="94">
                  <c:v>0.12312008271833297</c:v>
                </c:pt>
                <c:pt idx="95">
                  <c:v>-0.10418988905859715</c:v>
                </c:pt>
                <c:pt idx="96">
                  <c:v>0.10668213042527394</c:v>
                </c:pt>
                <c:pt idx="97">
                  <c:v>-0.12979303258786706</c:v>
                </c:pt>
                <c:pt idx="98">
                  <c:v>0.16182953619664009</c:v>
                </c:pt>
                <c:pt idx="99">
                  <c:v>-0.18835009766824978</c:v>
                </c:pt>
                <c:pt idx="100">
                  <c:v>0.20299946067288144</c:v>
                </c:pt>
              </c:numCache>
            </c:numRef>
          </c:yVal>
          <c:smooth val="1"/>
        </c:ser>
        <c:dLbls>
          <c:showLegendKey val="0"/>
          <c:showVal val="0"/>
          <c:showCatName val="0"/>
          <c:showSerName val="0"/>
          <c:showPercent val="0"/>
          <c:showBubbleSize val="0"/>
        </c:dLbls>
        <c:axId val="195404928"/>
        <c:axId val="195405504"/>
      </c:scatterChart>
      <c:valAx>
        <c:axId val="195404928"/>
        <c:scaling>
          <c:orientation val="minMax"/>
          <c:max val="25"/>
        </c:scaling>
        <c:delete val="0"/>
        <c:axPos val="b"/>
        <c:numFmt formatCode="General" sourceLinked="1"/>
        <c:majorTickMark val="none"/>
        <c:minorTickMark val="none"/>
        <c:tickLblPos val="none"/>
        <c:spPr>
          <a:ln w="1904">
            <a:solidFill>
              <a:srgbClr val="000000"/>
            </a:solidFill>
            <a:prstDash val="solid"/>
          </a:ln>
        </c:spPr>
        <c:crossAx val="195405504"/>
        <c:crosses val="autoZero"/>
        <c:crossBetween val="midCat"/>
      </c:valAx>
      <c:valAx>
        <c:axId val="195405504"/>
        <c:scaling>
          <c:orientation val="minMax"/>
        </c:scaling>
        <c:delete val="0"/>
        <c:axPos val="l"/>
        <c:majorGridlines>
          <c:spPr>
            <a:ln w="1904">
              <a:solidFill>
                <a:srgbClr val="FFFFFF"/>
              </a:solidFill>
              <a:prstDash val="solid"/>
            </a:ln>
          </c:spPr>
        </c:majorGridlines>
        <c:numFmt formatCode="General" sourceLinked="1"/>
        <c:majorTickMark val="none"/>
        <c:minorTickMark val="none"/>
        <c:tickLblPos val="none"/>
        <c:spPr>
          <a:ln w="1904">
            <a:solidFill>
              <a:srgbClr val="000000"/>
            </a:solidFill>
            <a:prstDash val="solid"/>
          </a:ln>
        </c:spPr>
        <c:crossAx val="195404928"/>
        <c:crosses val="autoZero"/>
        <c:crossBetween val="midCat"/>
      </c:valAx>
      <c:spPr>
        <a:noFill/>
        <a:ln w="25422">
          <a:noFill/>
        </a:ln>
      </c:spPr>
    </c:plotArea>
    <c:plotVisOnly val="1"/>
    <c:dispBlanksAs val="gap"/>
    <c:showDLblsOverMax val="0"/>
  </c:chart>
  <c:spPr>
    <a:noFill/>
    <a:ln>
      <a:noFill/>
    </a:ln>
  </c:spPr>
  <c:txPr>
    <a:bodyPr/>
    <a:lstStyle/>
    <a:p>
      <a:pPr>
        <a:defRPr sz="5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76706827309523E-2"/>
          <c:y val="0.05"/>
          <c:w val="0.91967871485943775"/>
          <c:h val="0.90909090909090906"/>
        </c:manualLayout>
      </c:layout>
      <c:scatterChart>
        <c:scatterStyle val="smoothMarker"/>
        <c:varyColors val="0"/>
        <c:ser>
          <c:idx val="0"/>
          <c:order val="0"/>
          <c:tx>
            <c:v>リンギング検出オペレータ</c:v>
          </c:tx>
          <c:spPr>
            <a:ln w="19050">
              <a:solidFill>
                <a:srgbClr val="000080"/>
              </a:solidFill>
              <a:prstDash val="solid"/>
            </a:ln>
          </c:spPr>
          <c:marker>
            <c:symbol val="none"/>
          </c:marker>
          <c:xVal>
            <c:numRef>
              <c:f>Sheet1!$F$2:$F$20</c:f>
              <c:numCache>
                <c:formatCode>General</c:formatCode>
                <c:ptCount val="19"/>
                <c:pt idx="0">
                  <c:v>-9</c:v>
                </c:pt>
                <c:pt idx="1">
                  <c:v>-8</c:v>
                </c:pt>
                <c:pt idx="2">
                  <c:v>-7</c:v>
                </c:pt>
                <c:pt idx="3">
                  <c:v>-6</c:v>
                </c:pt>
                <c:pt idx="4">
                  <c:v>-5</c:v>
                </c:pt>
                <c:pt idx="5">
                  <c:v>-4</c:v>
                </c:pt>
                <c:pt idx="6">
                  <c:v>-3</c:v>
                </c:pt>
                <c:pt idx="7">
                  <c:v>-2</c:v>
                </c:pt>
                <c:pt idx="8">
                  <c:v>-1</c:v>
                </c:pt>
                <c:pt idx="9">
                  <c:v>0</c:v>
                </c:pt>
                <c:pt idx="10">
                  <c:v>1</c:v>
                </c:pt>
                <c:pt idx="11">
                  <c:v>2</c:v>
                </c:pt>
                <c:pt idx="12">
                  <c:v>3</c:v>
                </c:pt>
                <c:pt idx="13">
                  <c:v>4</c:v>
                </c:pt>
                <c:pt idx="14">
                  <c:v>5</c:v>
                </c:pt>
                <c:pt idx="15">
                  <c:v>6</c:v>
                </c:pt>
                <c:pt idx="16">
                  <c:v>7</c:v>
                </c:pt>
                <c:pt idx="17">
                  <c:v>8</c:v>
                </c:pt>
                <c:pt idx="18">
                  <c:v>9</c:v>
                </c:pt>
              </c:numCache>
            </c:numRef>
          </c:xVal>
          <c:yVal>
            <c:numRef>
              <c:f>Sheet1!$G$2:$G$20</c:f>
              <c:numCache>
                <c:formatCode>General</c:formatCode>
                <c:ptCount val="19"/>
                <c:pt idx="0">
                  <c:v>-7.9918705534528152E-6</c:v>
                </c:pt>
                <c:pt idx="1">
                  <c:v>6.6915112882442833E-5</c:v>
                </c:pt>
                <c:pt idx="2">
                  <c:v>-4.3634134752288024E-4</c:v>
                </c:pt>
                <c:pt idx="3">
                  <c:v>2.2159242059690215E-3</c:v>
                </c:pt>
                <c:pt idx="4">
                  <c:v>-8.7641502467843066E-3</c:v>
                </c:pt>
                <c:pt idx="5">
                  <c:v>2.6995483256594028E-2</c:v>
                </c:pt>
                <c:pt idx="6">
                  <c:v>-6.4758797832946649E-2</c:v>
                </c:pt>
                <c:pt idx="7">
                  <c:v>0.12098536225957168</c:v>
                </c:pt>
                <c:pt idx="8">
                  <c:v>-0.17603266338214976</c:v>
                </c:pt>
                <c:pt idx="9">
                  <c:v>0.19947114020071635</c:v>
                </c:pt>
                <c:pt idx="10">
                  <c:v>-0.17603266338214976</c:v>
                </c:pt>
                <c:pt idx="11">
                  <c:v>0.12098536225957168</c:v>
                </c:pt>
                <c:pt idx="12">
                  <c:v>-6.4758797832946649E-2</c:v>
                </c:pt>
                <c:pt idx="13">
                  <c:v>2.6995483256594028E-2</c:v>
                </c:pt>
                <c:pt idx="14">
                  <c:v>-8.7641502467843066E-3</c:v>
                </c:pt>
                <c:pt idx="15">
                  <c:v>2.2159242059690215E-3</c:v>
                </c:pt>
                <c:pt idx="16">
                  <c:v>-4.3634134752288024E-4</c:v>
                </c:pt>
                <c:pt idx="17">
                  <c:v>6.6915112882442833E-5</c:v>
                </c:pt>
                <c:pt idx="18">
                  <c:v>-7.9918705534528152E-6</c:v>
                </c:pt>
              </c:numCache>
            </c:numRef>
          </c:yVal>
          <c:smooth val="1"/>
        </c:ser>
        <c:dLbls>
          <c:showLegendKey val="0"/>
          <c:showVal val="0"/>
          <c:showCatName val="0"/>
          <c:showSerName val="0"/>
          <c:showPercent val="0"/>
          <c:showBubbleSize val="0"/>
        </c:dLbls>
        <c:axId val="195407808"/>
        <c:axId val="195408384"/>
      </c:scatterChart>
      <c:valAx>
        <c:axId val="195407808"/>
        <c:scaling>
          <c:orientation val="minMax"/>
          <c:max val="5"/>
          <c:min val="-5"/>
        </c:scaling>
        <c:delete val="0"/>
        <c:axPos val="b"/>
        <c:numFmt formatCode="General" sourceLinked="1"/>
        <c:majorTickMark val="none"/>
        <c:minorTickMark val="none"/>
        <c:tickLblPos val="none"/>
        <c:spPr>
          <a:ln w="798">
            <a:solidFill>
              <a:srgbClr val="000000"/>
            </a:solidFill>
            <a:prstDash val="solid"/>
          </a:ln>
        </c:spPr>
        <c:crossAx val="195408384"/>
        <c:crosses val="autoZero"/>
        <c:crossBetween val="midCat"/>
      </c:valAx>
      <c:valAx>
        <c:axId val="195408384"/>
        <c:scaling>
          <c:orientation val="minMax"/>
        </c:scaling>
        <c:delete val="1"/>
        <c:axPos val="l"/>
        <c:majorGridlines>
          <c:spPr>
            <a:ln w="798">
              <a:solidFill>
                <a:srgbClr val="FFFFFF"/>
              </a:solidFill>
              <a:prstDash val="solid"/>
            </a:ln>
          </c:spPr>
        </c:majorGridlines>
        <c:numFmt formatCode="General" sourceLinked="1"/>
        <c:majorTickMark val="out"/>
        <c:minorTickMark val="none"/>
        <c:tickLblPos val="none"/>
        <c:crossAx val="195407808"/>
        <c:crosses val="autoZero"/>
        <c:crossBetween val="midCat"/>
      </c:valAx>
      <c:spPr>
        <a:noFill/>
        <a:ln w="25472">
          <a:noFill/>
        </a:ln>
      </c:spPr>
    </c:plotArea>
    <c:plotVisOnly val="1"/>
    <c:dispBlanksAs val="gap"/>
    <c:showDLblsOverMax val="0"/>
  </c:chart>
  <c:spPr>
    <a:noFill/>
    <a:ln>
      <a:noFill/>
    </a:ln>
  </c:spPr>
  <c:txPr>
    <a:bodyPr/>
    <a:lstStyle/>
    <a:p>
      <a:pPr>
        <a:defRPr sz="26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739130434782612E-2"/>
          <c:y val="5.4726368159204022E-2"/>
          <c:w val="0.9604743083003956"/>
          <c:h val="0.94527379749588425"/>
        </c:manualLayout>
      </c:layout>
      <c:scatterChart>
        <c:scatterStyle val="smoothMarker"/>
        <c:varyColors val="0"/>
        <c:ser>
          <c:idx val="0"/>
          <c:order val="0"/>
          <c:spPr>
            <a:ln w="19050">
              <a:solidFill>
                <a:srgbClr val="00008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Sheet1!$W$2:$W$102</c:f>
              <c:numCache>
                <c:formatCode>0.00E+00</c:formatCode>
                <c:ptCount val="101"/>
                <c:pt idx="0" formatCode="General">
                  <c:v>0.26427888559953139</c:v>
                </c:pt>
                <c:pt idx="1">
                  <c:v>1.3095721549323223E-2</c:v>
                </c:pt>
                <c:pt idx="2" formatCode="General">
                  <c:v>0.3903675894648711</c:v>
                </c:pt>
                <c:pt idx="3">
                  <c:v>3.5469040282729757E-2</c:v>
                </c:pt>
                <c:pt idx="4" formatCode="General">
                  <c:v>0.40289930735846285</c:v>
                </c:pt>
                <c:pt idx="5" formatCode="General">
                  <c:v>0.28417465244998402</c:v>
                </c:pt>
                <c:pt idx="6" formatCode="General">
                  <c:v>0.71377450372502904</c:v>
                </c:pt>
                <c:pt idx="7" formatCode="General">
                  <c:v>0.74473550713135594</c:v>
                </c:pt>
                <c:pt idx="8" formatCode="General">
                  <c:v>0.65451677596528657</c:v>
                </c:pt>
                <c:pt idx="9">
                  <c:v>-3.3602242975093802E-2</c:v>
                </c:pt>
                <c:pt idx="10" formatCode="General">
                  <c:v>0.97282097818186963</c:v>
                </c:pt>
                <c:pt idx="11" formatCode="General">
                  <c:v>0.44909169945351779</c:v>
                </c:pt>
                <c:pt idx="12" formatCode="General">
                  <c:v>0.23705132336689341</c:v>
                </c:pt>
                <c:pt idx="13" formatCode="General">
                  <c:v>0.55236260906071322</c:v>
                </c:pt>
                <c:pt idx="14" formatCode="General">
                  <c:v>0.73239511651816624</c:v>
                </c:pt>
                <c:pt idx="15" formatCode="General">
                  <c:v>0.22185872568074913</c:v>
                </c:pt>
                <c:pt idx="16" formatCode="General">
                  <c:v>0.71323372343540803</c:v>
                </c:pt>
                <c:pt idx="17" formatCode="General">
                  <c:v>0.10694374674618094</c:v>
                </c:pt>
                <c:pt idx="18" formatCode="General">
                  <c:v>0.52296863710091102</c:v>
                </c:pt>
                <c:pt idx="19">
                  <c:v>5.3832476606885414E-2</c:v>
                </c:pt>
                <c:pt idx="20" formatCode="General">
                  <c:v>0.36414248530747995</c:v>
                </c:pt>
                <c:pt idx="21">
                  <c:v>6.6868095163359204E-2</c:v>
                </c:pt>
                <c:pt idx="22" formatCode="General">
                  <c:v>1.16310511803251</c:v>
                </c:pt>
                <c:pt idx="23" formatCode="General">
                  <c:v>0.3759047972225561</c:v>
                </c:pt>
                <c:pt idx="24" formatCode="General">
                  <c:v>0.55188796627935599</c:v>
                </c:pt>
                <c:pt idx="25" formatCode="General">
                  <c:v>0.33065004006069798</c:v>
                </c:pt>
                <c:pt idx="26" formatCode="General">
                  <c:v>0.58512943565148412</c:v>
                </c:pt>
                <c:pt idx="27" formatCode="General">
                  <c:v>0.107109812698599</c:v>
                </c:pt>
                <c:pt idx="28" formatCode="General">
                  <c:v>0.72483593618437114</c:v>
                </c:pt>
                <c:pt idx="29" formatCode="General">
                  <c:v>0.76309010712947412</c:v>
                </c:pt>
                <c:pt idx="30" formatCode="General">
                  <c:v>0.89551006594733451</c:v>
                </c:pt>
                <c:pt idx="31" formatCode="General">
                  <c:v>0.42706825957107197</c:v>
                </c:pt>
                <c:pt idx="32" formatCode="General">
                  <c:v>0.32476380937363886</c:v>
                </c:pt>
                <c:pt idx="33" formatCode="General">
                  <c:v>0.659433197617463</c:v>
                </c:pt>
                <c:pt idx="34" formatCode="General">
                  <c:v>0.96806506106571799</c:v>
                </c:pt>
                <c:pt idx="35" formatCode="General">
                  <c:v>0.15083507073604899</c:v>
                </c:pt>
                <c:pt idx="36" formatCode="General">
                  <c:v>1.0554112279369399</c:v>
                </c:pt>
                <c:pt idx="37" formatCode="General">
                  <c:v>-0.18688702475429375</c:v>
                </c:pt>
                <c:pt idx="38" formatCode="General">
                  <c:v>0.68952030705291556</c:v>
                </c:pt>
                <c:pt idx="39" formatCode="General">
                  <c:v>0.21356900541875901</c:v>
                </c:pt>
                <c:pt idx="40" formatCode="General">
                  <c:v>0.82055941781806863</c:v>
                </c:pt>
                <c:pt idx="41" formatCode="General">
                  <c:v>0.54749170027314864</c:v>
                </c:pt>
                <c:pt idx="42" formatCode="General">
                  <c:v>0.52409793833842278</c:v>
                </c:pt>
                <c:pt idx="43" formatCode="General">
                  <c:v>0.51465839053866103</c:v>
                </c:pt>
                <c:pt idx="44" formatCode="General">
                  <c:v>1.0029352889824037</c:v>
                </c:pt>
                <c:pt idx="45" formatCode="General">
                  <c:v>0.53508066852555103</c:v>
                </c:pt>
                <c:pt idx="46" formatCode="General">
                  <c:v>0.95320472189324756</c:v>
                </c:pt>
                <c:pt idx="47" formatCode="General">
                  <c:v>0.39133816013497613</c:v>
                </c:pt>
                <c:pt idx="48" formatCode="General">
                  <c:v>1.17918534501809</c:v>
                </c:pt>
                <c:pt idx="49" formatCode="General">
                  <c:v>0.38777304397487178</c:v>
                </c:pt>
                <c:pt idx="50" formatCode="General">
                  <c:v>0.97958762831172397</c:v>
                </c:pt>
                <c:pt idx="51" formatCode="General">
                  <c:v>0.26690497090008514</c:v>
                </c:pt>
                <c:pt idx="52" formatCode="General">
                  <c:v>0.70857657034063048</c:v>
                </c:pt>
                <c:pt idx="53" formatCode="General">
                  <c:v>0.39386095281454347</c:v>
                </c:pt>
                <c:pt idx="54" formatCode="General">
                  <c:v>0.23293936080707942</c:v>
                </c:pt>
                <c:pt idx="55" formatCode="General">
                  <c:v>-0.160610355906282</c:v>
                </c:pt>
                <c:pt idx="56" formatCode="General">
                  <c:v>0.68933376024693771</c:v>
                </c:pt>
                <c:pt idx="57">
                  <c:v>-4.6369979741541133E-2</c:v>
                </c:pt>
                <c:pt idx="58" formatCode="General">
                  <c:v>0.61954717012746297</c:v>
                </c:pt>
                <c:pt idx="59" formatCode="General">
                  <c:v>-0.13320375833011897</c:v>
                </c:pt>
                <c:pt idx="60" formatCode="General">
                  <c:v>1.0449986800162299</c:v>
                </c:pt>
                <c:pt idx="61">
                  <c:v>-9.5688000566273718E-2</c:v>
                </c:pt>
                <c:pt idx="62" formatCode="General">
                  <c:v>0.40054683504054939</c:v>
                </c:pt>
                <c:pt idx="63">
                  <c:v>9.9920178500373189E-3</c:v>
                </c:pt>
                <c:pt idx="64" formatCode="General">
                  <c:v>0.28117268119622585</c:v>
                </c:pt>
                <c:pt idx="65" formatCode="General">
                  <c:v>0.13136338547407544</c:v>
                </c:pt>
                <c:pt idx="66" formatCode="General">
                  <c:v>1.01605119215108</c:v>
                </c:pt>
                <c:pt idx="67">
                  <c:v>-1.3278337641179401E-2</c:v>
                </c:pt>
                <c:pt idx="68" formatCode="General">
                  <c:v>1.1697870511458801</c:v>
                </c:pt>
                <c:pt idx="69" formatCode="General">
                  <c:v>-0.10987730034747695</c:v>
                </c:pt>
                <c:pt idx="70" formatCode="General">
                  <c:v>0.92166923074131801</c:v>
                </c:pt>
                <c:pt idx="71" formatCode="General">
                  <c:v>0.64779339516092305</c:v>
                </c:pt>
                <c:pt idx="72" formatCode="General">
                  <c:v>0.59228164266975702</c:v>
                </c:pt>
                <c:pt idx="73" formatCode="General">
                  <c:v>-0.15881694289002768</c:v>
                </c:pt>
                <c:pt idx="74" formatCode="General">
                  <c:v>0.41651510711777456</c:v>
                </c:pt>
                <c:pt idx="75" formatCode="General">
                  <c:v>0.57414341817428971</c:v>
                </c:pt>
                <c:pt idx="76" formatCode="General">
                  <c:v>0.56482633709706298</c:v>
                </c:pt>
                <c:pt idx="77" formatCode="General">
                  <c:v>0.34870749181734945</c:v>
                </c:pt>
                <c:pt idx="78" formatCode="General">
                  <c:v>1.0878332955561516</c:v>
                </c:pt>
                <c:pt idx="79" formatCode="General">
                  <c:v>0.24354286508762998</c:v>
                </c:pt>
                <c:pt idx="80" formatCode="General">
                  <c:v>1.0914959282497401</c:v>
                </c:pt>
                <c:pt idx="81" formatCode="General">
                  <c:v>0.20108580297135001</c:v>
                </c:pt>
                <c:pt idx="82" formatCode="General">
                  <c:v>1.0652990031507799</c:v>
                </c:pt>
                <c:pt idx="83" formatCode="General">
                  <c:v>0.42139482711399856</c:v>
                </c:pt>
                <c:pt idx="84" formatCode="General">
                  <c:v>0.8613723043806365</c:v>
                </c:pt>
                <c:pt idx="85" formatCode="General">
                  <c:v>-0.12568559382825387</c:v>
                </c:pt>
                <c:pt idx="86" formatCode="General">
                  <c:v>1.1051079689335108</c:v>
                </c:pt>
                <c:pt idx="87" formatCode="General">
                  <c:v>0.19847924745279427</c:v>
                </c:pt>
                <c:pt idx="88" formatCode="General">
                  <c:v>0.68254824390894397</c:v>
                </c:pt>
                <c:pt idx="89">
                  <c:v>6.347408202683541E-2</c:v>
                </c:pt>
                <c:pt idx="90" formatCode="General">
                  <c:v>0.28432397191573577</c:v>
                </c:pt>
                <c:pt idx="91" formatCode="General">
                  <c:v>0.15798634347946805</c:v>
                </c:pt>
                <c:pt idx="92" formatCode="General">
                  <c:v>1.0136124015633201</c:v>
                </c:pt>
                <c:pt idx="93" formatCode="General">
                  <c:v>0.55041376457711821</c:v>
                </c:pt>
                <c:pt idx="94" formatCode="General">
                  <c:v>0.51977360212570811</c:v>
                </c:pt>
                <c:pt idx="95" formatCode="General">
                  <c:v>0.26907149283570608</c:v>
                </c:pt>
                <c:pt idx="96" formatCode="General">
                  <c:v>0.50307238339326688</c:v>
                </c:pt>
                <c:pt idx="97" formatCode="General">
                  <c:v>0.69192431537970711</c:v>
                </c:pt>
                <c:pt idx="98" formatCode="General">
                  <c:v>1.0195782860068199</c:v>
                </c:pt>
                <c:pt idx="99" formatCode="General">
                  <c:v>0.19535824316363101</c:v>
                </c:pt>
                <c:pt idx="100" formatCode="General">
                  <c:v>0.31604195861630274</c:v>
                </c:pt>
              </c:numCache>
            </c:numRef>
          </c:yVal>
          <c:smooth val="1"/>
        </c:ser>
        <c:dLbls>
          <c:showLegendKey val="0"/>
          <c:showVal val="0"/>
          <c:showCatName val="0"/>
          <c:showSerName val="0"/>
          <c:showPercent val="0"/>
          <c:showBubbleSize val="0"/>
        </c:dLbls>
        <c:axId val="195410112"/>
        <c:axId val="195410688"/>
      </c:scatterChart>
      <c:valAx>
        <c:axId val="195410112"/>
        <c:scaling>
          <c:orientation val="minMax"/>
          <c:max val="25"/>
        </c:scaling>
        <c:delete val="0"/>
        <c:axPos val="b"/>
        <c:numFmt formatCode="General" sourceLinked="1"/>
        <c:majorTickMark val="none"/>
        <c:minorTickMark val="none"/>
        <c:tickLblPos val="none"/>
        <c:spPr>
          <a:ln w="1532">
            <a:solidFill>
              <a:srgbClr val="000000"/>
            </a:solidFill>
            <a:prstDash val="solid"/>
          </a:ln>
        </c:spPr>
        <c:crossAx val="195410688"/>
        <c:crosses val="autoZero"/>
        <c:crossBetween val="midCat"/>
      </c:valAx>
      <c:valAx>
        <c:axId val="195410688"/>
        <c:scaling>
          <c:orientation val="minMax"/>
          <c:max val="1.5"/>
          <c:min val="-0.2"/>
        </c:scaling>
        <c:delete val="0"/>
        <c:axPos val="l"/>
        <c:majorGridlines>
          <c:spPr>
            <a:ln w="1532">
              <a:solidFill>
                <a:srgbClr val="FFFFFF"/>
              </a:solidFill>
              <a:prstDash val="solid"/>
            </a:ln>
          </c:spPr>
        </c:majorGridlines>
        <c:numFmt formatCode="General" sourceLinked="1"/>
        <c:majorTickMark val="none"/>
        <c:minorTickMark val="none"/>
        <c:tickLblPos val="none"/>
        <c:spPr>
          <a:ln w="1532">
            <a:solidFill>
              <a:srgbClr val="000000"/>
            </a:solidFill>
            <a:prstDash val="solid"/>
          </a:ln>
        </c:spPr>
        <c:crossAx val="195410112"/>
        <c:crosses val="autoZero"/>
        <c:crossBetween val="midCat"/>
      </c:valAx>
      <c:spPr>
        <a:noFill/>
        <a:ln w="25346">
          <a:noFill/>
        </a:ln>
      </c:spPr>
    </c:plotArea>
    <c:plotVisOnly val="1"/>
    <c:dispBlanksAs val="gap"/>
    <c:showDLblsOverMax val="0"/>
  </c:chart>
  <c:spPr>
    <a:noFill/>
    <a:ln>
      <a:noFill/>
    </a:ln>
  </c:spPr>
  <c:txPr>
    <a:bodyPr/>
    <a:lstStyle/>
    <a:p>
      <a:pPr>
        <a:defRPr sz="494"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yVal>
            <c:numRef>
              <c:f>Sheet1!$E$2:$E$189</c:f>
              <c:numCache>
                <c:formatCode>General</c:formatCode>
                <c:ptCount val="188"/>
                <c:pt idx="0">
                  <c:v>23</c:v>
                </c:pt>
                <c:pt idx="1">
                  <c:v>10</c:v>
                </c:pt>
                <c:pt idx="2">
                  <c:v>11</c:v>
                </c:pt>
                <c:pt idx="3">
                  <c:v>25</c:v>
                </c:pt>
                <c:pt idx="4">
                  <c:v>17</c:v>
                </c:pt>
                <c:pt idx="5">
                  <c:v>16</c:v>
                </c:pt>
                <c:pt idx="6">
                  <c:v>17</c:v>
                </c:pt>
                <c:pt idx="7">
                  <c:v>17</c:v>
                </c:pt>
                <c:pt idx="8">
                  <c:v>25</c:v>
                </c:pt>
                <c:pt idx="9">
                  <c:v>9</c:v>
                </c:pt>
                <c:pt idx="10">
                  <c:v>9</c:v>
                </c:pt>
                <c:pt idx="11">
                  <c:v>9</c:v>
                </c:pt>
                <c:pt idx="12">
                  <c:v>9</c:v>
                </c:pt>
                <c:pt idx="13">
                  <c:v>16</c:v>
                </c:pt>
                <c:pt idx="14">
                  <c:v>17</c:v>
                </c:pt>
                <c:pt idx="15">
                  <c:v>22</c:v>
                </c:pt>
                <c:pt idx="16">
                  <c:v>11</c:v>
                </c:pt>
                <c:pt idx="17">
                  <c:v>22</c:v>
                </c:pt>
                <c:pt idx="18">
                  <c:v>11</c:v>
                </c:pt>
                <c:pt idx="19">
                  <c:v>9</c:v>
                </c:pt>
                <c:pt idx="20">
                  <c:v>16</c:v>
                </c:pt>
                <c:pt idx="21">
                  <c:v>52</c:v>
                </c:pt>
                <c:pt idx="22">
                  <c:v>52</c:v>
                </c:pt>
                <c:pt idx="23">
                  <c:v>52</c:v>
                </c:pt>
                <c:pt idx="24">
                  <c:v>42</c:v>
                </c:pt>
                <c:pt idx="25">
                  <c:v>42</c:v>
                </c:pt>
                <c:pt idx="26">
                  <c:v>17</c:v>
                </c:pt>
                <c:pt idx="27">
                  <c:v>17</c:v>
                </c:pt>
                <c:pt idx="28">
                  <c:v>16</c:v>
                </c:pt>
                <c:pt idx="29">
                  <c:v>42</c:v>
                </c:pt>
                <c:pt idx="30">
                  <c:v>60</c:v>
                </c:pt>
                <c:pt idx="31">
                  <c:v>46</c:v>
                </c:pt>
                <c:pt idx="32">
                  <c:v>54</c:v>
                </c:pt>
                <c:pt idx="33">
                  <c:v>51</c:v>
                </c:pt>
                <c:pt idx="34">
                  <c:v>54</c:v>
                </c:pt>
                <c:pt idx="35">
                  <c:v>66</c:v>
                </c:pt>
                <c:pt idx="36">
                  <c:v>62</c:v>
                </c:pt>
                <c:pt idx="37">
                  <c:v>62</c:v>
                </c:pt>
                <c:pt idx="38">
                  <c:v>67</c:v>
                </c:pt>
                <c:pt idx="39">
                  <c:v>53</c:v>
                </c:pt>
                <c:pt idx="40">
                  <c:v>52</c:v>
                </c:pt>
                <c:pt idx="41">
                  <c:v>22</c:v>
                </c:pt>
                <c:pt idx="42">
                  <c:v>22</c:v>
                </c:pt>
                <c:pt idx="43">
                  <c:v>17</c:v>
                </c:pt>
                <c:pt idx="44">
                  <c:v>9</c:v>
                </c:pt>
                <c:pt idx="45">
                  <c:v>22</c:v>
                </c:pt>
                <c:pt idx="46">
                  <c:v>27</c:v>
                </c:pt>
                <c:pt idx="47">
                  <c:v>23</c:v>
                </c:pt>
                <c:pt idx="48">
                  <c:v>25</c:v>
                </c:pt>
                <c:pt idx="49">
                  <c:v>9</c:v>
                </c:pt>
                <c:pt idx="50">
                  <c:v>25</c:v>
                </c:pt>
                <c:pt idx="51">
                  <c:v>23</c:v>
                </c:pt>
                <c:pt idx="52">
                  <c:v>23</c:v>
                </c:pt>
                <c:pt idx="53">
                  <c:v>22</c:v>
                </c:pt>
                <c:pt idx="54">
                  <c:v>25</c:v>
                </c:pt>
                <c:pt idx="55">
                  <c:v>17</c:v>
                </c:pt>
                <c:pt idx="56">
                  <c:v>17</c:v>
                </c:pt>
                <c:pt idx="57">
                  <c:v>9</c:v>
                </c:pt>
                <c:pt idx="58">
                  <c:v>25</c:v>
                </c:pt>
                <c:pt idx="59">
                  <c:v>25</c:v>
                </c:pt>
                <c:pt idx="60">
                  <c:v>9</c:v>
                </c:pt>
                <c:pt idx="61">
                  <c:v>16</c:v>
                </c:pt>
                <c:pt idx="62">
                  <c:v>17</c:v>
                </c:pt>
                <c:pt idx="63">
                  <c:v>25</c:v>
                </c:pt>
                <c:pt idx="64">
                  <c:v>22</c:v>
                </c:pt>
                <c:pt idx="65">
                  <c:v>21</c:v>
                </c:pt>
                <c:pt idx="66">
                  <c:v>10</c:v>
                </c:pt>
                <c:pt idx="67">
                  <c:v>10</c:v>
                </c:pt>
                <c:pt idx="68">
                  <c:v>11</c:v>
                </c:pt>
                <c:pt idx="69">
                  <c:v>25</c:v>
                </c:pt>
                <c:pt idx="70">
                  <c:v>22</c:v>
                </c:pt>
                <c:pt idx="71">
                  <c:v>10</c:v>
                </c:pt>
                <c:pt idx="72">
                  <c:v>21</c:v>
                </c:pt>
                <c:pt idx="73">
                  <c:v>23</c:v>
                </c:pt>
                <c:pt idx="74">
                  <c:v>25</c:v>
                </c:pt>
                <c:pt idx="75">
                  <c:v>16</c:v>
                </c:pt>
                <c:pt idx="76">
                  <c:v>17</c:v>
                </c:pt>
                <c:pt idx="77">
                  <c:v>25</c:v>
                </c:pt>
                <c:pt idx="78">
                  <c:v>11</c:v>
                </c:pt>
                <c:pt idx="79">
                  <c:v>11</c:v>
                </c:pt>
                <c:pt idx="80">
                  <c:v>22</c:v>
                </c:pt>
                <c:pt idx="81">
                  <c:v>17</c:v>
                </c:pt>
                <c:pt idx="82">
                  <c:v>16</c:v>
                </c:pt>
                <c:pt idx="83">
                  <c:v>52</c:v>
                </c:pt>
                <c:pt idx="84">
                  <c:v>16</c:v>
                </c:pt>
                <c:pt idx="85">
                  <c:v>17</c:v>
                </c:pt>
                <c:pt idx="86">
                  <c:v>9</c:v>
                </c:pt>
                <c:pt idx="87">
                  <c:v>16</c:v>
                </c:pt>
                <c:pt idx="88">
                  <c:v>41</c:v>
                </c:pt>
                <c:pt idx="89">
                  <c:v>45</c:v>
                </c:pt>
                <c:pt idx="90">
                  <c:v>52</c:v>
                </c:pt>
                <c:pt idx="91">
                  <c:v>41</c:v>
                </c:pt>
                <c:pt idx="92">
                  <c:v>41</c:v>
                </c:pt>
                <c:pt idx="93">
                  <c:v>45</c:v>
                </c:pt>
                <c:pt idx="94">
                  <c:v>54</c:v>
                </c:pt>
                <c:pt idx="95">
                  <c:v>67</c:v>
                </c:pt>
                <c:pt idx="96">
                  <c:v>47</c:v>
                </c:pt>
                <c:pt idx="97">
                  <c:v>63</c:v>
                </c:pt>
                <c:pt idx="98">
                  <c:v>76</c:v>
                </c:pt>
                <c:pt idx="99">
                  <c:v>75</c:v>
                </c:pt>
              </c:numCache>
            </c:numRef>
          </c:yVal>
          <c:smooth val="1"/>
        </c:ser>
        <c:dLbls>
          <c:showLegendKey val="0"/>
          <c:showVal val="0"/>
          <c:showCatName val="0"/>
          <c:showSerName val="0"/>
          <c:showPercent val="0"/>
          <c:showBubbleSize val="0"/>
        </c:dLbls>
        <c:axId val="115072320"/>
        <c:axId val="179380224"/>
      </c:scatterChart>
      <c:valAx>
        <c:axId val="115072320"/>
        <c:scaling>
          <c:orientation val="minMax"/>
          <c:max val="101"/>
          <c:min val="1"/>
        </c:scaling>
        <c:delete val="0"/>
        <c:axPos val="b"/>
        <c:majorTickMark val="none"/>
        <c:minorTickMark val="none"/>
        <c:tickLblPos val="none"/>
        <c:crossAx val="179380224"/>
        <c:crosses val="autoZero"/>
        <c:crossBetween val="midCat"/>
      </c:valAx>
      <c:valAx>
        <c:axId val="179380224"/>
        <c:scaling>
          <c:orientation val="minMax"/>
          <c:max val="80"/>
          <c:min val="5"/>
        </c:scaling>
        <c:delete val="0"/>
        <c:axPos val="l"/>
        <c:majorGridlines>
          <c:spPr>
            <a:ln>
              <a:solidFill>
                <a:prstClr val="black">
                  <a:alpha val="0"/>
                </a:prstClr>
              </a:solidFill>
            </a:ln>
          </c:spPr>
        </c:majorGridlines>
        <c:numFmt formatCode="General" sourceLinked="1"/>
        <c:majorTickMark val="none"/>
        <c:minorTickMark val="none"/>
        <c:tickLblPos val="none"/>
        <c:crossAx val="115072320"/>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yVal>
            <c:numRef>
              <c:f>Sheet1!$G$2:$G$188</c:f>
              <c:numCache>
                <c:formatCode>General</c:formatCode>
                <c:ptCount val="187"/>
                <c:pt idx="0">
                  <c:v>51</c:v>
                </c:pt>
                <c:pt idx="1">
                  <c:v>41</c:v>
                </c:pt>
                <c:pt idx="2">
                  <c:v>25</c:v>
                </c:pt>
                <c:pt idx="3">
                  <c:v>63</c:v>
                </c:pt>
                <c:pt idx="4">
                  <c:v>75</c:v>
                </c:pt>
                <c:pt idx="5">
                  <c:v>93</c:v>
                </c:pt>
                <c:pt idx="6">
                  <c:v>92</c:v>
                </c:pt>
                <c:pt idx="7">
                  <c:v>100</c:v>
                </c:pt>
                <c:pt idx="8">
                  <c:v>96</c:v>
                </c:pt>
                <c:pt idx="9">
                  <c:v>96</c:v>
                </c:pt>
                <c:pt idx="10">
                  <c:v>104</c:v>
                </c:pt>
                <c:pt idx="11">
                  <c:v>101</c:v>
                </c:pt>
                <c:pt idx="12">
                  <c:v>104</c:v>
                </c:pt>
                <c:pt idx="13">
                  <c:v>94</c:v>
                </c:pt>
                <c:pt idx="14">
                  <c:v>89</c:v>
                </c:pt>
                <c:pt idx="15">
                  <c:v>71</c:v>
                </c:pt>
                <c:pt idx="16">
                  <c:v>84</c:v>
                </c:pt>
                <c:pt idx="17">
                  <c:v>65</c:v>
                </c:pt>
                <c:pt idx="18">
                  <c:v>55</c:v>
                </c:pt>
                <c:pt idx="19">
                  <c:v>47</c:v>
                </c:pt>
                <c:pt idx="20">
                  <c:v>39</c:v>
                </c:pt>
                <c:pt idx="21">
                  <c:v>13</c:v>
                </c:pt>
                <c:pt idx="22">
                  <c:v>39</c:v>
                </c:pt>
                <c:pt idx="23">
                  <c:v>37</c:v>
                </c:pt>
                <c:pt idx="24">
                  <c:v>27</c:v>
                </c:pt>
                <c:pt idx="25">
                  <c:v>53</c:v>
                </c:pt>
                <c:pt idx="26">
                  <c:v>47</c:v>
                </c:pt>
                <c:pt idx="27">
                  <c:v>29</c:v>
                </c:pt>
                <c:pt idx="28">
                  <c:v>61</c:v>
                </c:pt>
                <c:pt idx="29">
                  <c:v>66</c:v>
                </c:pt>
                <c:pt idx="30">
                  <c:v>73</c:v>
                </c:pt>
                <c:pt idx="31">
                  <c:v>59</c:v>
                </c:pt>
                <c:pt idx="32">
                  <c:v>69</c:v>
                </c:pt>
                <c:pt idx="33">
                  <c:v>78</c:v>
                </c:pt>
                <c:pt idx="34">
                  <c:v>80</c:v>
                </c:pt>
                <c:pt idx="35">
                  <c:v>80</c:v>
                </c:pt>
                <c:pt idx="36">
                  <c:v>82</c:v>
                </c:pt>
                <c:pt idx="37">
                  <c:v>85</c:v>
                </c:pt>
                <c:pt idx="38">
                  <c:v>73</c:v>
                </c:pt>
                <c:pt idx="39">
                  <c:v>63</c:v>
                </c:pt>
                <c:pt idx="40">
                  <c:v>43</c:v>
                </c:pt>
                <c:pt idx="41">
                  <c:v>64</c:v>
                </c:pt>
                <c:pt idx="42">
                  <c:v>81</c:v>
                </c:pt>
                <c:pt idx="43">
                  <c:v>59</c:v>
                </c:pt>
                <c:pt idx="44">
                  <c:v>84</c:v>
                </c:pt>
                <c:pt idx="45">
                  <c:v>70</c:v>
                </c:pt>
                <c:pt idx="46">
                  <c:v>88</c:v>
                </c:pt>
                <c:pt idx="47">
                  <c:v>82</c:v>
                </c:pt>
                <c:pt idx="48">
                  <c:v>43</c:v>
                </c:pt>
                <c:pt idx="49">
                  <c:v>66</c:v>
                </c:pt>
                <c:pt idx="50">
                  <c:v>56</c:v>
                </c:pt>
                <c:pt idx="51">
                  <c:v>44</c:v>
                </c:pt>
                <c:pt idx="52">
                  <c:v>36</c:v>
                </c:pt>
                <c:pt idx="53">
                  <c:v>25</c:v>
                </c:pt>
                <c:pt idx="54">
                  <c:v>32</c:v>
                </c:pt>
                <c:pt idx="55">
                  <c:v>8</c:v>
                </c:pt>
                <c:pt idx="56">
                  <c:v>3</c:v>
                </c:pt>
                <c:pt idx="57">
                  <c:v>3</c:v>
                </c:pt>
                <c:pt idx="58">
                  <c:v>5</c:v>
                </c:pt>
                <c:pt idx="59">
                  <c:v>51</c:v>
                </c:pt>
                <c:pt idx="60">
                  <c:v>66</c:v>
                </c:pt>
                <c:pt idx="61">
                  <c:v>70</c:v>
                </c:pt>
                <c:pt idx="62">
                  <c:v>91</c:v>
                </c:pt>
                <c:pt idx="63">
                  <c:v>102</c:v>
                </c:pt>
                <c:pt idx="64">
                  <c:v>97</c:v>
                </c:pt>
                <c:pt idx="65">
                  <c:v>95</c:v>
                </c:pt>
                <c:pt idx="66">
                  <c:v>77</c:v>
                </c:pt>
                <c:pt idx="67">
                  <c:v>69</c:v>
                </c:pt>
                <c:pt idx="68">
                  <c:v>84</c:v>
                </c:pt>
                <c:pt idx="69">
                  <c:v>76</c:v>
                </c:pt>
                <c:pt idx="70">
                  <c:v>83</c:v>
                </c:pt>
                <c:pt idx="71">
                  <c:v>80</c:v>
                </c:pt>
                <c:pt idx="72">
                  <c:v>69</c:v>
                </c:pt>
                <c:pt idx="73">
                  <c:v>74</c:v>
                </c:pt>
                <c:pt idx="74">
                  <c:v>85</c:v>
                </c:pt>
                <c:pt idx="75">
                  <c:v>86</c:v>
                </c:pt>
                <c:pt idx="76">
                  <c:v>71</c:v>
                </c:pt>
                <c:pt idx="77">
                  <c:v>88</c:v>
                </c:pt>
                <c:pt idx="78">
                  <c:v>91</c:v>
                </c:pt>
                <c:pt idx="79">
                  <c:v>93</c:v>
                </c:pt>
                <c:pt idx="80">
                  <c:v>89</c:v>
                </c:pt>
                <c:pt idx="81">
                  <c:v>75</c:v>
                </c:pt>
                <c:pt idx="82">
                  <c:v>68</c:v>
                </c:pt>
                <c:pt idx="83">
                  <c:v>50</c:v>
                </c:pt>
                <c:pt idx="84">
                  <c:v>16</c:v>
                </c:pt>
                <c:pt idx="85">
                  <c:v>15</c:v>
                </c:pt>
                <c:pt idx="86">
                  <c:v>16</c:v>
                </c:pt>
                <c:pt idx="87">
                  <c:v>25</c:v>
                </c:pt>
                <c:pt idx="88">
                  <c:v>80</c:v>
                </c:pt>
                <c:pt idx="89">
                  <c:v>93</c:v>
                </c:pt>
                <c:pt idx="90">
                  <c:v>93</c:v>
                </c:pt>
                <c:pt idx="91">
                  <c:v>70</c:v>
                </c:pt>
                <c:pt idx="92">
                  <c:v>59</c:v>
                </c:pt>
                <c:pt idx="93">
                  <c:v>87</c:v>
                </c:pt>
                <c:pt idx="94">
                  <c:v>60</c:v>
                </c:pt>
                <c:pt idx="95">
                  <c:v>65</c:v>
                </c:pt>
                <c:pt idx="96">
                  <c:v>67</c:v>
                </c:pt>
                <c:pt idx="97">
                  <c:v>65</c:v>
                </c:pt>
                <c:pt idx="98">
                  <c:v>82</c:v>
                </c:pt>
                <c:pt idx="99">
                  <c:v>69</c:v>
                </c:pt>
              </c:numCache>
            </c:numRef>
          </c:yVal>
          <c:smooth val="1"/>
        </c:ser>
        <c:dLbls>
          <c:showLegendKey val="0"/>
          <c:showVal val="0"/>
          <c:showCatName val="0"/>
          <c:showSerName val="0"/>
          <c:showPercent val="0"/>
          <c:showBubbleSize val="0"/>
        </c:dLbls>
        <c:axId val="179381952"/>
        <c:axId val="179382528"/>
      </c:scatterChart>
      <c:valAx>
        <c:axId val="179381952"/>
        <c:scaling>
          <c:orientation val="minMax"/>
          <c:max val="101"/>
          <c:min val="1"/>
        </c:scaling>
        <c:delete val="0"/>
        <c:axPos val="b"/>
        <c:majorTickMark val="none"/>
        <c:minorTickMark val="none"/>
        <c:tickLblPos val="none"/>
        <c:crossAx val="179382528"/>
        <c:crossesAt val="-20"/>
        <c:crossBetween val="midCat"/>
      </c:valAx>
      <c:valAx>
        <c:axId val="179382528"/>
        <c:scaling>
          <c:orientation val="minMax"/>
          <c:max val="120"/>
          <c:min val="-20"/>
        </c:scaling>
        <c:delete val="0"/>
        <c:axPos val="l"/>
        <c:majorGridlines>
          <c:spPr>
            <a:ln>
              <a:solidFill>
                <a:prstClr val="black">
                  <a:alpha val="0"/>
                </a:prstClr>
              </a:solidFill>
            </a:ln>
          </c:spPr>
        </c:majorGridlines>
        <c:numFmt formatCode="General" sourceLinked="1"/>
        <c:majorTickMark val="none"/>
        <c:minorTickMark val="none"/>
        <c:tickLblPos val="none"/>
        <c:crossAx val="179381952"/>
        <c:crossesAt val="1"/>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758099352051695E-2"/>
          <c:y val="7.4324324324324523E-2"/>
          <c:w val="0.95680345572354264"/>
          <c:h val="0.86486486486486491"/>
        </c:manualLayout>
      </c:layout>
      <c:scatterChart>
        <c:scatterStyle val="smoothMarker"/>
        <c:varyColors val="0"/>
        <c:ser>
          <c:idx val="0"/>
          <c:order val="0"/>
          <c:spPr>
            <a:ln w="19050">
              <a:solidFill>
                <a:srgbClr val="00008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Sheet1!$H$2:$H$102</c:f>
              <c:numCache>
                <c:formatCode>General</c:formatCode>
                <c:ptCount val="101"/>
                <c:pt idx="0">
                  <c:v>0.10502925678497035</c:v>
                </c:pt>
                <c:pt idx="1">
                  <c:v>-0.1316565175475056</c:v>
                </c:pt>
                <c:pt idx="2">
                  <c:v>0.14590231303917273</c:v>
                </c:pt>
                <c:pt idx="3">
                  <c:v>-0.14604060648750844</c:v>
                </c:pt>
                <c:pt idx="4">
                  <c:v>0.13567686164680767</c:v>
                </c:pt>
                <c:pt idx="5">
                  <c:v>-0.12363143518725669</c:v>
                </c:pt>
                <c:pt idx="6">
                  <c:v>0.12273297517215538</c:v>
                </c:pt>
                <c:pt idx="7">
                  <c:v>-0.14267568953257903</c:v>
                </c:pt>
                <c:pt idx="8">
                  <c:v>0.17651636704223275</c:v>
                </c:pt>
                <c:pt idx="9">
                  <c:v>-0.19758274770419726</c:v>
                </c:pt>
                <c:pt idx="10">
                  <c:v>0.1818549708402887</c:v>
                </c:pt>
                <c:pt idx="11">
                  <c:v>-0.13639874243244943</c:v>
                </c:pt>
                <c:pt idx="12">
                  <c:v>9.7213544180528619E-2</c:v>
                </c:pt>
                <c:pt idx="13">
                  <c:v>-9.551510330221287E-2</c:v>
                </c:pt>
                <c:pt idx="14">
                  <c:v>0.13099155351144973</c:v>
                </c:pt>
                <c:pt idx="15">
                  <c:v>-0.17847022636754242</c:v>
                </c:pt>
                <c:pt idx="16">
                  <c:v>0.21337713277749887</c:v>
                </c:pt>
                <c:pt idx="17">
                  <c:v>-0.22831760306335622</c:v>
                </c:pt>
                <c:pt idx="18">
                  <c:v>0.2322105615102549</c:v>
                </c:pt>
                <c:pt idx="19">
                  <c:v>-0.23940041339453624</c:v>
                </c:pt>
                <c:pt idx="20">
                  <c:v>0.25610698465075032</c:v>
                </c:pt>
                <c:pt idx="21">
                  <c:v>-0.27251561228887788</c:v>
                </c:pt>
                <c:pt idx="22">
                  <c:v>0.27088669186179754</c:v>
                </c:pt>
                <c:pt idx="23">
                  <c:v>-0.24562276452108031</c:v>
                </c:pt>
                <c:pt idx="24">
                  <c:v>0.21116369350054628</c:v>
                </c:pt>
                <c:pt idx="25">
                  <c:v>-0.18592123369083852</c:v>
                </c:pt>
                <c:pt idx="26">
                  <c:v>0.17291879468028201</c:v>
                </c:pt>
                <c:pt idx="27">
                  <c:v>-0.16097063409724821</c:v>
                </c:pt>
                <c:pt idx="28">
                  <c:v>0.14078237361781501</c:v>
                </c:pt>
                <c:pt idx="29">
                  <c:v>-0.11372582156978062</c:v>
                </c:pt>
                <c:pt idx="30">
                  <c:v>8.7777800908810044E-2</c:v>
                </c:pt>
                <c:pt idx="31">
                  <c:v>-7.4760120110034523E-2</c:v>
                </c:pt>
                <c:pt idx="32">
                  <c:v>9.1231209824027687E-2</c:v>
                </c:pt>
                <c:pt idx="33">
                  <c:v>-0.14915703979128891</c:v>
                </c:pt>
                <c:pt idx="34">
                  <c:v>0.23932988046792669</c:v>
                </c:pt>
                <c:pt idx="35">
                  <c:v>-0.32998080272051594</c:v>
                </c:pt>
                <c:pt idx="36">
                  <c:v>0.38595545059929531</c:v>
                </c:pt>
                <c:pt idx="37">
                  <c:v>-0.38971127509230363</c:v>
                </c:pt>
                <c:pt idx="38">
                  <c:v>0.34721317001095542</c:v>
                </c:pt>
                <c:pt idx="39">
                  <c:v>-0.27906305121292635</c:v>
                </c:pt>
                <c:pt idx="40">
                  <c:v>0.20875795149493362</c:v>
                </c:pt>
                <c:pt idx="41">
                  <c:v>-0.15687138243979287</c:v>
                </c:pt>
                <c:pt idx="42">
                  <c:v>0.13709773815438481</c:v>
                </c:pt>
                <c:pt idx="43">
                  <c:v>-0.15051576139291317</c:v>
                </c:pt>
                <c:pt idx="44">
                  <c:v>0.18569399763541244</c:v>
                </c:pt>
                <c:pt idx="45">
                  <c:v>-0.22837227756574022</c:v>
                </c:pt>
                <c:pt idx="46">
                  <c:v>0.26926426951895832</c:v>
                </c:pt>
                <c:pt idx="47">
                  <c:v>-0.30212950271996425</c:v>
                </c:pt>
                <c:pt idx="48">
                  <c:v>0.31981749482490013</c:v>
                </c:pt>
                <c:pt idx="49">
                  <c:v>-0.3161192664681885</c:v>
                </c:pt>
                <c:pt idx="50">
                  <c:v>0.29005519630568932</c:v>
                </c:pt>
                <c:pt idx="51">
                  <c:v>-0.24859229807051444</c:v>
                </c:pt>
                <c:pt idx="52">
                  <c:v>0.20787308152597991</c:v>
                </c:pt>
                <c:pt idx="53">
                  <c:v>-0.18922064218307791</c:v>
                </c:pt>
                <c:pt idx="54">
                  <c:v>0.20607424526075727</c:v>
                </c:pt>
                <c:pt idx="55">
                  <c:v>-0.25251322406150473</c:v>
                </c:pt>
                <c:pt idx="56">
                  <c:v>0.30901233083054958</c:v>
                </c:pt>
                <c:pt idx="57">
                  <c:v>-0.3595507535434983</c:v>
                </c:pt>
                <c:pt idx="58">
                  <c:v>0.39733084757271186</c:v>
                </c:pt>
                <c:pt idx="59">
                  <c:v>-0.41551168336673538</c:v>
                </c:pt>
                <c:pt idx="60">
                  <c:v>0.40369339566026796</c:v>
                </c:pt>
                <c:pt idx="61">
                  <c:v>-0.36042980294792826</c:v>
                </c:pt>
                <c:pt idx="62">
                  <c:v>0.30453249562894263</c:v>
                </c:pt>
                <c:pt idx="63">
                  <c:v>-0.26782621898130382</c:v>
                </c:pt>
                <c:pt idx="64">
                  <c:v>0.27480753687316328</c:v>
                </c:pt>
                <c:pt idx="65">
                  <c:v>-0.32643765538950054</c:v>
                </c:pt>
                <c:pt idx="66">
                  <c:v>0.39857515114987313</c:v>
                </c:pt>
                <c:pt idx="67">
                  <c:v>-0.45484837248421545</c:v>
                </c:pt>
                <c:pt idx="68">
                  <c:v>0.46558814511126712</c:v>
                </c:pt>
                <c:pt idx="69">
                  <c:v>-0.42345134635496462</c:v>
                </c:pt>
                <c:pt idx="70">
                  <c:v>0.34779103190675276</c:v>
                </c:pt>
                <c:pt idx="71">
                  <c:v>-0.27076654488291457</c:v>
                </c:pt>
                <c:pt idx="72">
                  <c:v>0.21237827058708691</c:v>
                </c:pt>
                <c:pt idx="73">
                  <c:v>-0.17142443694184178</c:v>
                </c:pt>
                <c:pt idx="74">
                  <c:v>0.14357241278536881</c:v>
                </c:pt>
                <c:pt idx="75">
                  <c:v>-0.13839382575156201</c:v>
                </c:pt>
                <c:pt idx="76">
                  <c:v>0.16915079073864717</c:v>
                </c:pt>
                <c:pt idx="77">
                  <c:v>-0.23192284197422294</c:v>
                </c:pt>
                <c:pt idx="78">
                  <c:v>0.30375307663400847</c:v>
                </c:pt>
                <c:pt idx="79">
                  <c:v>-0.35975320191793181</c:v>
                </c:pt>
                <c:pt idx="80">
                  <c:v>0.38808404537342123</c:v>
                </c:pt>
                <c:pt idx="81">
                  <c:v>-0.3927318759177249</c:v>
                </c:pt>
                <c:pt idx="82">
                  <c:v>0.38849231336788254</c:v>
                </c:pt>
                <c:pt idx="83">
                  <c:v>-0.39123096554624226</c:v>
                </c:pt>
                <c:pt idx="84">
                  <c:v>0.40459312943352993</c:v>
                </c:pt>
                <c:pt idx="85">
                  <c:v>-0.41431986866434645</c:v>
                </c:pt>
                <c:pt idx="86">
                  <c:v>0.40072306762659954</c:v>
                </c:pt>
                <c:pt idx="87">
                  <c:v>-0.3584110257003098</c:v>
                </c:pt>
                <c:pt idx="88">
                  <c:v>0.30155102116573435</c:v>
                </c:pt>
                <c:pt idx="89">
                  <c:v>-0.25136877709898003</c:v>
                </c:pt>
                <c:pt idx="90">
                  <c:v>0.21972522529659141</c:v>
                </c:pt>
                <c:pt idx="91">
                  <c:v>-0.20156329437674114</c:v>
                </c:pt>
                <c:pt idx="92">
                  <c:v>0.18219125046584231</c:v>
                </c:pt>
                <c:pt idx="93">
                  <c:v>-0.15376113537631769</c:v>
                </c:pt>
                <c:pt idx="94">
                  <c:v>0.12312008271833286</c:v>
                </c:pt>
                <c:pt idx="95">
                  <c:v>-0.10418988905859715</c:v>
                </c:pt>
                <c:pt idx="96">
                  <c:v>0.10668213042527383</c:v>
                </c:pt>
                <c:pt idx="97">
                  <c:v>-0.12979303258786681</c:v>
                </c:pt>
                <c:pt idx="98">
                  <c:v>0.16182953619664009</c:v>
                </c:pt>
                <c:pt idx="99">
                  <c:v>-0.18835009766824978</c:v>
                </c:pt>
                <c:pt idx="100">
                  <c:v>0.20299946067288124</c:v>
                </c:pt>
              </c:numCache>
            </c:numRef>
          </c:yVal>
          <c:smooth val="1"/>
        </c:ser>
        <c:dLbls>
          <c:showLegendKey val="0"/>
          <c:showVal val="0"/>
          <c:showCatName val="0"/>
          <c:showSerName val="0"/>
          <c:showPercent val="0"/>
          <c:showBubbleSize val="0"/>
        </c:dLbls>
        <c:axId val="178455680"/>
        <c:axId val="179383104"/>
      </c:scatterChart>
      <c:valAx>
        <c:axId val="178455680"/>
        <c:scaling>
          <c:orientation val="minMax"/>
          <c:max val="25"/>
        </c:scaling>
        <c:delete val="0"/>
        <c:axPos val="b"/>
        <c:numFmt formatCode="General" sourceLinked="1"/>
        <c:majorTickMark val="none"/>
        <c:minorTickMark val="none"/>
        <c:tickLblPos val="none"/>
        <c:spPr>
          <a:ln w="1904">
            <a:solidFill>
              <a:srgbClr val="000000"/>
            </a:solidFill>
            <a:prstDash val="solid"/>
          </a:ln>
        </c:spPr>
        <c:crossAx val="179383104"/>
        <c:crosses val="autoZero"/>
        <c:crossBetween val="midCat"/>
      </c:valAx>
      <c:valAx>
        <c:axId val="179383104"/>
        <c:scaling>
          <c:orientation val="minMax"/>
        </c:scaling>
        <c:delete val="0"/>
        <c:axPos val="l"/>
        <c:majorGridlines>
          <c:spPr>
            <a:ln w="1904">
              <a:solidFill>
                <a:srgbClr val="FFFFFF"/>
              </a:solidFill>
              <a:prstDash val="solid"/>
            </a:ln>
          </c:spPr>
        </c:majorGridlines>
        <c:numFmt formatCode="General" sourceLinked="1"/>
        <c:majorTickMark val="none"/>
        <c:minorTickMark val="none"/>
        <c:tickLblPos val="none"/>
        <c:spPr>
          <a:ln w="1904">
            <a:solidFill>
              <a:srgbClr val="000000"/>
            </a:solidFill>
            <a:prstDash val="solid"/>
          </a:ln>
        </c:spPr>
        <c:crossAx val="178455680"/>
        <c:crosses val="autoZero"/>
        <c:crossBetween val="midCat"/>
      </c:valAx>
      <c:spPr>
        <a:noFill/>
        <a:ln w="25422">
          <a:noFill/>
        </a:ln>
      </c:spPr>
    </c:plotArea>
    <c:plotVisOnly val="1"/>
    <c:dispBlanksAs val="gap"/>
    <c:showDLblsOverMax val="0"/>
  </c:chart>
  <c:spPr>
    <a:noFill/>
    <a:ln>
      <a:noFill/>
    </a:ln>
  </c:spPr>
  <c:txPr>
    <a:bodyPr/>
    <a:lstStyle/>
    <a:p>
      <a:pPr>
        <a:defRPr sz="5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151815181518201E-2"/>
          <c:y val="0.14473684210526441"/>
          <c:w val="0.96699669966996704"/>
          <c:h val="0.73684210526315785"/>
        </c:manualLayout>
      </c:layout>
      <c:scatterChart>
        <c:scatterStyle val="smoothMarker"/>
        <c:varyColors val="0"/>
        <c:ser>
          <c:idx val="0"/>
          <c:order val="0"/>
          <c:tx>
            <c:v>誤成分</c:v>
          </c:tx>
          <c:spPr>
            <a:ln w="19050">
              <a:solidFill>
                <a:srgbClr val="FF660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Sheet1!$C$2:$C$102</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ser>
        <c:dLbls>
          <c:showLegendKey val="0"/>
          <c:showVal val="0"/>
          <c:showCatName val="0"/>
          <c:showSerName val="0"/>
          <c:showPercent val="0"/>
          <c:showBubbleSize val="0"/>
        </c:dLbls>
        <c:axId val="178457408"/>
        <c:axId val="178457984"/>
      </c:scatterChart>
      <c:valAx>
        <c:axId val="178457408"/>
        <c:scaling>
          <c:orientation val="minMax"/>
          <c:max val="25"/>
          <c:min val="0"/>
        </c:scaling>
        <c:delete val="0"/>
        <c:axPos val="b"/>
        <c:numFmt formatCode="General" sourceLinked="1"/>
        <c:majorTickMark val="none"/>
        <c:minorTickMark val="none"/>
        <c:tickLblPos val="none"/>
        <c:spPr>
          <a:ln w="4729">
            <a:noFill/>
          </a:ln>
        </c:spPr>
        <c:crossAx val="178457984"/>
        <c:crossesAt val="0"/>
        <c:crossBetween val="midCat"/>
      </c:valAx>
      <c:valAx>
        <c:axId val="178457984"/>
        <c:scaling>
          <c:orientation val="minMax"/>
          <c:max val="1.5"/>
          <c:min val="-1.5"/>
        </c:scaling>
        <c:delete val="0"/>
        <c:axPos val="l"/>
        <c:majorGridlines>
          <c:spPr>
            <a:ln w="1576">
              <a:noFill/>
              <a:prstDash val="solid"/>
            </a:ln>
          </c:spPr>
        </c:majorGridlines>
        <c:numFmt formatCode="General" sourceLinked="1"/>
        <c:majorTickMark val="none"/>
        <c:minorTickMark val="none"/>
        <c:tickLblPos val="none"/>
        <c:spPr>
          <a:ln w="4729">
            <a:noFill/>
          </a:ln>
        </c:spPr>
        <c:crossAx val="178457408"/>
        <c:crosses val="autoZero"/>
        <c:crossBetween val="midCat"/>
        <c:majorUnit val="10"/>
        <c:minorUnit val="10"/>
      </c:valAx>
      <c:spPr>
        <a:noFill/>
        <a:ln w="25057">
          <a:noFill/>
        </a:ln>
      </c:spPr>
    </c:plotArea>
    <c:plotVisOnly val="1"/>
    <c:dispBlanksAs val="gap"/>
    <c:showDLblsOverMax val="0"/>
  </c:chart>
  <c:spPr>
    <a:noFill/>
    <a:ln>
      <a:noFill/>
    </a:ln>
  </c:spPr>
  <c:txPr>
    <a:bodyPr/>
    <a:lstStyle/>
    <a:p>
      <a:pPr>
        <a:defRPr sz="222"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54716981132074E-2"/>
          <c:y val="8.5271317829457349E-2"/>
          <c:w val="0.96226415094339623"/>
          <c:h val="0.84496124031008046"/>
        </c:manualLayout>
      </c:layout>
      <c:scatterChart>
        <c:scatterStyle val="smoothMarker"/>
        <c:varyColors val="0"/>
        <c:ser>
          <c:idx val="0"/>
          <c:order val="0"/>
          <c:spPr>
            <a:ln w="21833">
              <a:solidFill>
                <a:srgbClr val="00008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Sheet1!$J$2:$J$102</c:f>
              <c:numCache>
                <c:formatCode>General</c:formatCode>
                <c:ptCount val="101"/>
                <c:pt idx="0">
                  <c:v>-2.023441357102531E-2</c:v>
                </c:pt>
                <c:pt idx="1">
                  <c:v>3.0374234910870612E-2</c:v>
                </c:pt>
                <c:pt idx="2">
                  <c:v>-4.1398060760597905E-2</c:v>
                </c:pt>
                <c:pt idx="3">
                  <c:v>5.4785620929589995E-2</c:v>
                </c:pt>
                <c:pt idx="4">
                  <c:v>-7.0787780427085514E-2</c:v>
                </c:pt>
                <c:pt idx="5">
                  <c:v>8.4663732116954063E-2</c:v>
                </c:pt>
                <c:pt idx="6">
                  <c:v>-8.6025021391399961E-2</c:v>
                </c:pt>
                <c:pt idx="7">
                  <c:v>6.6173443515765679E-2</c:v>
                </c:pt>
                <c:pt idx="8">
                  <c:v>-3.2346742238716197E-2</c:v>
                </c:pt>
                <c:pt idx="9">
                  <c:v>1.1282030799695286E-2</c:v>
                </c:pt>
                <c:pt idx="10">
                  <c:v>-2.7009807663603853E-2</c:v>
                </c:pt>
                <c:pt idx="11">
                  <c:v>7.2466036071443946E-2</c:v>
                </c:pt>
                <c:pt idx="12">
                  <c:v>-0.11165123432336305</c:v>
                </c:pt>
                <c:pt idx="13">
                  <c:v>0.11334967520167977</c:v>
                </c:pt>
                <c:pt idx="14">
                  <c:v>-7.7873224992443091E-2</c:v>
                </c:pt>
                <c:pt idx="15">
                  <c:v>3.0394552136349125E-2</c:v>
                </c:pt>
                <c:pt idx="16">
                  <c:v>4.5123542736058946E-3</c:v>
                </c:pt>
                <c:pt idx="17">
                  <c:v>-1.9452824559464579E-2</c:v>
                </c:pt>
                <c:pt idx="18">
                  <c:v>2.3345783006362988E-2</c:v>
                </c:pt>
                <c:pt idx="19">
                  <c:v>-3.053563489064395E-2</c:v>
                </c:pt>
                <c:pt idx="20">
                  <c:v>4.7242206146857896E-2</c:v>
                </c:pt>
                <c:pt idx="21">
                  <c:v>-6.3650833784985317E-2</c:v>
                </c:pt>
                <c:pt idx="22">
                  <c:v>6.2021913357903843E-2</c:v>
                </c:pt>
                <c:pt idx="23">
                  <c:v>-3.6757986017188521E-2</c:v>
                </c:pt>
                <c:pt idx="24">
                  <c:v>2.2989149966549226E-3</c:v>
                </c:pt>
                <c:pt idx="25">
                  <c:v>2.2943544813053475E-2</c:v>
                </c:pt>
                <c:pt idx="26">
                  <c:v>-3.5945983823609494E-2</c:v>
                </c:pt>
                <c:pt idx="27">
                  <c:v>4.7894144406642372E-2</c:v>
                </c:pt>
                <c:pt idx="28">
                  <c:v>-6.8082404886075518E-2</c:v>
                </c:pt>
                <c:pt idx="29">
                  <c:v>9.5138956934110008E-2</c:v>
                </c:pt>
                <c:pt idx="30">
                  <c:v>-0.12108697759508009</c:v>
                </c:pt>
                <c:pt idx="31">
                  <c:v>0.13410465839385502</c:v>
                </c:pt>
                <c:pt idx="32">
                  <c:v>-0.11763356867986208</c:v>
                </c:pt>
                <c:pt idx="33">
                  <c:v>5.9707738712601849E-2</c:v>
                </c:pt>
                <c:pt idx="34">
                  <c:v>3.0465101964035356E-2</c:v>
                </c:pt>
                <c:pt idx="35">
                  <c:v>-0.12111602421662353</c:v>
                </c:pt>
                <c:pt idx="36">
                  <c:v>0.17709067209540424</c:v>
                </c:pt>
                <c:pt idx="37">
                  <c:v>-0.18084649658841262</c:v>
                </c:pt>
                <c:pt idx="38">
                  <c:v>0.13834839150706643</c:v>
                </c:pt>
                <c:pt idx="39">
                  <c:v>-7.0198272709036266E-2</c:v>
                </c:pt>
                <c:pt idx="40">
                  <c:v>-1.0682700895650399E-4</c:v>
                </c:pt>
                <c:pt idx="41">
                  <c:v>5.1993396064097072E-2</c:v>
                </c:pt>
                <c:pt idx="42">
                  <c:v>-7.1767040349504513E-2</c:v>
                </c:pt>
                <c:pt idx="43">
                  <c:v>5.8349017110975794E-2</c:v>
                </c:pt>
                <c:pt idx="44">
                  <c:v>-2.3170780868475679E-2</c:v>
                </c:pt>
                <c:pt idx="45">
                  <c:v>-1.9507499061852365E-2</c:v>
                </c:pt>
                <c:pt idx="46">
                  <c:v>6.0399491015070438E-2</c:v>
                </c:pt>
                <c:pt idx="47">
                  <c:v>-9.3264724216074221E-2</c:v>
                </c:pt>
                <c:pt idx="48">
                  <c:v>0.11095271632100895</c:v>
                </c:pt>
                <c:pt idx="49">
                  <c:v>-0.10725448796430002</c:v>
                </c:pt>
                <c:pt idx="50">
                  <c:v>8.1190417801800155E-2</c:v>
                </c:pt>
                <c:pt idx="51">
                  <c:v>-3.9727519566624812E-2</c:v>
                </c:pt>
                <c:pt idx="52">
                  <c:v>-9.9169697790985598E-4</c:v>
                </c:pt>
                <c:pt idx="53">
                  <c:v>1.9644136320812126E-2</c:v>
                </c:pt>
                <c:pt idx="54">
                  <c:v>-2.7905332431328493E-3</c:v>
                </c:pt>
                <c:pt idx="55">
                  <c:v>-4.3648445557614345E-2</c:v>
                </c:pt>
                <c:pt idx="56">
                  <c:v>0.10014755232665729</c:v>
                </c:pt>
                <c:pt idx="57">
                  <c:v>-0.1506859750396071</c:v>
                </c:pt>
                <c:pt idx="58">
                  <c:v>0.18846606906881891</c:v>
                </c:pt>
                <c:pt idx="59">
                  <c:v>-0.20664690486284445</c:v>
                </c:pt>
                <c:pt idx="60">
                  <c:v>0.19482861715637653</c:v>
                </c:pt>
                <c:pt idx="61">
                  <c:v>-0.15156502444403541</c:v>
                </c:pt>
                <c:pt idx="62">
                  <c:v>9.5667717125049567E-2</c:v>
                </c:pt>
                <c:pt idx="63">
                  <c:v>-5.8961440477411968E-2</c:v>
                </c:pt>
                <c:pt idx="64">
                  <c:v>6.5942758369271284E-2</c:v>
                </c:pt>
                <c:pt idx="65">
                  <c:v>-0.11757287688560662</c:v>
                </c:pt>
                <c:pt idx="66">
                  <c:v>0.18971037264597934</c:v>
                </c:pt>
                <c:pt idx="67">
                  <c:v>-0.24598359398032374</c:v>
                </c:pt>
                <c:pt idx="68">
                  <c:v>0.25672336660737483</c:v>
                </c:pt>
                <c:pt idx="69">
                  <c:v>-0.21458656785107291</c:v>
                </c:pt>
                <c:pt idx="70">
                  <c:v>0.13892625340286352</c:v>
                </c:pt>
                <c:pt idx="71">
                  <c:v>-6.1901766379024385E-2</c:v>
                </c:pt>
                <c:pt idx="72">
                  <c:v>3.5134920831968262E-3</c:v>
                </c:pt>
                <c:pt idx="73">
                  <c:v>3.7440341562048708E-2</c:v>
                </c:pt>
                <c:pt idx="74">
                  <c:v>-6.5292365718521303E-2</c:v>
                </c:pt>
                <c:pt idx="75">
                  <c:v>7.0470952752327315E-2</c:v>
                </c:pt>
                <c:pt idx="76">
                  <c:v>-3.9713987765241814E-2</c:v>
                </c:pt>
                <c:pt idx="77">
                  <c:v>-2.3058063470333404E-2</c:v>
                </c:pt>
                <c:pt idx="78">
                  <c:v>9.4888298130118773E-2</c:v>
                </c:pt>
                <c:pt idx="79">
                  <c:v>-0.15088842341404149</c:v>
                </c:pt>
                <c:pt idx="80">
                  <c:v>0.17921926686952894</c:v>
                </c:pt>
                <c:pt idx="81">
                  <c:v>-0.18386709741383325</c:v>
                </c:pt>
                <c:pt idx="82">
                  <c:v>0.17962753486398872</c:v>
                </c:pt>
                <c:pt idx="83">
                  <c:v>-0.18236618704235108</c:v>
                </c:pt>
                <c:pt idx="84">
                  <c:v>0.19572835092964139</c:v>
                </c:pt>
                <c:pt idx="85">
                  <c:v>-0.20545509016045527</c:v>
                </c:pt>
                <c:pt idx="86">
                  <c:v>0.19185828912271044</c:v>
                </c:pt>
                <c:pt idx="87">
                  <c:v>-0.14954624719642198</c:v>
                </c:pt>
                <c:pt idx="88">
                  <c:v>9.2686242661844526E-2</c:v>
                </c:pt>
                <c:pt idx="89">
                  <c:v>-4.2503998595088174E-2</c:v>
                </c:pt>
                <c:pt idx="90">
                  <c:v>1.0860446792700961E-2</c:v>
                </c:pt>
                <c:pt idx="91">
                  <c:v>7.3014841271500019E-3</c:v>
                </c:pt>
                <c:pt idx="92">
                  <c:v>-2.6673528038048951E-2</c:v>
                </c:pt>
                <c:pt idx="93">
                  <c:v>5.5103643127574001E-2</c:v>
                </c:pt>
                <c:pt idx="94">
                  <c:v>-8.5744695785558392E-2</c:v>
                </c:pt>
                <c:pt idx="95">
                  <c:v>0.10467488944529371</c:v>
                </c:pt>
                <c:pt idx="96">
                  <c:v>-0.10218264807861804</c:v>
                </c:pt>
                <c:pt idx="97">
                  <c:v>7.9071745916025782E-2</c:v>
                </c:pt>
                <c:pt idx="98">
                  <c:v>-4.7035242307251417E-2</c:v>
                </c:pt>
                <c:pt idx="99">
                  <c:v>2.0514680835642049E-2</c:v>
                </c:pt>
                <c:pt idx="100">
                  <c:v>-5.8653178310122105E-3</c:v>
                </c:pt>
              </c:numCache>
            </c:numRef>
          </c:yVal>
          <c:smooth val="1"/>
        </c:ser>
        <c:dLbls>
          <c:showLegendKey val="0"/>
          <c:showVal val="0"/>
          <c:showCatName val="0"/>
          <c:showSerName val="0"/>
          <c:showPercent val="0"/>
          <c:showBubbleSize val="0"/>
        </c:dLbls>
        <c:axId val="178460288"/>
        <c:axId val="178460864"/>
      </c:scatterChart>
      <c:valAx>
        <c:axId val="178460288"/>
        <c:scaling>
          <c:orientation val="minMax"/>
          <c:max val="25"/>
        </c:scaling>
        <c:delete val="0"/>
        <c:axPos val="b"/>
        <c:numFmt formatCode="General" sourceLinked="1"/>
        <c:majorTickMark val="none"/>
        <c:minorTickMark val="none"/>
        <c:tickLblPos val="none"/>
        <c:spPr>
          <a:ln w="1820">
            <a:solidFill>
              <a:srgbClr val="000000"/>
            </a:solidFill>
            <a:prstDash val="solid"/>
          </a:ln>
        </c:spPr>
        <c:crossAx val="178460864"/>
        <c:crosses val="autoZero"/>
        <c:crossBetween val="midCat"/>
      </c:valAx>
      <c:valAx>
        <c:axId val="178460864"/>
        <c:scaling>
          <c:orientation val="minMax"/>
        </c:scaling>
        <c:delete val="0"/>
        <c:axPos val="l"/>
        <c:majorGridlines>
          <c:spPr>
            <a:ln w="1820">
              <a:solidFill>
                <a:srgbClr val="FFFFFF">
                  <a:alpha val="0"/>
                </a:srgbClr>
              </a:solidFill>
              <a:prstDash val="solid"/>
            </a:ln>
          </c:spPr>
        </c:majorGridlines>
        <c:numFmt formatCode="General" sourceLinked="1"/>
        <c:majorTickMark val="none"/>
        <c:minorTickMark val="none"/>
        <c:tickLblPos val="none"/>
        <c:spPr>
          <a:ln w="1820">
            <a:solidFill>
              <a:srgbClr val="000000"/>
            </a:solidFill>
            <a:prstDash val="solid"/>
          </a:ln>
        </c:spPr>
        <c:crossAx val="178460288"/>
        <c:crosses val="autoZero"/>
        <c:crossBetween val="midCat"/>
      </c:valAx>
      <c:spPr>
        <a:noFill/>
        <a:ln w="25368">
          <a:noFill/>
        </a:ln>
      </c:spPr>
    </c:plotArea>
    <c:plotVisOnly val="1"/>
    <c:dispBlanksAs val="gap"/>
    <c:showDLblsOverMax val="0"/>
  </c:chart>
  <c:spPr>
    <a:noFill/>
    <a:ln>
      <a:noFill/>
    </a:ln>
  </c:spPr>
  <c:txPr>
    <a:bodyPr/>
    <a:lstStyle/>
    <a:p>
      <a:pPr>
        <a:defRPr sz="459"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76706827309509E-2"/>
          <c:y val="5.0000000000000024E-2"/>
          <c:w val="0.91967871485943775"/>
          <c:h val="0.90909090909090906"/>
        </c:manualLayout>
      </c:layout>
      <c:scatterChart>
        <c:scatterStyle val="smoothMarker"/>
        <c:varyColors val="0"/>
        <c:ser>
          <c:idx val="0"/>
          <c:order val="0"/>
          <c:tx>
            <c:v>リンギング検出オペレータ</c:v>
          </c:tx>
          <c:spPr>
            <a:ln w="19050">
              <a:solidFill>
                <a:srgbClr val="000080"/>
              </a:solidFill>
              <a:prstDash val="solid"/>
            </a:ln>
          </c:spPr>
          <c:marker>
            <c:symbol val="none"/>
          </c:marker>
          <c:xVal>
            <c:numRef>
              <c:f>Sheet1!$F$2:$F$20</c:f>
              <c:numCache>
                <c:formatCode>General</c:formatCode>
                <c:ptCount val="19"/>
                <c:pt idx="0">
                  <c:v>-9</c:v>
                </c:pt>
                <c:pt idx="1">
                  <c:v>-8</c:v>
                </c:pt>
                <c:pt idx="2">
                  <c:v>-7</c:v>
                </c:pt>
                <c:pt idx="3">
                  <c:v>-6</c:v>
                </c:pt>
                <c:pt idx="4">
                  <c:v>-5</c:v>
                </c:pt>
                <c:pt idx="5">
                  <c:v>-4</c:v>
                </c:pt>
                <c:pt idx="6">
                  <c:v>-3</c:v>
                </c:pt>
                <c:pt idx="7">
                  <c:v>-2</c:v>
                </c:pt>
                <c:pt idx="8">
                  <c:v>-1</c:v>
                </c:pt>
                <c:pt idx="9">
                  <c:v>0</c:v>
                </c:pt>
                <c:pt idx="10">
                  <c:v>1</c:v>
                </c:pt>
                <c:pt idx="11">
                  <c:v>2</c:v>
                </c:pt>
                <c:pt idx="12">
                  <c:v>3</c:v>
                </c:pt>
                <c:pt idx="13">
                  <c:v>4</c:v>
                </c:pt>
                <c:pt idx="14">
                  <c:v>5</c:v>
                </c:pt>
                <c:pt idx="15">
                  <c:v>6</c:v>
                </c:pt>
                <c:pt idx="16">
                  <c:v>7</c:v>
                </c:pt>
                <c:pt idx="17">
                  <c:v>8</c:v>
                </c:pt>
                <c:pt idx="18">
                  <c:v>9</c:v>
                </c:pt>
              </c:numCache>
            </c:numRef>
          </c:xVal>
          <c:yVal>
            <c:numRef>
              <c:f>Sheet1!$G$2:$G$20</c:f>
              <c:numCache>
                <c:formatCode>General</c:formatCode>
                <c:ptCount val="19"/>
                <c:pt idx="0">
                  <c:v>-7.9918705534528051E-6</c:v>
                </c:pt>
                <c:pt idx="1">
                  <c:v>6.6915112882442914E-5</c:v>
                </c:pt>
                <c:pt idx="2">
                  <c:v>-4.3634134752288094E-4</c:v>
                </c:pt>
                <c:pt idx="3">
                  <c:v>2.2159242059690194E-3</c:v>
                </c:pt>
                <c:pt idx="4">
                  <c:v>-8.7641502467843066E-3</c:v>
                </c:pt>
                <c:pt idx="5">
                  <c:v>2.6995483256594028E-2</c:v>
                </c:pt>
                <c:pt idx="6">
                  <c:v>-6.4758797832946524E-2</c:v>
                </c:pt>
                <c:pt idx="7">
                  <c:v>0.12098536225957168</c:v>
                </c:pt>
                <c:pt idx="8">
                  <c:v>-0.17603266338214976</c:v>
                </c:pt>
                <c:pt idx="9">
                  <c:v>0.19947114020071638</c:v>
                </c:pt>
                <c:pt idx="10">
                  <c:v>-0.17603266338214976</c:v>
                </c:pt>
                <c:pt idx="11">
                  <c:v>0.12098536225957168</c:v>
                </c:pt>
                <c:pt idx="12">
                  <c:v>-6.4758797832946524E-2</c:v>
                </c:pt>
                <c:pt idx="13">
                  <c:v>2.6995483256594028E-2</c:v>
                </c:pt>
                <c:pt idx="14">
                  <c:v>-8.7641502467843066E-3</c:v>
                </c:pt>
                <c:pt idx="15">
                  <c:v>2.2159242059690194E-3</c:v>
                </c:pt>
                <c:pt idx="16">
                  <c:v>-4.3634134752288094E-4</c:v>
                </c:pt>
                <c:pt idx="17">
                  <c:v>6.6915112882442914E-5</c:v>
                </c:pt>
                <c:pt idx="18">
                  <c:v>-7.9918705534528051E-6</c:v>
                </c:pt>
              </c:numCache>
            </c:numRef>
          </c:yVal>
          <c:smooth val="1"/>
        </c:ser>
        <c:dLbls>
          <c:showLegendKey val="0"/>
          <c:showVal val="0"/>
          <c:showCatName val="0"/>
          <c:showSerName val="0"/>
          <c:showPercent val="0"/>
          <c:showBubbleSize val="0"/>
        </c:dLbls>
        <c:axId val="178503680"/>
        <c:axId val="178504256"/>
      </c:scatterChart>
      <c:valAx>
        <c:axId val="178503680"/>
        <c:scaling>
          <c:orientation val="minMax"/>
          <c:max val="5"/>
          <c:min val="-5"/>
        </c:scaling>
        <c:delete val="0"/>
        <c:axPos val="b"/>
        <c:numFmt formatCode="General" sourceLinked="1"/>
        <c:majorTickMark val="none"/>
        <c:minorTickMark val="none"/>
        <c:tickLblPos val="none"/>
        <c:spPr>
          <a:ln w="798">
            <a:solidFill>
              <a:srgbClr val="000000"/>
            </a:solidFill>
            <a:prstDash val="solid"/>
          </a:ln>
        </c:spPr>
        <c:crossAx val="178504256"/>
        <c:crosses val="autoZero"/>
        <c:crossBetween val="midCat"/>
      </c:valAx>
      <c:valAx>
        <c:axId val="178504256"/>
        <c:scaling>
          <c:orientation val="minMax"/>
        </c:scaling>
        <c:delete val="1"/>
        <c:axPos val="l"/>
        <c:majorGridlines>
          <c:spPr>
            <a:ln w="798">
              <a:solidFill>
                <a:srgbClr val="FFFFFF">
                  <a:alpha val="0"/>
                </a:srgbClr>
              </a:solidFill>
              <a:prstDash val="solid"/>
            </a:ln>
          </c:spPr>
        </c:majorGridlines>
        <c:numFmt formatCode="General" sourceLinked="1"/>
        <c:majorTickMark val="out"/>
        <c:minorTickMark val="none"/>
        <c:tickLblPos val="none"/>
        <c:crossAx val="178503680"/>
        <c:crosses val="autoZero"/>
        <c:crossBetween val="midCat"/>
      </c:valAx>
      <c:spPr>
        <a:noFill/>
        <a:ln w="25472">
          <a:noFill/>
        </a:ln>
      </c:spPr>
    </c:plotArea>
    <c:plotVisOnly val="1"/>
    <c:dispBlanksAs val="gap"/>
    <c:showDLblsOverMax val="0"/>
  </c:chart>
  <c:spPr>
    <a:noFill/>
    <a:ln>
      <a:noFill/>
    </a:ln>
  </c:spPr>
  <c:txPr>
    <a:bodyPr/>
    <a:lstStyle/>
    <a:p>
      <a:pPr>
        <a:defRPr sz="26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151815181518163E-2"/>
          <c:y val="0.14473684210526441"/>
          <c:w val="0.96699669966996704"/>
          <c:h val="0.73684210526315785"/>
        </c:manualLayout>
      </c:layout>
      <c:scatterChart>
        <c:scatterStyle val="smoothMarker"/>
        <c:varyColors val="0"/>
        <c:ser>
          <c:idx val="0"/>
          <c:order val="0"/>
          <c:tx>
            <c:v>誤成分</c:v>
          </c:tx>
          <c:spPr>
            <a:ln w="19160">
              <a:solidFill>
                <a:srgbClr val="FF6600"/>
              </a:solidFill>
              <a:prstDash val="solid"/>
            </a:ln>
          </c:spPr>
          <c:marker>
            <c:symbol val="none"/>
          </c:marker>
          <c:xVal>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Sheet1!$C$2:$C$102</c:f>
              <c:numCache>
                <c:formatCode>General</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ser>
        <c:dLbls>
          <c:showLegendKey val="0"/>
          <c:showVal val="0"/>
          <c:showCatName val="0"/>
          <c:showSerName val="0"/>
          <c:showPercent val="0"/>
          <c:showBubbleSize val="0"/>
        </c:dLbls>
        <c:axId val="178505984"/>
        <c:axId val="178506560"/>
      </c:scatterChart>
      <c:valAx>
        <c:axId val="178505984"/>
        <c:scaling>
          <c:orientation val="minMax"/>
          <c:max val="25"/>
          <c:min val="0"/>
        </c:scaling>
        <c:delete val="0"/>
        <c:axPos val="b"/>
        <c:numFmt formatCode="General" sourceLinked="1"/>
        <c:majorTickMark val="none"/>
        <c:minorTickMark val="none"/>
        <c:tickLblPos val="none"/>
        <c:spPr>
          <a:ln w="4791">
            <a:noFill/>
          </a:ln>
        </c:spPr>
        <c:crossAx val="178506560"/>
        <c:crossesAt val="0"/>
        <c:crossBetween val="midCat"/>
      </c:valAx>
      <c:valAx>
        <c:axId val="178506560"/>
        <c:scaling>
          <c:orientation val="minMax"/>
          <c:max val="1.5"/>
          <c:min val="-1.5"/>
        </c:scaling>
        <c:delete val="0"/>
        <c:axPos val="l"/>
        <c:majorGridlines>
          <c:spPr>
            <a:ln w="1597">
              <a:solidFill>
                <a:srgbClr val="FFFFFF">
                  <a:alpha val="0"/>
                </a:srgbClr>
              </a:solidFill>
              <a:prstDash val="solid"/>
            </a:ln>
          </c:spPr>
        </c:majorGridlines>
        <c:numFmt formatCode="General" sourceLinked="1"/>
        <c:majorTickMark val="none"/>
        <c:minorTickMark val="none"/>
        <c:tickLblPos val="none"/>
        <c:spPr>
          <a:ln w="4791">
            <a:noFill/>
          </a:ln>
        </c:spPr>
        <c:crossAx val="178505984"/>
        <c:crosses val="autoZero"/>
        <c:crossBetween val="midCat"/>
        <c:majorUnit val="10"/>
        <c:minorUnit val="10"/>
      </c:valAx>
      <c:spPr>
        <a:noFill/>
        <a:ln w="25382">
          <a:noFill/>
        </a:ln>
      </c:spPr>
    </c:plotArea>
    <c:plotVisOnly val="1"/>
    <c:dispBlanksAs val="gap"/>
    <c:showDLblsOverMax val="0"/>
  </c:chart>
  <c:spPr>
    <a:noFill/>
    <a:ln>
      <a:noFill/>
    </a:ln>
  </c:spPr>
  <c:txPr>
    <a:bodyPr/>
    <a:lstStyle/>
    <a:p>
      <a:pPr>
        <a:defRPr sz="2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0.78571</cdr:x>
      <cdr:y>0.13578</cdr:y>
    </cdr:from>
    <cdr:to>
      <cdr:x>1</cdr:x>
      <cdr:y>0.19397</cdr:y>
    </cdr:to>
    <cdr:sp macro="" textlink="">
      <cdr:nvSpPr>
        <cdr:cNvPr id="2" name="テキスト ボックス 1"/>
        <cdr:cNvSpPr txBox="1"/>
      </cdr:nvSpPr>
      <cdr:spPr>
        <a:xfrm xmlns:a="http://schemas.openxmlformats.org/drawingml/2006/main">
          <a:off x="3168352" y="504056"/>
          <a:ext cx="864096"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000" i="1" dirty="0" smtClean="0">
              <a:latin typeface="Times New Roman" pitchFamily="18" charset="0"/>
              <a:cs typeface="Times New Roman" pitchFamily="18" charset="0"/>
            </a:rPr>
            <a:t>y</a:t>
          </a:r>
          <a:r>
            <a:rPr lang="ja-JP" altLang="en-US" sz="1000" dirty="0" smtClean="0">
              <a:latin typeface="Times New Roman" pitchFamily="18" charset="0"/>
              <a:cs typeface="Times New Roman" pitchFamily="18" charset="0"/>
            </a:rPr>
            <a:t>軸の周波数</a:t>
          </a:r>
          <a:endParaRPr lang="ja-JP" altLang="en-US" sz="1000" dirty="0">
            <a:latin typeface="Times New Roman" pitchFamily="18" charset="0"/>
            <a:cs typeface="Times New Roman"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0.78571</cdr:x>
      <cdr:y>0.13441</cdr:y>
    </cdr:from>
    <cdr:to>
      <cdr:x>1</cdr:x>
      <cdr:y>0.19212</cdr:y>
    </cdr:to>
    <cdr:sp macro="" textlink="">
      <cdr:nvSpPr>
        <cdr:cNvPr id="2" name="テキスト ボックス 1"/>
        <cdr:cNvSpPr txBox="1"/>
      </cdr:nvSpPr>
      <cdr:spPr>
        <a:xfrm xmlns:a="http://schemas.openxmlformats.org/drawingml/2006/main">
          <a:off x="3168352" y="503182"/>
          <a:ext cx="864096"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000" i="1" dirty="0" smtClean="0">
              <a:latin typeface="Times New Roman" pitchFamily="18" charset="0"/>
              <a:cs typeface="Times New Roman" pitchFamily="18" charset="0"/>
            </a:rPr>
            <a:t>y</a:t>
          </a:r>
          <a:r>
            <a:rPr lang="ja-JP" altLang="en-US" sz="1000" dirty="0" smtClean="0">
              <a:latin typeface="Times New Roman" pitchFamily="18" charset="0"/>
              <a:cs typeface="Times New Roman" pitchFamily="18" charset="0"/>
            </a:rPr>
            <a:t>軸の周波数</a:t>
          </a:r>
          <a:endParaRPr lang="ja-JP" altLang="en-US" sz="1000" dirty="0">
            <a:latin typeface="Times New Roman" pitchFamily="18" charset="0"/>
            <a:cs typeface="Times New Roman"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57409" cy="499113"/>
          </a:xfrm>
          <a:prstGeom prst="rect">
            <a:avLst/>
          </a:prstGeom>
          <a:noFill/>
          <a:ln w="9525">
            <a:noFill/>
            <a:miter lim="800000"/>
            <a:headEnd/>
            <a:tailEnd/>
          </a:ln>
          <a:effectLst/>
        </p:spPr>
        <p:txBody>
          <a:bodyPr vert="horz" wrap="square" lIns="91815" tIns="45907" rIns="91815" bIns="45907" numCol="1" anchor="t" anchorCtr="0" compatLnSpc="1">
            <a:prstTxWarp prst="textNoShape">
              <a:avLst/>
            </a:prstTxWarp>
          </a:bodyPr>
          <a:lstStyle>
            <a:lvl1pPr eaLnBrk="1" hangingPunct="1">
              <a:defRPr kumimoji="1" sz="1200">
                <a:ea typeface="ＭＳ Ｐゴシック" pitchFamily="50" charset="-128"/>
              </a:defRPr>
            </a:lvl1pPr>
          </a:lstStyle>
          <a:p>
            <a:pPr>
              <a:defRPr/>
            </a:pPr>
            <a:endParaRPr lang="en-US" altLang="ja-JP"/>
          </a:p>
        </p:txBody>
      </p:sp>
      <p:sp>
        <p:nvSpPr>
          <p:cNvPr id="25603" name="Rectangle 3"/>
          <p:cNvSpPr>
            <a:spLocks noGrp="1" noChangeArrowheads="1"/>
          </p:cNvSpPr>
          <p:nvPr>
            <p:ph type="dt" idx="1"/>
          </p:nvPr>
        </p:nvSpPr>
        <p:spPr bwMode="auto">
          <a:xfrm>
            <a:off x="3864073" y="0"/>
            <a:ext cx="2957409" cy="499113"/>
          </a:xfrm>
          <a:prstGeom prst="rect">
            <a:avLst/>
          </a:prstGeom>
          <a:noFill/>
          <a:ln w="9525">
            <a:noFill/>
            <a:miter lim="800000"/>
            <a:headEnd/>
            <a:tailEnd/>
          </a:ln>
          <a:effectLst/>
        </p:spPr>
        <p:txBody>
          <a:bodyPr vert="horz" wrap="square" lIns="91815" tIns="45907" rIns="91815" bIns="45907" numCol="1" anchor="t" anchorCtr="0" compatLnSpc="1">
            <a:prstTxWarp prst="textNoShape">
              <a:avLst/>
            </a:prstTxWarp>
          </a:bodyPr>
          <a:lstStyle>
            <a:lvl1pPr algn="r" eaLnBrk="1" hangingPunct="1">
              <a:defRPr kumimoji="1" sz="1200">
                <a:ea typeface="ＭＳ Ｐゴシック" pitchFamily="50" charset="-128"/>
              </a:defRPr>
            </a:lvl1pPr>
          </a:lstStyle>
          <a:p>
            <a:pPr>
              <a:defRPr/>
            </a:pPr>
            <a:endParaRPr lang="en-US" altLang="ja-JP"/>
          </a:p>
        </p:txBody>
      </p:sp>
      <p:sp>
        <p:nvSpPr>
          <p:cNvPr id="57348" name="Rectangle 4"/>
          <p:cNvSpPr>
            <a:spLocks noGrp="1" noRot="1" noChangeAspect="1" noChangeArrowheads="1" noTextEdit="1"/>
          </p:cNvSpPr>
          <p:nvPr>
            <p:ph type="sldImg" idx="2"/>
          </p:nvPr>
        </p:nvSpPr>
        <p:spPr bwMode="auto">
          <a:xfrm>
            <a:off x="919163" y="747713"/>
            <a:ext cx="4984750" cy="374015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81990" y="4735988"/>
            <a:ext cx="5459097" cy="4487229"/>
          </a:xfrm>
          <a:prstGeom prst="rect">
            <a:avLst/>
          </a:prstGeom>
          <a:noFill/>
          <a:ln w="9525">
            <a:noFill/>
            <a:miter lim="800000"/>
            <a:headEnd/>
            <a:tailEnd/>
          </a:ln>
          <a:effectLst/>
        </p:spPr>
        <p:txBody>
          <a:bodyPr vert="horz" wrap="square" lIns="91815" tIns="45907" rIns="91815" bIns="45907"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5606" name="Rectangle 6"/>
          <p:cNvSpPr>
            <a:spLocks noGrp="1" noChangeArrowheads="1"/>
          </p:cNvSpPr>
          <p:nvPr>
            <p:ph type="ftr" sz="quarter" idx="4"/>
          </p:nvPr>
        </p:nvSpPr>
        <p:spPr bwMode="auto">
          <a:xfrm>
            <a:off x="0" y="9470381"/>
            <a:ext cx="2957409" cy="499112"/>
          </a:xfrm>
          <a:prstGeom prst="rect">
            <a:avLst/>
          </a:prstGeom>
          <a:noFill/>
          <a:ln w="9525">
            <a:noFill/>
            <a:miter lim="800000"/>
            <a:headEnd/>
            <a:tailEnd/>
          </a:ln>
          <a:effectLst/>
        </p:spPr>
        <p:txBody>
          <a:bodyPr vert="horz" wrap="square" lIns="91815" tIns="45907" rIns="91815" bIns="45907" numCol="1" anchor="b" anchorCtr="0" compatLnSpc="1">
            <a:prstTxWarp prst="textNoShape">
              <a:avLst/>
            </a:prstTxWarp>
          </a:bodyPr>
          <a:lstStyle>
            <a:lvl1pPr eaLnBrk="1" hangingPunct="1">
              <a:defRPr kumimoji="1" sz="1200">
                <a:ea typeface="ＭＳ Ｐゴシック" pitchFamily="50" charset="-128"/>
              </a:defRPr>
            </a:lvl1pPr>
          </a:lstStyle>
          <a:p>
            <a:pPr>
              <a:defRPr/>
            </a:pPr>
            <a:endParaRPr lang="en-US" altLang="ja-JP"/>
          </a:p>
        </p:txBody>
      </p:sp>
      <p:sp>
        <p:nvSpPr>
          <p:cNvPr id="25607" name="Rectangle 7"/>
          <p:cNvSpPr>
            <a:spLocks noGrp="1" noChangeArrowheads="1"/>
          </p:cNvSpPr>
          <p:nvPr>
            <p:ph type="sldNum" sz="quarter" idx="5"/>
          </p:nvPr>
        </p:nvSpPr>
        <p:spPr bwMode="auto">
          <a:xfrm>
            <a:off x="3864073" y="9470381"/>
            <a:ext cx="2957409" cy="499112"/>
          </a:xfrm>
          <a:prstGeom prst="rect">
            <a:avLst/>
          </a:prstGeom>
          <a:noFill/>
          <a:ln w="9525">
            <a:noFill/>
            <a:miter lim="800000"/>
            <a:headEnd/>
            <a:tailEnd/>
          </a:ln>
          <a:effectLst/>
        </p:spPr>
        <p:txBody>
          <a:bodyPr vert="horz" wrap="square" lIns="91815" tIns="45907" rIns="91815" bIns="45907" numCol="1" anchor="b" anchorCtr="0" compatLnSpc="1">
            <a:prstTxWarp prst="textNoShape">
              <a:avLst/>
            </a:prstTxWarp>
          </a:bodyPr>
          <a:lstStyle>
            <a:lvl1pPr algn="r" eaLnBrk="1" hangingPunct="1">
              <a:defRPr kumimoji="1" sz="1200">
                <a:ea typeface="ＭＳ Ｐゴシック" pitchFamily="50" charset="-128"/>
              </a:defRPr>
            </a:lvl1pPr>
          </a:lstStyle>
          <a:p>
            <a:pPr>
              <a:defRPr/>
            </a:pPr>
            <a:fld id="{B74240E5-5A0B-49F3-A918-B6EDC01D97BF}" type="slidenum">
              <a:rPr lang="en-US" altLang="ja-JP"/>
              <a:pPr>
                <a:defRPr/>
              </a:pPr>
              <a:t>‹#›</a:t>
            </a:fld>
            <a:endParaRPr lang="en-US" altLang="ja-JP"/>
          </a:p>
        </p:txBody>
      </p:sp>
    </p:spTree>
    <p:extLst>
      <p:ext uri="{BB962C8B-B14F-4D97-AF65-F5344CB8AC3E}">
        <p14:creationId xmlns:p14="http://schemas.microsoft.com/office/powerpoint/2010/main" val="36054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xfrm>
            <a:off x="919163" y="747713"/>
            <a:ext cx="4984750" cy="3740150"/>
          </a:xfrm>
          <a:ln/>
        </p:spPr>
      </p:sp>
      <p:sp>
        <p:nvSpPr>
          <p:cNvPr id="58371" name="ノート プレースホルダ 2"/>
          <p:cNvSpPr>
            <a:spLocks noGrp="1"/>
          </p:cNvSpPr>
          <p:nvPr>
            <p:ph type="body" idx="1"/>
          </p:nvPr>
        </p:nvSpPr>
        <p:spPr>
          <a:noFill/>
          <a:ln/>
        </p:spPr>
        <p:txBody>
          <a:bodyPr/>
          <a:lstStyle/>
          <a:p>
            <a:pPr eaLnBrk="1" hangingPunct="1"/>
            <a:endParaRPr lang="ja-JP" altLang="en-US" smtClean="0"/>
          </a:p>
        </p:txBody>
      </p:sp>
      <p:sp>
        <p:nvSpPr>
          <p:cNvPr id="58372" name="スライド番号プレースホルダ 3"/>
          <p:cNvSpPr>
            <a:spLocks noGrp="1"/>
          </p:cNvSpPr>
          <p:nvPr>
            <p:ph type="sldNum" sz="quarter" idx="5"/>
          </p:nvPr>
        </p:nvSpPr>
        <p:spPr>
          <a:noFill/>
        </p:spPr>
        <p:txBody>
          <a:bodyPr/>
          <a:lstStyle/>
          <a:p>
            <a:fld id="{94BAC8C8-3B1A-4D29-ADA4-15AE59FB832A}" type="slidenum">
              <a:rPr lang="en-US" altLang="ja-JP" smtClean="0">
                <a:ea typeface="ＭＳ Ｐゴシック" charset="-128"/>
              </a:rPr>
              <a:pPr/>
              <a:t>1</a:t>
            </a:fld>
            <a:endParaRPr lang="en-US" altLang="ja-JP"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a:xfrm>
            <a:off x="919163" y="747713"/>
            <a:ext cx="4984750" cy="3740150"/>
          </a:xfrm>
          <a:ln/>
        </p:spPr>
      </p:sp>
      <p:sp>
        <p:nvSpPr>
          <p:cNvPr id="67587" name="ノート プレースホルダ 2"/>
          <p:cNvSpPr>
            <a:spLocks noGrp="1"/>
          </p:cNvSpPr>
          <p:nvPr>
            <p:ph type="body" idx="1"/>
          </p:nvPr>
        </p:nvSpPr>
        <p:spPr>
          <a:noFill/>
          <a:ln/>
        </p:spPr>
        <p:txBody>
          <a:bodyPr/>
          <a:lstStyle/>
          <a:p>
            <a:endParaRPr lang="ja-JP" altLang="en-US" smtClean="0"/>
          </a:p>
        </p:txBody>
      </p:sp>
      <p:sp>
        <p:nvSpPr>
          <p:cNvPr id="67588" name="スライド番号プレースホルダ 3"/>
          <p:cNvSpPr>
            <a:spLocks noGrp="1"/>
          </p:cNvSpPr>
          <p:nvPr>
            <p:ph type="sldNum" sz="quarter" idx="5"/>
          </p:nvPr>
        </p:nvSpPr>
        <p:spPr>
          <a:noFill/>
        </p:spPr>
        <p:txBody>
          <a:bodyPr/>
          <a:lstStyle/>
          <a:p>
            <a:fld id="{DFA6C39A-F43F-48E9-BD8B-7A1067FFF8BB}" type="slidenum">
              <a:rPr lang="en-US" altLang="ja-JP" smtClean="0">
                <a:ea typeface="ＭＳ Ｐゴシック" charset="-128"/>
              </a:rPr>
              <a:pPr/>
              <a:t>10</a:t>
            </a:fld>
            <a:endParaRPr lang="en-US" altLang="ja-JP" smtClean="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a:xfrm>
            <a:off x="919163" y="747713"/>
            <a:ext cx="4984750" cy="3740150"/>
          </a:xfrm>
          <a:ln/>
        </p:spPr>
      </p:sp>
      <p:sp>
        <p:nvSpPr>
          <p:cNvPr id="68611" name="ノート プレースホルダ 2"/>
          <p:cNvSpPr>
            <a:spLocks noGrp="1"/>
          </p:cNvSpPr>
          <p:nvPr>
            <p:ph type="body" idx="1"/>
          </p:nvPr>
        </p:nvSpPr>
        <p:spPr>
          <a:noFill/>
          <a:ln/>
        </p:spPr>
        <p:txBody>
          <a:bodyPr/>
          <a:lstStyle/>
          <a:p>
            <a:endParaRPr lang="ja-JP" altLang="en-US" smtClean="0"/>
          </a:p>
        </p:txBody>
      </p:sp>
      <p:sp>
        <p:nvSpPr>
          <p:cNvPr id="68612" name="スライド番号プレースホルダ 3"/>
          <p:cNvSpPr>
            <a:spLocks noGrp="1"/>
          </p:cNvSpPr>
          <p:nvPr>
            <p:ph type="sldNum" sz="quarter" idx="5"/>
          </p:nvPr>
        </p:nvSpPr>
        <p:spPr>
          <a:noFill/>
        </p:spPr>
        <p:txBody>
          <a:bodyPr/>
          <a:lstStyle/>
          <a:p>
            <a:fld id="{48628194-FDCF-44E9-9E47-04CF05C44466}" type="slidenum">
              <a:rPr lang="en-US" altLang="ja-JP" smtClean="0">
                <a:ea typeface="ＭＳ Ｐゴシック" charset="-128"/>
              </a:rPr>
              <a:pPr/>
              <a:t>11</a:t>
            </a:fld>
            <a:endParaRPr lang="en-US" altLang="ja-JP" smtClean="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a:xfrm>
            <a:off x="919163" y="747713"/>
            <a:ext cx="4984750" cy="3740150"/>
          </a:xfrm>
          <a:ln/>
        </p:spPr>
      </p:sp>
      <p:sp>
        <p:nvSpPr>
          <p:cNvPr id="69635" name="ノート プレースホルダ 2"/>
          <p:cNvSpPr>
            <a:spLocks noGrp="1"/>
          </p:cNvSpPr>
          <p:nvPr>
            <p:ph type="body" idx="1"/>
          </p:nvPr>
        </p:nvSpPr>
        <p:spPr>
          <a:noFill/>
          <a:ln/>
        </p:spPr>
        <p:txBody>
          <a:bodyPr/>
          <a:lstStyle/>
          <a:p>
            <a:endParaRPr lang="ja-JP" altLang="en-US" dirty="0" smtClean="0"/>
          </a:p>
        </p:txBody>
      </p:sp>
      <p:sp>
        <p:nvSpPr>
          <p:cNvPr id="69636" name="スライド番号プレースホルダ 3"/>
          <p:cNvSpPr>
            <a:spLocks noGrp="1"/>
          </p:cNvSpPr>
          <p:nvPr>
            <p:ph type="sldNum" sz="quarter" idx="5"/>
          </p:nvPr>
        </p:nvSpPr>
        <p:spPr>
          <a:noFill/>
        </p:spPr>
        <p:txBody>
          <a:bodyPr/>
          <a:lstStyle/>
          <a:p>
            <a:fld id="{E84FBFA2-4BB2-4614-90A3-9A3BDB9F2376}" type="slidenum">
              <a:rPr lang="en-US" altLang="ja-JP" smtClean="0">
                <a:ea typeface="ＭＳ Ｐゴシック" charset="-128"/>
              </a:rPr>
              <a:pPr/>
              <a:t>12</a:t>
            </a:fld>
            <a:endParaRPr lang="en-US" altLang="ja-JP"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74240E5-5A0B-49F3-A918-B6EDC01D97BF}" type="slidenum">
              <a:rPr lang="en-US" altLang="ja-JP" smtClean="0"/>
              <a:pPr>
                <a:defRPr/>
              </a:pPr>
              <a:t>13</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xfrm>
            <a:off x="919163" y="747713"/>
            <a:ext cx="4984750" cy="3740150"/>
          </a:xfrm>
          <a:ln/>
        </p:spPr>
      </p:sp>
      <p:sp>
        <p:nvSpPr>
          <p:cNvPr id="74755" name="ノート プレースホルダ 2"/>
          <p:cNvSpPr>
            <a:spLocks noGrp="1"/>
          </p:cNvSpPr>
          <p:nvPr>
            <p:ph type="body" idx="1"/>
          </p:nvPr>
        </p:nvSpPr>
        <p:spPr>
          <a:noFill/>
          <a:ln/>
        </p:spPr>
        <p:txBody>
          <a:bodyPr/>
          <a:lstStyle/>
          <a:p>
            <a:endParaRPr lang="ja-JP" altLang="en-US" smtClean="0"/>
          </a:p>
        </p:txBody>
      </p:sp>
      <p:sp>
        <p:nvSpPr>
          <p:cNvPr id="74756" name="スライド番号プレースホルダ 3"/>
          <p:cNvSpPr>
            <a:spLocks noGrp="1"/>
          </p:cNvSpPr>
          <p:nvPr>
            <p:ph type="sldNum" sz="quarter" idx="5"/>
          </p:nvPr>
        </p:nvSpPr>
        <p:spPr>
          <a:noFill/>
        </p:spPr>
        <p:txBody>
          <a:bodyPr/>
          <a:lstStyle/>
          <a:p>
            <a:fld id="{65059115-D273-4250-B79A-9B9DF32FDA70}" type="slidenum">
              <a:rPr lang="en-US" altLang="ja-JP" smtClean="0">
                <a:ea typeface="ＭＳ Ｐゴシック" charset="-128"/>
              </a:rPr>
              <a:pPr/>
              <a:t>14</a:t>
            </a:fld>
            <a:endParaRPr lang="en-US" altLang="ja-JP" smtClean="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a:xfrm>
            <a:off x="919163" y="747713"/>
            <a:ext cx="4984750" cy="3740150"/>
          </a:xfrm>
          <a:ln/>
        </p:spPr>
      </p:sp>
      <p:sp>
        <p:nvSpPr>
          <p:cNvPr id="75779" name="ノート プレースホルダ 2"/>
          <p:cNvSpPr>
            <a:spLocks noGrp="1"/>
          </p:cNvSpPr>
          <p:nvPr>
            <p:ph type="body" idx="1"/>
          </p:nvPr>
        </p:nvSpPr>
        <p:spPr>
          <a:noFill/>
          <a:ln/>
        </p:spPr>
        <p:txBody>
          <a:bodyPr/>
          <a:lstStyle/>
          <a:p>
            <a:endParaRPr lang="ja-JP" altLang="en-US" smtClean="0"/>
          </a:p>
        </p:txBody>
      </p:sp>
      <p:sp>
        <p:nvSpPr>
          <p:cNvPr id="75780" name="スライド番号プレースホルダ 3"/>
          <p:cNvSpPr>
            <a:spLocks noGrp="1"/>
          </p:cNvSpPr>
          <p:nvPr>
            <p:ph type="sldNum" sz="quarter" idx="5"/>
          </p:nvPr>
        </p:nvSpPr>
        <p:spPr>
          <a:noFill/>
        </p:spPr>
        <p:txBody>
          <a:bodyPr/>
          <a:lstStyle/>
          <a:p>
            <a:fld id="{8E7B08C1-C367-4C0D-9A07-554D551F5458}" type="slidenum">
              <a:rPr lang="en-US" altLang="ja-JP" smtClean="0">
                <a:ea typeface="ＭＳ Ｐゴシック" charset="-128"/>
              </a:rPr>
              <a:pPr/>
              <a:t>15</a:t>
            </a:fld>
            <a:endParaRPr lang="en-US" altLang="ja-JP"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a:xfrm>
            <a:off x="919163" y="747713"/>
            <a:ext cx="4984750" cy="3740150"/>
          </a:xfrm>
          <a:ln/>
        </p:spPr>
      </p:sp>
      <p:sp>
        <p:nvSpPr>
          <p:cNvPr id="76803" name="ノート プレースホルダ 2"/>
          <p:cNvSpPr>
            <a:spLocks noGrp="1"/>
          </p:cNvSpPr>
          <p:nvPr>
            <p:ph type="body" idx="1"/>
          </p:nvPr>
        </p:nvSpPr>
        <p:spPr>
          <a:noFill/>
          <a:ln/>
        </p:spPr>
        <p:txBody>
          <a:bodyPr/>
          <a:lstStyle/>
          <a:p>
            <a:endParaRPr lang="ja-JP" altLang="en-US" smtClean="0"/>
          </a:p>
        </p:txBody>
      </p:sp>
      <p:sp>
        <p:nvSpPr>
          <p:cNvPr id="76804" name="スライド番号プレースホルダ 3"/>
          <p:cNvSpPr>
            <a:spLocks noGrp="1"/>
          </p:cNvSpPr>
          <p:nvPr>
            <p:ph type="sldNum" sz="quarter" idx="5"/>
          </p:nvPr>
        </p:nvSpPr>
        <p:spPr>
          <a:noFill/>
        </p:spPr>
        <p:txBody>
          <a:bodyPr/>
          <a:lstStyle/>
          <a:p>
            <a:fld id="{491B88A6-1A3D-4F04-A64F-5AC2732A5E39}" type="slidenum">
              <a:rPr lang="en-US" altLang="ja-JP" smtClean="0">
                <a:ea typeface="ＭＳ Ｐゴシック" charset="-128"/>
              </a:rPr>
              <a:pPr/>
              <a:t>16</a:t>
            </a:fld>
            <a:endParaRPr lang="en-US" altLang="ja-JP" smtClean="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a:xfrm>
            <a:off x="919163" y="747713"/>
            <a:ext cx="4984750" cy="3740150"/>
          </a:xfrm>
          <a:ln/>
        </p:spPr>
      </p:sp>
      <p:sp>
        <p:nvSpPr>
          <p:cNvPr id="77827" name="ノート プレースホルダ 2"/>
          <p:cNvSpPr>
            <a:spLocks noGrp="1"/>
          </p:cNvSpPr>
          <p:nvPr>
            <p:ph type="body" idx="1"/>
          </p:nvPr>
        </p:nvSpPr>
        <p:spPr>
          <a:noFill/>
          <a:ln/>
        </p:spPr>
        <p:txBody>
          <a:bodyPr/>
          <a:lstStyle/>
          <a:p>
            <a:endParaRPr lang="ja-JP" altLang="en-US" smtClean="0"/>
          </a:p>
        </p:txBody>
      </p:sp>
      <p:sp>
        <p:nvSpPr>
          <p:cNvPr id="77828" name="スライド番号プレースホルダ 3"/>
          <p:cNvSpPr>
            <a:spLocks noGrp="1"/>
          </p:cNvSpPr>
          <p:nvPr>
            <p:ph type="sldNum" sz="quarter" idx="5"/>
          </p:nvPr>
        </p:nvSpPr>
        <p:spPr>
          <a:noFill/>
        </p:spPr>
        <p:txBody>
          <a:bodyPr/>
          <a:lstStyle/>
          <a:p>
            <a:fld id="{4BD7915E-E5B3-4925-B3AF-A54F932527B4}" type="slidenum">
              <a:rPr lang="en-US" altLang="ja-JP" smtClean="0">
                <a:ea typeface="ＭＳ Ｐゴシック" charset="-128"/>
              </a:rPr>
              <a:pPr/>
              <a:t>17</a:t>
            </a:fld>
            <a:endParaRPr lang="en-US" altLang="ja-JP" smtClean="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xfrm>
            <a:off x="919163" y="747713"/>
            <a:ext cx="4984750" cy="3740150"/>
          </a:xfrm>
          <a:ln/>
        </p:spPr>
      </p:sp>
      <p:sp>
        <p:nvSpPr>
          <p:cNvPr id="71683" name="ノート プレースホルダ 2"/>
          <p:cNvSpPr>
            <a:spLocks noGrp="1"/>
          </p:cNvSpPr>
          <p:nvPr>
            <p:ph type="body" idx="1"/>
          </p:nvPr>
        </p:nvSpPr>
        <p:spPr>
          <a:noFill/>
          <a:ln/>
        </p:spPr>
        <p:txBody>
          <a:bodyPr/>
          <a:lstStyle/>
          <a:p>
            <a:endParaRPr lang="ja-JP" altLang="en-US" smtClean="0"/>
          </a:p>
        </p:txBody>
      </p:sp>
      <p:sp>
        <p:nvSpPr>
          <p:cNvPr id="71684" name="スライド番号プレースホルダ 3"/>
          <p:cNvSpPr>
            <a:spLocks noGrp="1"/>
          </p:cNvSpPr>
          <p:nvPr>
            <p:ph type="sldNum" sz="quarter" idx="5"/>
          </p:nvPr>
        </p:nvSpPr>
        <p:spPr>
          <a:noFill/>
        </p:spPr>
        <p:txBody>
          <a:bodyPr/>
          <a:lstStyle/>
          <a:p>
            <a:fld id="{CE97E58A-11AA-4514-A0EA-082E41BFB3DD}" type="slidenum">
              <a:rPr lang="en-US" altLang="ja-JP" smtClean="0">
                <a:ea typeface="ＭＳ Ｐゴシック" charset="-128"/>
              </a:rPr>
              <a:pPr/>
              <a:t>18</a:t>
            </a:fld>
            <a:endParaRPr lang="en-US" altLang="ja-JP" smtClean="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a:xfrm>
            <a:off x="919163" y="747713"/>
            <a:ext cx="4984750" cy="3740150"/>
          </a:xfrm>
          <a:ln/>
        </p:spPr>
      </p:sp>
      <p:sp>
        <p:nvSpPr>
          <p:cNvPr id="78851" name="ノート プレースホルダ 2"/>
          <p:cNvSpPr>
            <a:spLocks noGrp="1"/>
          </p:cNvSpPr>
          <p:nvPr>
            <p:ph type="body" idx="1"/>
          </p:nvPr>
        </p:nvSpPr>
        <p:spPr>
          <a:noFill/>
          <a:ln/>
        </p:spPr>
        <p:txBody>
          <a:bodyPr/>
          <a:lstStyle/>
          <a:p>
            <a:endParaRPr lang="ja-JP" altLang="en-US" smtClean="0"/>
          </a:p>
        </p:txBody>
      </p:sp>
      <p:sp>
        <p:nvSpPr>
          <p:cNvPr id="78852" name="スライド番号プレースホルダ 3"/>
          <p:cNvSpPr>
            <a:spLocks noGrp="1"/>
          </p:cNvSpPr>
          <p:nvPr>
            <p:ph type="sldNum" sz="quarter" idx="5"/>
          </p:nvPr>
        </p:nvSpPr>
        <p:spPr>
          <a:noFill/>
        </p:spPr>
        <p:txBody>
          <a:bodyPr/>
          <a:lstStyle/>
          <a:p>
            <a:fld id="{075AAD80-D2BD-4AD8-8AA0-1436127631BB}" type="slidenum">
              <a:rPr lang="en-US" altLang="ja-JP" smtClean="0">
                <a:ea typeface="ＭＳ Ｐゴシック" charset="-128"/>
              </a:rPr>
              <a:pPr/>
              <a:t>19</a:t>
            </a:fld>
            <a:endParaRPr lang="en-US" altLang="ja-JP" smtClean="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xfrm>
            <a:off x="919163" y="747713"/>
            <a:ext cx="4984750" cy="3740150"/>
          </a:xfrm>
          <a:ln/>
        </p:spPr>
      </p:sp>
      <p:sp>
        <p:nvSpPr>
          <p:cNvPr id="59395" name="ノート プレースホルダ 2"/>
          <p:cNvSpPr>
            <a:spLocks noGrp="1"/>
          </p:cNvSpPr>
          <p:nvPr>
            <p:ph type="body" idx="1"/>
          </p:nvPr>
        </p:nvSpPr>
        <p:spPr>
          <a:noFill/>
          <a:ln/>
        </p:spPr>
        <p:txBody>
          <a:bodyPr/>
          <a:lstStyle/>
          <a:p>
            <a:endParaRPr lang="ja-JP" altLang="en-US" smtClean="0"/>
          </a:p>
        </p:txBody>
      </p:sp>
      <p:sp>
        <p:nvSpPr>
          <p:cNvPr id="59396" name="スライド番号プレースホルダ 3"/>
          <p:cNvSpPr>
            <a:spLocks noGrp="1"/>
          </p:cNvSpPr>
          <p:nvPr>
            <p:ph type="sldNum" sz="quarter" idx="5"/>
          </p:nvPr>
        </p:nvSpPr>
        <p:spPr>
          <a:noFill/>
        </p:spPr>
        <p:txBody>
          <a:bodyPr/>
          <a:lstStyle/>
          <a:p>
            <a:fld id="{B0BA0548-A6F6-48D5-923D-C2BFCDA62A4E}" type="slidenum">
              <a:rPr lang="en-US" altLang="ja-JP" smtClean="0">
                <a:ea typeface="ＭＳ Ｐゴシック" charset="-128"/>
              </a:rPr>
              <a:pPr/>
              <a:t>2</a:t>
            </a:fld>
            <a:endParaRPr lang="en-US" altLang="ja-JP" smtClean="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a:xfrm>
            <a:off x="919163" y="747713"/>
            <a:ext cx="4984750" cy="3740150"/>
          </a:xfrm>
          <a:ln/>
        </p:spPr>
      </p:sp>
      <p:sp>
        <p:nvSpPr>
          <p:cNvPr id="80899" name="ノート プレースホルダ 2"/>
          <p:cNvSpPr>
            <a:spLocks noGrp="1"/>
          </p:cNvSpPr>
          <p:nvPr>
            <p:ph type="body" idx="1"/>
          </p:nvPr>
        </p:nvSpPr>
        <p:spPr>
          <a:noFill/>
          <a:ln/>
        </p:spPr>
        <p:txBody>
          <a:bodyPr/>
          <a:lstStyle/>
          <a:p>
            <a:endParaRPr lang="ja-JP" altLang="en-US" smtClean="0"/>
          </a:p>
        </p:txBody>
      </p:sp>
      <p:sp>
        <p:nvSpPr>
          <p:cNvPr id="80900" name="スライド番号プレースホルダ 3"/>
          <p:cNvSpPr>
            <a:spLocks noGrp="1"/>
          </p:cNvSpPr>
          <p:nvPr>
            <p:ph type="sldNum" sz="quarter" idx="5"/>
          </p:nvPr>
        </p:nvSpPr>
        <p:spPr>
          <a:noFill/>
        </p:spPr>
        <p:txBody>
          <a:bodyPr/>
          <a:lstStyle/>
          <a:p>
            <a:fld id="{A34F7E7E-BA48-421F-AF2B-CE2E630A8D95}" type="slidenum">
              <a:rPr lang="en-US" altLang="ja-JP" smtClean="0">
                <a:ea typeface="ＭＳ Ｐゴシック" charset="-128"/>
              </a:rPr>
              <a:pPr/>
              <a:t>20</a:t>
            </a:fld>
            <a:endParaRPr lang="en-US" altLang="ja-JP" smtClean="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a:xfrm>
            <a:off x="919163" y="747713"/>
            <a:ext cx="4984750" cy="3740150"/>
          </a:xfrm>
          <a:ln/>
        </p:spPr>
      </p:sp>
      <p:sp>
        <p:nvSpPr>
          <p:cNvPr id="81923" name="ノート プレースホルダ 2"/>
          <p:cNvSpPr>
            <a:spLocks noGrp="1"/>
          </p:cNvSpPr>
          <p:nvPr>
            <p:ph type="body" idx="1"/>
          </p:nvPr>
        </p:nvSpPr>
        <p:spPr>
          <a:noFill/>
          <a:ln/>
        </p:spPr>
        <p:txBody>
          <a:bodyPr/>
          <a:lstStyle/>
          <a:p>
            <a:endParaRPr lang="ja-JP" altLang="en-US" smtClean="0"/>
          </a:p>
        </p:txBody>
      </p:sp>
      <p:sp>
        <p:nvSpPr>
          <p:cNvPr id="81924" name="スライド番号プレースホルダ 3"/>
          <p:cNvSpPr>
            <a:spLocks noGrp="1"/>
          </p:cNvSpPr>
          <p:nvPr>
            <p:ph type="sldNum" sz="quarter" idx="5"/>
          </p:nvPr>
        </p:nvSpPr>
        <p:spPr>
          <a:noFill/>
        </p:spPr>
        <p:txBody>
          <a:bodyPr/>
          <a:lstStyle/>
          <a:p>
            <a:fld id="{AFE55AD4-A3B9-487C-B520-3023EE145D4B}" type="slidenum">
              <a:rPr lang="en-US" altLang="ja-JP" smtClean="0">
                <a:ea typeface="ＭＳ Ｐゴシック" charset="-128"/>
              </a:rPr>
              <a:pPr/>
              <a:t>21</a:t>
            </a:fld>
            <a:endParaRPr lang="en-US" altLang="ja-JP"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xfrm>
            <a:off x="919163" y="747713"/>
            <a:ext cx="4984750" cy="3740150"/>
          </a:xfrm>
          <a:ln/>
        </p:spPr>
      </p:sp>
      <p:sp>
        <p:nvSpPr>
          <p:cNvPr id="60419" name="ノート プレースホルダ 2"/>
          <p:cNvSpPr>
            <a:spLocks noGrp="1"/>
          </p:cNvSpPr>
          <p:nvPr>
            <p:ph type="body" idx="1"/>
          </p:nvPr>
        </p:nvSpPr>
        <p:spPr>
          <a:noFill/>
          <a:ln/>
        </p:spPr>
        <p:txBody>
          <a:bodyPr/>
          <a:lstStyle/>
          <a:p>
            <a:endParaRPr lang="ja-JP" altLang="en-US" dirty="0" smtClean="0"/>
          </a:p>
        </p:txBody>
      </p:sp>
      <p:sp>
        <p:nvSpPr>
          <p:cNvPr id="60420" name="スライド番号プレースホルダ 3"/>
          <p:cNvSpPr>
            <a:spLocks noGrp="1"/>
          </p:cNvSpPr>
          <p:nvPr>
            <p:ph type="sldNum" sz="quarter" idx="5"/>
          </p:nvPr>
        </p:nvSpPr>
        <p:spPr>
          <a:noFill/>
        </p:spPr>
        <p:txBody>
          <a:bodyPr/>
          <a:lstStyle/>
          <a:p>
            <a:fld id="{BF269AA8-C00E-4208-AAC1-781D5C287669}" type="slidenum">
              <a:rPr lang="en-US" altLang="ja-JP" smtClean="0">
                <a:ea typeface="ＭＳ Ｐゴシック" charset="-128"/>
              </a:rPr>
              <a:pPr/>
              <a:t>3</a:t>
            </a:fld>
            <a:endParaRPr lang="en-US" altLang="ja-JP" smtClean="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xfrm>
            <a:off x="919163" y="747713"/>
            <a:ext cx="4984750" cy="3740150"/>
          </a:xfrm>
          <a:ln/>
        </p:spPr>
      </p:sp>
      <p:sp>
        <p:nvSpPr>
          <p:cNvPr id="61443" name="ノート プレースホルダ 2"/>
          <p:cNvSpPr>
            <a:spLocks noGrp="1"/>
          </p:cNvSpPr>
          <p:nvPr>
            <p:ph type="body" idx="1"/>
          </p:nvPr>
        </p:nvSpPr>
        <p:spPr>
          <a:noFill/>
          <a:ln/>
        </p:spPr>
        <p:txBody>
          <a:bodyPr/>
          <a:lstStyle/>
          <a:p>
            <a:endParaRPr lang="ja-JP" altLang="en-US" dirty="0" smtClean="0"/>
          </a:p>
        </p:txBody>
      </p:sp>
      <p:sp>
        <p:nvSpPr>
          <p:cNvPr id="61444" name="スライド番号プレースホルダ 3"/>
          <p:cNvSpPr>
            <a:spLocks noGrp="1"/>
          </p:cNvSpPr>
          <p:nvPr>
            <p:ph type="sldNum" sz="quarter" idx="5"/>
          </p:nvPr>
        </p:nvSpPr>
        <p:spPr>
          <a:noFill/>
        </p:spPr>
        <p:txBody>
          <a:bodyPr/>
          <a:lstStyle/>
          <a:p>
            <a:fld id="{FB59A792-66F0-4412-8045-20F4FE554D27}" type="slidenum">
              <a:rPr lang="en-US" altLang="ja-JP" smtClean="0">
                <a:ea typeface="ＭＳ Ｐゴシック" charset="-128"/>
              </a:rPr>
              <a:pPr/>
              <a:t>4</a:t>
            </a:fld>
            <a:endParaRPr lang="en-US" altLang="ja-JP" smtClean="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a:xfrm>
            <a:off x="919163" y="747713"/>
            <a:ext cx="4984750" cy="3740150"/>
          </a:xfrm>
          <a:ln/>
        </p:spPr>
      </p:sp>
      <p:sp>
        <p:nvSpPr>
          <p:cNvPr id="62467" name="ノート プレースホルダ 2"/>
          <p:cNvSpPr>
            <a:spLocks noGrp="1"/>
          </p:cNvSpPr>
          <p:nvPr>
            <p:ph type="body" idx="1"/>
          </p:nvPr>
        </p:nvSpPr>
        <p:spPr>
          <a:noFill/>
          <a:ln/>
        </p:spPr>
        <p:txBody>
          <a:bodyPr/>
          <a:lstStyle/>
          <a:p>
            <a:r>
              <a:rPr lang="ja-JP" altLang="en-US" dirty="0" smtClean="0"/>
              <a:t>エッジ周りを見るために，エッジ抽出→エッジに反応</a:t>
            </a:r>
          </a:p>
        </p:txBody>
      </p:sp>
      <p:sp>
        <p:nvSpPr>
          <p:cNvPr id="62468" name="スライド番号プレースホルダ 3"/>
          <p:cNvSpPr>
            <a:spLocks noGrp="1"/>
          </p:cNvSpPr>
          <p:nvPr>
            <p:ph type="sldNum" sz="quarter" idx="5"/>
          </p:nvPr>
        </p:nvSpPr>
        <p:spPr>
          <a:noFill/>
        </p:spPr>
        <p:txBody>
          <a:bodyPr/>
          <a:lstStyle/>
          <a:p>
            <a:fld id="{044956C7-CBF2-4F9B-A8D3-1E0259A975D8}" type="slidenum">
              <a:rPr lang="en-US" altLang="ja-JP" smtClean="0">
                <a:ea typeface="ＭＳ Ｐゴシック" charset="-128"/>
              </a:rPr>
              <a:pPr/>
              <a:t>5</a:t>
            </a:fld>
            <a:endParaRPr lang="en-US" altLang="ja-JP" smtClean="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a:xfrm>
            <a:off x="919163" y="747713"/>
            <a:ext cx="4984750" cy="3740150"/>
          </a:xfrm>
          <a:ln/>
        </p:spPr>
      </p:sp>
      <p:sp>
        <p:nvSpPr>
          <p:cNvPr id="63491" name="ノート プレースホルダ 2"/>
          <p:cNvSpPr>
            <a:spLocks noGrp="1"/>
          </p:cNvSpPr>
          <p:nvPr>
            <p:ph type="body" idx="1"/>
          </p:nvPr>
        </p:nvSpPr>
        <p:spPr>
          <a:noFill/>
          <a:ln/>
        </p:spPr>
        <p:txBody>
          <a:bodyPr/>
          <a:lstStyle/>
          <a:p>
            <a:endParaRPr lang="ja-JP" altLang="en-US" smtClean="0"/>
          </a:p>
        </p:txBody>
      </p:sp>
      <p:sp>
        <p:nvSpPr>
          <p:cNvPr id="63492" name="スライド番号プレースホルダ 3"/>
          <p:cNvSpPr>
            <a:spLocks noGrp="1"/>
          </p:cNvSpPr>
          <p:nvPr>
            <p:ph type="sldNum" sz="quarter" idx="5"/>
          </p:nvPr>
        </p:nvSpPr>
        <p:spPr>
          <a:noFill/>
        </p:spPr>
        <p:txBody>
          <a:bodyPr/>
          <a:lstStyle/>
          <a:p>
            <a:fld id="{E7987505-5029-4ABC-9C71-68D3A187A76E}" type="slidenum">
              <a:rPr lang="en-US" altLang="ja-JP" smtClean="0">
                <a:ea typeface="ＭＳ Ｐゴシック" charset="-128"/>
              </a:rPr>
              <a:pPr/>
              <a:t>6</a:t>
            </a:fld>
            <a:endParaRPr lang="en-US" altLang="ja-JP" smtClean="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9163" y="747713"/>
            <a:ext cx="4984750" cy="374015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74240E5-5A0B-49F3-A918-B6EDC01D97BF}" type="slidenum">
              <a:rPr lang="en-US" altLang="ja-JP" smtClean="0"/>
              <a:pPr>
                <a:defRPr/>
              </a:pPr>
              <a:t>7</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9163" y="747713"/>
            <a:ext cx="4984750" cy="374015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74240E5-5A0B-49F3-A918-B6EDC01D97BF}" type="slidenum">
              <a:rPr lang="en-US" altLang="ja-JP" smtClean="0"/>
              <a:pPr>
                <a:defRPr/>
              </a:pPr>
              <a:t>8</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bwMode="auto">
          <a:xfrm>
            <a:off x="919163" y="747713"/>
            <a:ext cx="4984750" cy="3740150"/>
          </a:xfrm>
          <a:noFill/>
          <a:ln>
            <a:solidFill>
              <a:srgbClr val="000000"/>
            </a:solidFill>
            <a:miter lim="800000"/>
            <a:headEnd/>
            <a:tailEnd/>
          </a:ln>
        </p:spPr>
      </p:sp>
      <p:sp>
        <p:nvSpPr>
          <p:cNvPr id="286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9C556EE0-CEB0-437C-A831-B4F67A75646E}" type="slidenum">
              <a:rPr lang="ja-JP" altLang="en-US" smtClean="0"/>
              <a:pPr>
                <a:defRPr/>
              </a:pPr>
              <a:t>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descr="横線 (反転)"/>
          <p:cNvSpPr>
            <a:spLocks noChangeArrowheads="1"/>
          </p:cNvSpPr>
          <p:nvPr/>
        </p:nvSpPr>
        <p:spPr bwMode="auto">
          <a:xfrm>
            <a:off x="6804025" y="908050"/>
            <a:ext cx="2087563" cy="5473700"/>
          </a:xfrm>
          <a:prstGeom prst="rect">
            <a:avLst/>
          </a:prstGeom>
          <a:pattFill prst="narHorz">
            <a:fgClr>
              <a:srgbClr val="CDDFD6"/>
            </a:fgClr>
            <a:bgClr>
              <a:srgbClr val="FFFFFF"/>
            </a:bgClr>
          </a:patt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5" name="Rectangle 7"/>
          <p:cNvSpPr>
            <a:spLocks noChangeArrowheads="1"/>
          </p:cNvSpPr>
          <p:nvPr/>
        </p:nvSpPr>
        <p:spPr bwMode="auto">
          <a:xfrm>
            <a:off x="317500" y="404813"/>
            <a:ext cx="6486525" cy="503237"/>
          </a:xfrm>
          <a:prstGeom prst="rect">
            <a:avLst/>
          </a:prstGeom>
          <a:gradFill rotWithShape="1">
            <a:gsLst>
              <a:gs pos="0">
                <a:srgbClr val="009999"/>
              </a:gs>
              <a:gs pos="100000">
                <a:srgbClr val="43B4B4"/>
              </a:gs>
            </a:gsLst>
            <a:lin ang="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6" name="Rectangle 8"/>
          <p:cNvSpPr>
            <a:spLocks noChangeArrowheads="1"/>
          </p:cNvSpPr>
          <p:nvPr/>
        </p:nvSpPr>
        <p:spPr bwMode="auto">
          <a:xfrm>
            <a:off x="6804025" y="404813"/>
            <a:ext cx="2089150" cy="503237"/>
          </a:xfrm>
          <a:prstGeom prst="rect">
            <a:avLst/>
          </a:prstGeom>
          <a:gradFill rotWithShape="1">
            <a:gsLst>
              <a:gs pos="0">
                <a:srgbClr val="006666"/>
              </a:gs>
              <a:gs pos="100000">
                <a:srgbClr val="006666">
                  <a:gamma/>
                  <a:shade val="6275"/>
                  <a:invGamma/>
                </a:srgbClr>
              </a:gs>
            </a:gsLst>
            <a:lin ang="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7" name="Rectangle 9"/>
          <p:cNvSpPr>
            <a:spLocks noChangeArrowheads="1"/>
          </p:cNvSpPr>
          <p:nvPr/>
        </p:nvSpPr>
        <p:spPr bwMode="auto">
          <a:xfrm>
            <a:off x="317500" y="901700"/>
            <a:ext cx="8574088" cy="144463"/>
          </a:xfrm>
          <a:prstGeom prst="rect">
            <a:avLst/>
          </a:prstGeom>
          <a:gradFill rotWithShape="1">
            <a:gsLst>
              <a:gs pos="0">
                <a:schemeClr val="bg2">
                  <a:alpha val="39999"/>
                </a:schemeClr>
              </a:gs>
              <a:gs pos="100000">
                <a:schemeClr val="bg1">
                  <a:alpha val="39999"/>
                </a:schemeClr>
              </a:gs>
            </a:gsLst>
            <a:lin ang="540000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8" name="Line 10"/>
          <p:cNvSpPr>
            <a:spLocks noChangeShapeType="1"/>
          </p:cNvSpPr>
          <p:nvPr/>
        </p:nvSpPr>
        <p:spPr bwMode="auto">
          <a:xfrm>
            <a:off x="323850" y="3213100"/>
            <a:ext cx="6243638" cy="0"/>
          </a:xfrm>
          <a:prstGeom prst="line">
            <a:avLst/>
          </a:prstGeom>
          <a:noFill/>
          <a:ln w="9525">
            <a:solidFill>
              <a:srgbClr val="C0C0C0"/>
            </a:solidFill>
            <a:round/>
            <a:headEnd/>
            <a:tailEnd/>
          </a:ln>
          <a:effectLst/>
        </p:spPr>
        <p:txBody>
          <a:bodyPr/>
          <a:lstStyle/>
          <a:p>
            <a:pPr>
              <a:defRPr/>
            </a:pPr>
            <a:endParaRPr lang="ja-JP" altLang="en-US">
              <a:ea typeface="ＭＳ Ｐゴシック" pitchFamily="50" charset="-128"/>
            </a:endParaRPr>
          </a:p>
        </p:txBody>
      </p:sp>
      <p:sp>
        <p:nvSpPr>
          <p:cNvPr id="163843" name="Rectangle 3"/>
          <p:cNvSpPr>
            <a:spLocks noGrp="1" noChangeArrowheads="1"/>
          </p:cNvSpPr>
          <p:nvPr>
            <p:ph type="ctrTitle"/>
          </p:nvPr>
        </p:nvSpPr>
        <p:spPr>
          <a:xfrm>
            <a:off x="784225" y="2133600"/>
            <a:ext cx="5781675" cy="1079500"/>
          </a:xfrm>
        </p:spPr>
        <p:txBody>
          <a:bodyPr/>
          <a:lstStyle>
            <a:lvl1pPr>
              <a:defRPr>
                <a:latin typeface="HGP創英角ｺﾞｼｯｸUB" pitchFamily="50" charset="-128"/>
                <a:ea typeface="HGP創英角ｺﾞｼｯｸUB" pitchFamily="50" charset="-128"/>
              </a:defRPr>
            </a:lvl1pPr>
          </a:lstStyle>
          <a:p>
            <a:r>
              <a:rPr lang="ja-JP" altLang="en-US"/>
              <a:t>マスタ タイトルの書式設定</a:t>
            </a:r>
          </a:p>
        </p:txBody>
      </p:sp>
      <p:sp>
        <p:nvSpPr>
          <p:cNvPr id="163844" name="Rectangle 4"/>
          <p:cNvSpPr>
            <a:spLocks noGrp="1" noChangeArrowheads="1"/>
          </p:cNvSpPr>
          <p:nvPr>
            <p:ph type="subTitle" idx="1"/>
          </p:nvPr>
        </p:nvSpPr>
        <p:spPr>
          <a:xfrm>
            <a:off x="784225" y="3357563"/>
            <a:ext cx="5781675" cy="792162"/>
          </a:xfrm>
        </p:spPr>
        <p:txBody>
          <a:bodyPr/>
          <a:lstStyle>
            <a:lvl1pPr marL="0" indent="0" algn="ctr">
              <a:buFontTx/>
              <a:buNone/>
              <a:defRPr/>
            </a:lvl1pPr>
          </a:lstStyle>
          <a:p>
            <a:r>
              <a:rPr lang="ja-JP" altLang="en-US"/>
              <a:t>マスタ サブタイトルの書式設定</a:t>
            </a:r>
          </a:p>
        </p:txBody>
      </p:sp>
      <p:sp>
        <p:nvSpPr>
          <p:cNvPr id="9" name="Rectangle 5"/>
          <p:cNvSpPr>
            <a:spLocks noGrp="1" noChangeArrowheads="1"/>
          </p:cNvSpPr>
          <p:nvPr>
            <p:ph type="dt" sz="half" idx="10"/>
          </p:nvPr>
        </p:nvSpPr>
        <p:spPr>
          <a:xfrm>
            <a:off x="784225" y="4868863"/>
            <a:ext cx="2133600" cy="287337"/>
          </a:xfrm>
        </p:spPr>
        <p:txBody>
          <a:bodyPr/>
          <a:lstStyle>
            <a:lvl1pPr>
              <a:defRPr sz="1400"/>
            </a:lvl1pPr>
          </a:lstStyle>
          <a:p>
            <a:pPr>
              <a:defRPr/>
            </a:pPr>
            <a:fld id="{84993F42-5DC6-4AD4-B7F1-5939191F9ACC}" type="datetime1">
              <a:rPr lang="ja-JP" altLang="en-US" smtClean="0"/>
              <a:pPr>
                <a:defRPr/>
              </a:pPr>
              <a:t>2012/7/4</a:t>
            </a:fld>
            <a:endParaRPr lang="en-US" altLang="ja-JP"/>
          </a:p>
        </p:txBody>
      </p:sp>
      <p:sp>
        <p:nvSpPr>
          <p:cNvPr id="10" name="Rectangle 6"/>
          <p:cNvSpPr>
            <a:spLocks noGrp="1" noChangeArrowheads="1"/>
          </p:cNvSpPr>
          <p:nvPr>
            <p:ph type="ftr" sz="quarter" idx="11"/>
          </p:nvPr>
        </p:nvSpPr>
        <p:spPr>
          <a:xfrm>
            <a:off x="784225" y="4508500"/>
            <a:ext cx="2895600" cy="287338"/>
          </a:xfrm>
        </p:spPr>
        <p:txBody>
          <a:bodyPr/>
          <a:lstStyle>
            <a:lvl1pPr algn="l">
              <a:defRPr sz="1400"/>
            </a:lvl1pPr>
          </a:lstStyle>
          <a:p>
            <a:pPr>
              <a:defRPr/>
            </a:pPr>
            <a:r>
              <a:rPr lang="en-US" altLang="ja-JP" smtClean="0"/>
              <a:t>MIRU2010 OS11-3</a:t>
            </a:r>
            <a:endParaRPr lang="en-US" altLang="ja-JP"/>
          </a:p>
        </p:txBody>
      </p:sp>
    </p:spTree>
  </p:cSld>
  <p:clrMapOvr>
    <a:masterClrMapping/>
  </p:clrMapOvr>
  <p:transition>
    <p:cu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lvl1pPr>
              <a:spcBef>
                <a:spcPts val="0"/>
              </a:spcBef>
              <a:spcAft>
                <a:spcPts val="800"/>
              </a:spcAft>
              <a:defRPr/>
            </a:lvl1pPr>
            <a:lvl2pPr>
              <a:spcBef>
                <a:spcPts val="0"/>
              </a:spcBef>
              <a:spcAft>
                <a:spcPts val="800"/>
              </a:spcAft>
              <a:defRPr/>
            </a:lvl2pPr>
            <a:lvl3pPr>
              <a:spcBef>
                <a:spcPts val="0"/>
              </a:spcBef>
              <a:spcAft>
                <a:spcPts val="800"/>
              </a:spcAft>
              <a:defRPr/>
            </a:lvl3pPr>
            <a:lvl4pPr>
              <a:spcBef>
                <a:spcPts val="0"/>
              </a:spcBef>
              <a:spcAft>
                <a:spcPts val="800"/>
              </a:spcAft>
              <a:defRPr/>
            </a:lvl4pPr>
            <a:lvl5pPr>
              <a:spcBef>
                <a:spcPts val="0"/>
              </a:spcBef>
              <a:spcAft>
                <a:spcPts val="800"/>
              </a:spcAf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70ACAFEA-8912-4BFD-BC62-0B72F0604D10}" type="datetime1">
              <a:rPr lang="ja-JP" altLang="en-US" smtClean="0"/>
              <a:pPr>
                <a:defRPr/>
              </a:pPr>
              <a:t>2012/7/4</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A30AFC3-243E-4886-9540-60570B26EA71}" type="slidenum">
              <a:rPr lang="en-US" altLang="ja-JP"/>
              <a:pPr>
                <a:defRPr/>
              </a:pPr>
              <a:t>‹#›</a:t>
            </a:fld>
            <a:endParaRPr lang="en-US" altLang="ja-JP"/>
          </a:p>
        </p:txBody>
      </p:sp>
    </p:spTree>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8463" y="115888"/>
            <a:ext cx="2143125" cy="61928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17500" y="115888"/>
            <a:ext cx="6278563" cy="61928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6DA98929-3006-4103-A4B4-70D792833A7E}" type="datetime1">
              <a:rPr lang="ja-JP" altLang="en-US" smtClean="0"/>
              <a:pPr>
                <a:defRPr/>
              </a:pPr>
              <a:t>2012/7/4</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2720E66-9F8D-4A19-ABA5-A0CFD89E208D}" type="slidenum">
              <a:rPr lang="en-US" altLang="ja-JP"/>
              <a:pPr>
                <a:defRPr/>
              </a:pPr>
              <a:t>‹#›</a:t>
            </a:fld>
            <a:endParaRPr lang="en-US" altLang="ja-JP"/>
          </a:p>
        </p:txBody>
      </p:sp>
    </p:spTree>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115888"/>
            <a:ext cx="8574088" cy="576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908050"/>
            <a:ext cx="4038600" cy="54006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908050"/>
            <a:ext cx="4038600" cy="26241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684588"/>
            <a:ext cx="4038600" cy="26241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7"/>
          <p:cNvSpPr>
            <a:spLocks noGrp="1" noChangeArrowheads="1"/>
          </p:cNvSpPr>
          <p:nvPr>
            <p:ph type="dt" sz="half" idx="10"/>
          </p:nvPr>
        </p:nvSpPr>
        <p:spPr>
          <a:ln/>
        </p:spPr>
        <p:txBody>
          <a:bodyPr/>
          <a:lstStyle>
            <a:lvl1pPr>
              <a:defRPr/>
            </a:lvl1pPr>
          </a:lstStyle>
          <a:p>
            <a:pPr>
              <a:defRPr/>
            </a:pPr>
            <a:fld id="{B2E18ADE-A117-4D6E-8718-7228F4E9AADB}" type="datetime1">
              <a:rPr lang="ja-JP" altLang="en-US" smtClean="0"/>
              <a:pPr>
                <a:defRPr/>
              </a:pPr>
              <a:t>2012/7/4</a:t>
            </a:fld>
            <a:endParaRPr lang="en-US" altLang="ja-JP"/>
          </a:p>
        </p:txBody>
      </p:sp>
      <p:sp>
        <p:nvSpPr>
          <p:cNvPr id="7"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8" name="Rectangle 9"/>
          <p:cNvSpPr>
            <a:spLocks noGrp="1" noChangeArrowheads="1"/>
          </p:cNvSpPr>
          <p:nvPr>
            <p:ph type="sldNum" sz="quarter" idx="12"/>
          </p:nvPr>
        </p:nvSpPr>
        <p:spPr>
          <a:ln/>
        </p:spPr>
        <p:txBody>
          <a:bodyPr/>
          <a:lstStyle>
            <a:lvl1pPr>
              <a:defRPr/>
            </a:lvl1pPr>
          </a:lstStyle>
          <a:p>
            <a:pPr>
              <a:defRPr/>
            </a:pPr>
            <a:fld id="{4C13B4C8-6B4A-4B1E-AC31-5250D6BA90C6}" type="slidenum">
              <a:rPr lang="en-US" altLang="ja-JP"/>
              <a:pPr>
                <a:defRPr/>
              </a:pPr>
              <a:t>‹#›</a:t>
            </a:fld>
            <a:endParaRPr lang="en-US" altLang="ja-JP"/>
          </a:p>
        </p:txBody>
      </p:sp>
    </p:spTree>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115888"/>
            <a:ext cx="8574088" cy="576262"/>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908050"/>
            <a:ext cx="8229600" cy="5400675"/>
          </a:xfrm>
        </p:spPr>
        <p:txBody>
          <a:bodyPr/>
          <a:lstStyle/>
          <a:p>
            <a:pPr lvl="0"/>
            <a:endParaRPr lang="ja-JP" alt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fld id="{FE0371DD-36DF-4DD9-8D7C-A509638109A8}" type="datetime1">
              <a:rPr lang="ja-JP" altLang="en-US" smtClean="0"/>
              <a:pPr>
                <a:defRPr/>
              </a:pPr>
              <a:t>2012/7/4</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8A555DE7-85FE-4B85-A71F-06EFA3FD9014}" type="slidenum">
              <a:rPr lang="en-US" altLang="ja-JP"/>
              <a:pPr>
                <a:defRPr/>
              </a:pPr>
              <a:t>‹#›</a:t>
            </a:fld>
            <a:endParaRPr lang="en-US" altLang="ja-JP"/>
          </a:p>
        </p:txBody>
      </p:sp>
    </p:spTree>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317500" y="115888"/>
            <a:ext cx="8574088" cy="576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908050"/>
            <a:ext cx="4038600" cy="26241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908050"/>
            <a:ext cx="4038600" cy="26241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684588"/>
            <a:ext cx="4038600" cy="26241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684588"/>
            <a:ext cx="4038600" cy="26241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a:ln/>
        </p:spPr>
        <p:txBody>
          <a:bodyPr/>
          <a:lstStyle>
            <a:lvl1pPr>
              <a:defRPr/>
            </a:lvl1pPr>
          </a:lstStyle>
          <a:p>
            <a:pPr>
              <a:defRPr/>
            </a:pPr>
            <a:fld id="{F814B29C-DC08-4FF3-9C97-8A757901A501}" type="datetime1">
              <a:rPr lang="ja-JP" altLang="en-US" smtClean="0"/>
              <a:pPr>
                <a:defRPr/>
              </a:pPr>
              <a:t>2012/7/4</a:t>
            </a:fld>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EF38A0B8-5C34-40BB-A2A0-9A1E18620903}" type="slidenum">
              <a:rPr lang="en-US" altLang="ja-JP"/>
              <a:pPr>
                <a:defRPr/>
              </a:pPr>
              <a:t>‹#›</a:t>
            </a:fld>
            <a:endParaRPr lang="en-US" altLang="ja-JP"/>
          </a:p>
        </p:txBody>
      </p:sp>
    </p:spTree>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115888"/>
            <a:ext cx="8574088" cy="576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908050"/>
            <a:ext cx="4038600" cy="5400675"/>
          </a:xfrm>
        </p:spPr>
        <p:txBody>
          <a:bodyPr/>
          <a:lstStyle>
            <a:lvl1pPr>
              <a:spcBef>
                <a:spcPts val="0"/>
              </a:spcBef>
              <a:spcAft>
                <a:spcPts val="800"/>
              </a:spcAft>
              <a:defRPr/>
            </a:lvl1pPr>
            <a:lvl2pPr>
              <a:spcBef>
                <a:spcPts val="0"/>
              </a:spcBef>
              <a:spcAft>
                <a:spcPts val="800"/>
              </a:spcAft>
              <a:defRPr/>
            </a:lvl2pPr>
            <a:lvl3pPr>
              <a:spcBef>
                <a:spcPts val="0"/>
              </a:spcBef>
              <a:spcAft>
                <a:spcPts val="800"/>
              </a:spcAft>
              <a:defRPr/>
            </a:lvl3pPr>
            <a:lvl4pPr>
              <a:spcBef>
                <a:spcPts val="0"/>
              </a:spcBef>
              <a:spcAft>
                <a:spcPts val="800"/>
              </a:spcAft>
              <a:defRPr/>
            </a:lvl4pPr>
            <a:lvl5pPr>
              <a:spcBef>
                <a:spcPts val="0"/>
              </a:spcBef>
              <a:spcAft>
                <a:spcPts val="800"/>
              </a:spcAf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908050"/>
            <a:ext cx="4038600" cy="5400675"/>
          </a:xfrm>
        </p:spPr>
        <p:txBody>
          <a:bodyPr/>
          <a:lstStyle>
            <a:lvl1pPr>
              <a:spcBef>
                <a:spcPts val="0"/>
              </a:spcBef>
              <a:spcAft>
                <a:spcPts val="800"/>
              </a:spcAft>
              <a:defRPr/>
            </a:lvl1pPr>
            <a:lvl2pPr>
              <a:spcBef>
                <a:spcPts val="0"/>
              </a:spcBef>
              <a:spcAft>
                <a:spcPts val="800"/>
              </a:spcAft>
              <a:defRPr/>
            </a:lvl2pPr>
            <a:lvl3pPr>
              <a:spcBef>
                <a:spcPts val="0"/>
              </a:spcBef>
              <a:spcAft>
                <a:spcPts val="800"/>
              </a:spcAft>
              <a:defRPr/>
            </a:lvl3pPr>
            <a:lvl4pPr>
              <a:spcBef>
                <a:spcPts val="0"/>
              </a:spcBef>
              <a:spcAft>
                <a:spcPts val="800"/>
              </a:spcAft>
              <a:defRPr/>
            </a:lvl4pPr>
            <a:lvl5pPr>
              <a:spcBef>
                <a:spcPts val="0"/>
              </a:spcBef>
              <a:spcAft>
                <a:spcPts val="800"/>
              </a:spcAf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pPr>
              <a:defRPr/>
            </a:pPr>
            <a:fld id="{7E6A0681-C59C-4C30-8DFE-E322CE00F09A}" type="datetime1">
              <a:rPr lang="ja-JP" altLang="en-US" smtClean="0"/>
              <a:pPr>
                <a:defRPr/>
              </a:pPr>
              <a:t>2012/7/4</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A60781AE-D7CE-411A-9072-F2AE7953CEAC}" type="slidenum">
              <a:rPr lang="en-US" altLang="ja-JP"/>
              <a:pPr>
                <a:defRPr/>
              </a:pPr>
              <a:t>‹#›</a:t>
            </a:fld>
            <a:endParaRPr lang="en-US" altLang="ja-JP"/>
          </a:p>
        </p:txBody>
      </p:sp>
    </p:spTree>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lvl1pPr>
              <a:spcBef>
                <a:spcPts val="0"/>
              </a:spcBef>
              <a:spcAft>
                <a:spcPts val="1000"/>
              </a:spcAft>
              <a:defRPr/>
            </a:lvl1pPr>
            <a:lvl2pPr>
              <a:spcBef>
                <a:spcPts val="0"/>
              </a:spcBef>
              <a:spcAft>
                <a:spcPts val="1000"/>
              </a:spcAft>
              <a:defRPr/>
            </a:lvl2pPr>
            <a:lvl3pPr>
              <a:spcBef>
                <a:spcPts val="0"/>
              </a:spcBef>
              <a:spcAft>
                <a:spcPts val="1000"/>
              </a:spcAft>
              <a:defRPr/>
            </a:lvl3pPr>
            <a:lvl4pPr>
              <a:spcBef>
                <a:spcPts val="0"/>
              </a:spcBef>
              <a:spcAft>
                <a:spcPts val="1000"/>
              </a:spcAft>
              <a:defRPr/>
            </a:lvl4pPr>
            <a:lvl5pPr>
              <a:spcBef>
                <a:spcPts val="0"/>
              </a:spcBef>
              <a:spcAft>
                <a:spcPts val="1000"/>
              </a:spcAf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B85046C4-D081-4F2C-908C-959675DE6471}" type="datetime1">
              <a:rPr lang="ja-JP" altLang="en-US" smtClean="0"/>
              <a:pPr>
                <a:defRPr/>
              </a:pPr>
              <a:t>2012/7/4</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80E9A165-6B1D-465E-81F2-0B63A639D03F}" type="slidenum">
              <a:rPr lang="en-US" altLang="ja-JP"/>
              <a:pPr>
                <a:defRPr/>
              </a:pPr>
              <a:t>‹#›</a:t>
            </a:fld>
            <a:endParaRPr lang="en-US" altLang="ja-JP"/>
          </a:p>
        </p:txBody>
      </p:sp>
    </p:spTree>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7"/>
          <p:cNvSpPr>
            <a:spLocks noGrp="1" noChangeArrowheads="1"/>
          </p:cNvSpPr>
          <p:nvPr>
            <p:ph type="dt" sz="half" idx="10"/>
          </p:nvPr>
        </p:nvSpPr>
        <p:spPr>
          <a:ln/>
        </p:spPr>
        <p:txBody>
          <a:bodyPr/>
          <a:lstStyle>
            <a:lvl1pPr>
              <a:defRPr/>
            </a:lvl1pPr>
          </a:lstStyle>
          <a:p>
            <a:pPr>
              <a:defRPr/>
            </a:pPr>
            <a:fld id="{F0C1CED6-1E8A-4430-AB71-CB37008A02FC}" type="datetime1">
              <a:rPr lang="ja-JP" altLang="en-US" smtClean="0"/>
              <a:pPr>
                <a:defRPr/>
              </a:pPr>
              <a:t>2012/7/4</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B99E0C9D-EE23-4EEE-8EF2-471AB76E2EEF}" type="slidenum">
              <a:rPr lang="en-US" altLang="ja-JP"/>
              <a:pPr>
                <a:defRPr/>
              </a:pPr>
              <a:t>‹#›</a:t>
            </a:fld>
            <a:endParaRPr lang="en-US" altLang="ja-JP"/>
          </a:p>
        </p:txBody>
      </p:sp>
    </p:spTree>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908050"/>
            <a:ext cx="4038600" cy="5400675"/>
          </a:xfrm>
        </p:spPr>
        <p:txBody>
          <a:bodyPr/>
          <a:lstStyle>
            <a:lvl1pPr>
              <a:spcBef>
                <a:spcPts val="0"/>
              </a:spcBef>
              <a:spcAft>
                <a:spcPts val="800"/>
              </a:spcAft>
              <a:defRPr sz="2800"/>
            </a:lvl1pPr>
            <a:lvl2pPr>
              <a:spcBef>
                <a:spcPts val="0"/>
              </a:spcBef>
              <a:spcAft>
                <a:spcPts val="800"/>
              </a:spcAft>
              <a:defRPr sz="2400"/>
            </a:lvl2pPr>
            <a:lvl3pPr>
              <a:spcBef>
                <a:spcPts val="0"/>
              </a:spcBef>
              <a:spcAft>
                <a:spcPts val="800"/>
              </a:spcAft>
              <a:defRPr sz="2000"/>
            </a:lvl3pPr>
            <a:lvl4pPr>
              <a:spcBef>
                <a:spcPts val="0"/>
              </a:spcBef>
              <a:spcAft>
                <a:spcPts val="800"/>
              </a:spcAft>
              <a:defRPr sz="1800"/>
            </a:lvl4pPr>
            <a:lvl5pPr>
              <a:spcBef>
                <a:spcPts val="0"/>
              </a:spcBef>
              <a:spcAft>
                <a:spcPts val="800"/>
              </a:spcAft>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908050"/>
            <a:ext cx="4038600" cy="5400675"/>
          </a:xfrm>
        </p:spPr>
        <p:txBody>
          <a:bodyPr/>
          <a:lstStyle>
            <a:lvl1pPr>
              <a:spcBef>
                <a:spcPts val="0"/>
              </a:spcBef>
              <a:spcAft>
                <a:spcPts val="800"/>
              </a:spcAft>
              <a:defRPr sz="2800"/>
            </a:lvl1pPr>
            <a:lvl2pPr>
              <a:spcBef>
                <a:spcPts val="0"/>
              </a:spcBef>
              <a:spcAft>
                <a:spcPts val="800"/>
              </a:spcAft>
              <a:defRPr sz="2400"/>
            </a:lvl2pPr>
            <a:lvl3pPr>
              <a:spcBef>
                <a:spcPts val="0"/>
              </a:spcBef>
              <a:spcAft>
                <a:spcPts val="800"/>
              </a:spcAft>
              <a:defRPr sz="2000"/>
            </a:lvl3pPr>
            <a:lvl4pPr>
              <a:spcBef>
                <a:spcPts val="0"/>
              </a:spcBef>
              <a:spcAft>
                <a:spcPts val="800"/>
              </a:spcAft>
              <a:defRPr sz="1800"/>
            </a:lvl4pPr>
            <a:lvl5pPr>
              <a:spcBef>
                <a:spcPts val="0"/>
              </a:spcBef>
              <a:spcAft>
                <a:spcPts val="800"/>
              </a:spcAft>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pPr>
              <a:defRPr/>
            </a:pPr>
            <a:fld id="{98AB7870-00FB-4BA5-8471-D2AC24FFFA7A}" type="datetime1">
              <a:rPr lang="ja-JP" altLang="en-US" smtClean="0"/>
              <a:pPr>
                <a:defRPr/>
              </a:pPr>
              <a:t>2012/7/4</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EE720A44-B02E-40AA-9134-EC9EFC1C78AB}" type="slidenum">
              <a:rPr lang="en-US" altLang="ja-JP"/>
              <a:pPr>
                <a:defRPr/>
              </a:pPr>
              <a:t>‹#›</a:t>
            </a:fld>
            <a:endParaRPr lang="en-US" altLang="ja-JP"/>
          </a:p>
        </p:txBody>
      </p:sp>
    </p:spTree>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116632"/>
            <a:ext cx="8568952" cy="576064"/>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67544" y="98072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1628800"/>
            <a:ext cx="4040188" cy="4680520"/>
          </a:xfrm>
        </p:spPr>
        <p:txBody>
          <a:bodyPr/>
          <a:lstStyle>
            <a:lvl1pPr>
              <a:spcBef>
                <a:spcPts val="0"/>
              </a:spcBef>
              <a:spcAft>
                <a:spcPts val="700"/>
              </a:spcAft>
              <a:defRPr sz="2400"/>
            </a:lvl1pPr>
            <a:lvl2pPr>
              <a:spcBef>
                <a:spcPts val="0"/>
              </a:spcBef>
              <a:spcAft>
                <a:spcPts val="700"/>
              </a:spcAft>
              <a:defRPr sz="2000"/>
            </a:lvl2pPr>
            <a:lvl3pPr>
              <a:spcBef>
                <a:spcPts val="0"/>
              </a:spcBef>
              <a:spcAft>
                <a:spcPts val="700"/>
              </a:spcAft>
              <a:defRPr sz="1800"/>
            </a:lvl3pPr>
            <a:lvl4pPr>
              <a:spcBef>
                <a:spcPts val="0"/>
              </a:spcBef>
              <a:spcAft>
                <a:spcPts val="700"/>
              </a:spcAft>
              <a:defRPr sz="1600"/>
            </a:lvl4pPr>
            <a:lvl5pPr>
              <a:spcBef>
                <a:spcPts val="0"/>
              </a:spcBef>
              <a:spcAft>
                <a:spcPts val="700"/>
              </a:spcAft>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008" y="98072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1628800"/>
            <a:ext cx="4041775" cy="4680519"/>
          </a:xfrm>
        </p:spPr>
        <p:txBody>
          <a:bodyPr/>
          <a:lstStyle>
            <a:lvl1pPr>
              <a:spcBef>
                <a:spcPts val="0"/>
              </a:spcBef>
              <a:spcAft>
                <a:spcPts val="700"/>
              </a:spcAft>
              <a:defRPr sz="2400"/>
            </a:lvl1pPr>
            <a:lvl2pPr>
              <a:spcBef>
                <a:spcPts val="0"/>
              </a:spcBef>
              <a:spcAft>
                <a:spcPts val="700"/>
              </a:spcAft>
              <a:defRPr sz="2000"/>
            </a:lvl2pPr>
            <a:lvl3pPr>
              <a:spcBef>
                <a:spcPts val="0"/>
              </a:spcBef>
              <a:spcAft>
                <a:spcPts val="700"/>
              </a:spcAft>
              <a:defRPr sz="1800"/>
            </a:lvl3pPr>
            <a:lvl4pPr>
              <a:spcBef>
                <a:spcPts val="0"/>
              </a:spcBef>
              <a:spcAft>
                <a:spcPts val="700"/>
              </a:spcAft>
              <a:defRPr sz="1600"/>
            </a:lvl4pPr>
            <a:lvl5pPr>
              <a:spcBef>
                <a:spcPts val="0"/>
              </a:spcBef>
              <a:spcAft>
                <a:spcPts val="700"/>
              </a:spcAft>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a:ln/>
        </p:spPr>
        <p:txBody>
          <a:bodyPr/>
          <a:lstStyle>
            <a:lvl1pPr>
              <a:defRPr/>
            </a:lvl1pPr>
          </a:lstStyle>
          <a:p>
            <a:pPr>
              <a:defRPr/>
            </a:pPr>
            <a:fld id="{7C66A4DB-D5FF-4817-A4EA-DECFEB128481}" type="datetime1">
              <a:rPr lang="ja-JP" altLang="en-US" smtClean="0"/>
              <a:pPr>
                <a:defRPr/>
              </a:pPr>
              <a:t>2012/7/4</a:t>
            </a:fld>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DF3B769B-DF09-4C17-A740-582023EDEEB9}" type="slidenum">
              <a:rPr lang="en-US" altLang="ja-JP"/>
              <a:pPr>
                <a:defRPr/>
              </a:pPr>
              <a:t>‹#›</a:t>
            </a:fld>
            <a:endParaRPr lang="en-US" altLang="ja-JP"/>
          </a:p>
        </p:txBody>
      </p:sp>
    </p:spTree>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7"/>
          <p:cNvSpPr>
            <a:spLocks noGrp="1" noChangeArrowheads="1"/>
          </p:cNvSpPr>
          <p:nvPr>
            <p:ph type="dt" sz="half" idx="10"/>
          </p:nvPr>
        </p:nvSpPr>
        <p:spPr>
          <a:ln/>
        </p:spPr>
        <p:txBody>
          <a:bodyPr/>
          <a:lstStyle>
            <a:lvl1pPr>
              <a:defRPr/>
            </a:lvl1pPr>
          </a:lstStyle>
          <a:p>
            <a:pPr>
              <a:defRPr/>
            </a:pPr>
            <a:fld id="{28B32BC7-5951-4AD5-9322-2D509DBED56A}" type="datetime1">
              <a:rPr lang="ja-JP" altLang="en-US" smtClean="0"/>
              <a:pPr>
                <a:defRPr/>
              </a:pPr>
              <a:t>2012/7/4</a:t>
            </a:fld>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A647D231-9965-45AD-9284-54083FA1A805}" type="slidenum">
              <a:rPr lang="en-US" altLang="ja-JP"/>
              <a:pPr>
                <a:defRPr/>
              </a:pPr>
              <a:t>‹#›</a:t>
            </a:fld>
            <a:endParaRPr lang="en-US" altLang="ja-JP"/>
          </a:p>
        </p:txBody>
      </p:sp>
    </p:spTree>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6DB63300-DE02-45CC-8D7D-D8BD6840EE9D}" type="datetime1">
              <a:rPr lang="ja-JP" altLang="en-US" smtClean="0"/>
              <a:pPr>
                <a:defRPr/>
              </a:pPr>
              <a:t>2012/7/4</a:t>
            </a:fld>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8B8EA9CD-116A-4DDB-9609-CA9E4DBAC284}" type="slidenum">
              <a:rPr lang="en-US" altLang="ja-JP"/>
              <a:pPr>
                <a:defRPr/>
              </a:pPr>
              <a:t>‹#›</a:t>
            </a:fld>
            <a:endParaRPr lang="en-US" altLang="ja-JP"/>
          </a:p>
        </p:txBody>
      </p:sp>
    </p:spTree>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3008313" cy="504056"/>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980728"/>
            <a:ext cx="5111750" cy="5145435"/>
          </a:xfrm>
        </p:spPr>
        <p:txBody>
          <a:bodyPr/>
          <a:lstStyle>
            <a:lvl1pPr>
              <a:spcBef>
                <a:spcPts val="0"/>
              </a:spcBef>
              <a:spcAft>
                <a:spcPts val="800"/>
              </a:spcAft>
              <a:defRPr sz="2800"/>
            </a:lvl1pPr>
            <a:lvl2pPr>
              <a:spcBef>
                <a:spcPts val="0"/>
              </a:spcBef>
              <a:spcAft>
                <a:spcPts val="800"/>
              </a:spcAft>
              <a:defRPr sz="2400"/>
            </a:lvl2pPr>
            <a:lvl3pPr>
              <a:spcBef>
                <a:spcPts val="0"/>
              </a:spcBef>
              <a:spcAft>
                <a:spcPts val="800"/>
              </a:spcAft>
              <a:defRPr sz="2000"/>
            </a:lvl3pPr>
            <a:lvl4pPr>
              <a:spcBef>
                <a:spcPts val="0"/>
              </a:spcBef>
              <a:spcAft>
                <a:spcPts val="800"/>
              </a:spcAft>
              <a:defRPr sz="1800"/>
            </a:lvl4pPr>
            <a:lvl5pPr>
              <a:spcBef>
                <a:spcPts val="0"/>
              </a:spcBef>
              <a:spcAft>
                <a:spcPts val="800"/>
              </a:spcAft>
              <a:defRPr sz="18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980728"/>
            <a:ext cx="3008313" cy="51454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fld id="{4AC79C86-6FF1-4674-B030-8C065265F295}" type="datetime1">
              <a:rPr lang="ja-JP" altLang="en-US" smtClean="0"/>
              <a:pPr>
                <a:defRPr/>
              </a:pPr>
              <a:t>2012/7/4</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DA195861-6DD6-4163-BF4C-15624FCD5CF6}" type="slidenum">
              <a:rPr lang="en-US" altLang="ja-JP"/>
              <a:pPr>
                <a:defRPr/>
              </a:pPr>
              <a:t>‹#›</a:t>
            </a:fld>
            <a:endParaRPr lang="en-US" altLang="ja-JP"/>
          </a:p>
        </p:txBody>
      </p:sp>
    </p:spTree>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fld id="{5A312945-E8C7-4B6E-A842-2EA6E9DA8B19}" type="datetime1">
              <a:rPr lang="ja-JP" altLang="en-US" smtClean="0"/>
              <a:pPr>
                <a:defRPr/>
              </a:pPr>
              <a:t>2012/7/4</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ja-JP" smtClean="0"/>
              <a:t>MIRU2010 OS11-3</a:t>
            </a: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11D52C14-BEF4-4E38-A42E-997D3B4A5E48}" type="slidenum">
              <a:rPr lang="en-US" altLang="ja-JP"/>
              <a:pPr>
                <a:defRPr/>
              </a:pPr>
              <a:t>‹#›</a:t>
            </a:fld>
            <a:endParaRPr lang="en-US" altLang="ja-JP"/>
          </a:p>
        </p:txBody>
      </p:sp>
    </p:spTree>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317500" y="692150"/>
            <a:ext cx="6486525" cy="144463"/>
          </a:xfrm>
          <a:prstGeom prst="rect">
            <a:avLst/>
          </a:prstGeom>
          <a:gradFill rotWithShape="1">
            <a:gsLst>
              <a:gs pos="0">
                <a:srgbClr val="009999"/>
              </a:gs>
              <a:gs pos="100000">
                <a:srgbClr val="43B4B4"/>
              </a:gs>
            </a:gsLst>
            <a:lin ang="0" scaled="1"/>
          </a:gradFill>
          <a:ln w="9525" algn="ctr">
            <a:noFill/>
            <a:miter lim="800000"/>
            <a:headEnd/>
            <a:tailEnd/>
          </a:ln>
          <a:effectLst/>
        </p:spPr>
        <p:txBody>
          <a:bodyPr wrap="none" anchor="ctr"/>
          <a:lstStyle/>
          <a:p>
            <a:pPr>
              <a:defRPr/>
            </a:pPr>
            <a:endParaRPr lang="ja-JP" altLang="en-US">
              <a:ea typeface="ＭＳ Ｐゴシック" pitchFamily="50" charset="-128"/>
            </a:endParaRPr>
          </a:p>
        </p:txBody>
      </p:sp>
      <p:sp>
        <p:nvSpPr>
          <p:cNvPr id="162819" name="Rectangle 3" descr="横線 (反転)"/>
          <p:cNvSpPr>
            <a:spLocks noChangeArrowheads="1"/>
          </p:cNvSpPr>
          <p:nvPr/>
        </p:nvSpPr>
        <p:spPr bwMode="auto">
          <a:xfrm>
            <a:off x="6804025" y="850900"/>
            <a:ext cx="2087563" cy="107950"/>
          </a:xfrm>
          <a:prstGeom prst="rect">
            <a:avLst/>
          </a:prstGeom>
          <a:pattFill prst="narHorz">
            <a:fgClr>
              <a:srgbClr val="CDDFD6"/>
            </a:fgClr>
            <a:bgClr>
              <a:srgbClr val="FFFFFF"/>
            </a:bgClr>
          </a:pattFill>
          <a:ln w="9525" algn="ctr">
            <a:noFill/>
            <a:miter lim="800000"/>
            <a:headEnd/>
            <a:tailEnd/>
          </a:ln>
          <a:effectLst/>
        </p:spPr>
        <p:txBody>
          <a:bodyPr wrap="none" anchor="ctr"/>
          <a:lstStyle/>
          <a:p>
            <a:pPr>
              <a:defRPr/>
            </a:pPr>
            <a:endParaRPr lang="ja-JP" altLang="en-US">
              <a:ea typeface="ＭＳ Ｐゴシック" pitchFamily="50" charset="-128"/>
            </a:endParaRPr>
          </a:p>
        </p:txBody>
      </p:sp>
      <p:sp>
        <p:nvSpPr>
          <p:cNvPr id="162820" name="Rectangle 4"/>
          <p:cNvSpPr>
            <a:spLocks noChangeArrowheads="1"/>
          </p:cNvSpPr>
          <p:nvPr/>
        </p:nvSpPr>
        <p:spPr bwMode="auto">
          <a:xfrm>
            <a:off x="6804025" y="692150"/>
            <a:ext cx="2089150" cy="144463"/>
          </a:xfrm>
          <a:prstGeom prst="rect">
            <a:avLst/>
          </a:prstGeom>
          <a:gradFill rotWithShape="1">
            <a:gsLst>
              <a:gs pos="0">
                <a:srgbClr val="006666"/>
              </a:gs>
              <a:gs pos="100000">
                <a:srgbClr val="006666">
                  <a:gamma/>
                  <a:shade val="6275"/>
                  <a:invGamma/>
                </a:srgbClr>
              </a:gs>
            </a:gsLst>
            <a:lin ang="0" scaled="1"/>
          </a:gradFill>
          <a:ln w="9525" algn="ctr">
            <a:noFill/>
            <a:miter lim="800000"/>
            <a:headEnd/>
            <a:tailEnd/>
          </a:ln>
          <a:effectLst/>
        </p:spPr>
        <p:txBody>
          <a:bodyPr wrap="none" anchor="ctr"/>
          <a:lstStyle/>
          <a:p>
            <a:pPr>
              <a:defRPr/>
            </a:pPr>
            <a:endParaRPr lang="ja-JP" altLang="en-US">
              <a:ea typeface="ＭＳ Ｐゴシック" pitchFamily="50" charset="-128"/>
            </a:endParaRPr>
          </a:p>
        </p:txBody>
      </p:sp>
      <p:sp>
        <p:nvSpPr>
          <p:cNvPr id="11269" name="Rectangle 5"/>
          <p:cNvSpPr>
            <a:spLocks noGrp="1" noChangeArrowheads="1"/>
          </p:cNvSpPr>
          <p:nvPr>
            <p:ph type="title"/>
          </p:nvPr>
        </p:nvSpPr>
        <p:spPr bwMode="auto">
          <a:xfrm>
            <a:off x="317500" y="115888"/>
            <a:ext cx="8574088"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11270" name="Rectangle 6"/>
          <p:cNvSpPr>
            <a:spLocks noGrp="1" noChangeArrowheads="1"/>
          </p:cNvSpPr>
          <p:nvPr>
            <p:ph type="body" idx="1"/>
          </p:nvPr>
        </p:nvSpPr>
        <p:spPr bwMode="auto">
          <a:xfrm>
            <a:off x="457200" y="908050"/>
            <a:ext cx="8229600"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62823" name="Rectangle 7"/>
          <p:cNvSpPr>
            <a:spLocks noGrp="1" noChangeArrowheads="1"/>
          </p:cNvSpPr>
          <p:nvPr>
            <p:ph type="dt" sz="half" idx="2"/>
          </p:nvPr>
        </p:nvSpPr>
        <p:spPr bwMode="auto">
          <a:xfrm>
            <a:off x="252413" y="6524625"/>
            <a:ext cx="2133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000">
                <a:ea typeface="ＭＳ Ｐゴシック" pitchFamily="50" charset="-128"/>
              </a:defRPr>
            </a:lvl1pPr>
          </a:lstStyle>
          <a:p>
            <a:pPr>
              <a:defRPr/>
            </a:pPr>
            <a:fld id="{20FCB952-C3D9-4ECE-9267-B59157B8E4FD}" type="datetime1">
              <a:rPr lang="ja-JP" altLang="en-US" smtClean="0"/>
              <a:pPr>
                <a:defRPr/>
              </a:pPr>
              <a:t>2012/7/4</a:t>
            </a:fld>
            <a:endParaRPr lang="en-US" altLang="ja-JP"/>
          </a:p>
        </p:txBody>
      </p:sp>
      <p:sp>
        <p:nvSpPr>
          <p:cNvPr id="162824" name="Rectangle 8"/>
          <p:cNvSpPr>
            <a:spLocks noGrp="1" noChangeArrowheads="1"/>
          </p:cNvSpPr>
          <p:nvPr>
            <p:ph type="ftr" sz="quarter" idx="3"/>
          </p:nvPr>
        </p:nvSpPr>
        <p:spPr bwMode="auto">
          <a:xfrm>
            <a:off x="3124200" y="6524625"/>
            <a:ext cx="2895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000">
                <a:ea typeface="ＭＳ Ｐゴシック" pitchFamily="50" charset="-128"/>
              </a:defRPr>
            </a:lvl1pPr>
          </a:lstStyle>
          <a:p>
            <a:pPr>
              <a:defRPr/>
            </a:pPr>
            <a:r>
              <a:rPr lang="en-US" altLang="ja-JP" smtClean="0"/>
              <a:t>MIRU2010 OS11-3</a:t>
            </a:r>
            <a:endParaRPr lang="en-US" altLang="ja-JP"/>
          </a:p>
        </p:txBody>
      </p:sp>
      <p:sp>
        <p:nvSpPr>
          <p:cNvPr id="162825" name="Rectangle 9"/>
          <p:cNvSpPr>
            <a:spLocks noGrp="1" noChangeArrowheads="1"/>
          </p:cNvSpPr>
          <p:nvPr>
            <p:ph type="sldNum" sz="quarter" idx="4"/>
          </p:nvPr>
        </p:nvSpPr>
        <p:spPr bwMode="auto">
          <a:xfrm>
            <a:off x="6757988" y="6524625"/>
            <a:ext cx="2133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000">
                <a:ea typeface="ＭＳ Ｐゴシック" pitchFamily="50" charset="-128"/>
              </a:defRPr>
            </a:lvl1pPr>
          </a:lstStyle>
          <a:p>
            <a:pPr>
              <a:defRPr/>
            </a:pPr>
            <a:fld id="{194B2B62-8A0C-42A2-BBE3-17B6EE38FDE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10"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ransition>
    <p:cut/>
  </p:transition>
  <p:timing>
    <p:tnLst>
      <p:par>
        <p:cTn id="1" dur="indefinite" restart="never" nodeType="tmRoot"/>
      </p:par>
    </p:tnLst>
  </p:timing>
  <p:hf hdr="0"/>
  <p:txStyles>
    <p:titleStyle>
      <a:lvl1pPr algn="l" rtl="0" eaLnBrk="0" fontAlgn="base" hangingPunct="0">
        <a:spcBef>
          <a:spcPct val="0"/>
        </a:spcBef>
        <a:spcAft>
          <a:spcPct val="0"/>
        </a:spcAft>
        <a:defRPr kumimoji="1" sz="2800">
          <a:solidFill>
            <a:srgbClr val="003300"/>
          </a:solidFill>
          <a:latin typeface="HGP創英角ｺﾞｼｯｸUB" pitchFamily="50" charset="-128"/>
          <a:ea typeface="HGP創英角ｺﾞｼｯｸUB" pitchFamily="50" charset="-128"/>
          <a:cs typeface="+mj-cs"/>
        </a:defRPr>
      </a:lvl1pPr>
      <a:lvl2pPr algn="l" rtl="0" eaLnBrk="0" fontAlgn="base" hangingPunct="0">
        <a:spcBef>
          <a:spcPct val="0"/>
        </a:spcBef>
        <a:spcAft>
          <a:spcPct val="0"/>
        </a:spcAft>
        <a:defRPr kumimoji="1" sz="28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28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28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2800">
          <a:solidFill>
            <a:schemeClr val="tx2"/>
          </a:solidFill>
          <a:latin typeface="Arial" charset="0"/>
          <a:ea typeface="ＭＳ Ｐゴシック" pitchFamily="50" charset="-128"/>
        </a:defRPr>
      </a:lvl5pPr>
      <a:lvl6pPr marL="457200" algn="l" rtl="0" fontAlgn="base">
        <a:spcBef>
          <a:spcPct val="0"/>
        </a:spcBef>
        <a:spcAft>
          <a:spcPct val="0"/>
        </a:spcAft>
        <a:defRPr kumimoji="1" sz="2800">
          <a:solidFill>
            <a:schemeClr val="tx2"/>
          </a:solidFill>
          <a:latin typeface="Arial" charset="0"/>
          <a:ea typeface="ＭＳ Ｐゴシック" pitchFamily="50" charset="-128"/>
        </a:defRPr>
      </a:lvl6pPr>
      <a:lvl7pPr marL="914400" algn="l" rtl="0" fontAlgn="base">
        <a:spcBef>
          <a:spcPct val="0"/>
        </a:spcBef>
        <a:spcAft>
          <a:spcPct val="0"/>
        </a:spcAft>
        <a:defRPr kumimoji="1" sz="2800">
          <a:solidFill>
            <a:schemeClr val="tx2"/>
          </a:solidFill>
          <a:latin typeface="Arial" charset="0"/>
          <a:ea typeface="ＭＳ Ｐゴシック" pitchFamily="50" charset="-128"/>
        </a:defRPr>
      </a:lvl7pPr>
      <a:lvl8pPr marL="1371600" algn="l" rtl="0" fontAlgn="base">
        <a:spcBef>
          <a:spcPct val="0"/>
        </a:spcBef>
        <a:spcAft>
          <a:spcPct val="0"/>
        </a:spcAft>
        <a:defRPr kumimoji="1" sz="2800">
          <a:solidFill>
            <a:schemeClr val="tx2"/>
          </a:solidFill>
          <a:latin typeface="Arial" charset="0"/>
          <a:ea typeface="ＭＳ Ｐゴシック" pitchFamily="50" charset="-128"/>
        </a:defRPr>
      </a:lvl8pPr>
      <a:lvl9pPr marL="1828800" algn="l" rtl="0" fontAlgn="base">
        <a:spcBef>
          <a:spcPct val="0"/>
        </a:spcBef>
        <a:spcAft>
          <a:spcPct val="0"/>
        </a:spcAft>
        <a:defRPr kumimoji="1" sz="28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a:solidFill>
            <a:schemeClr val="tx1"/>
          </a:solidFill>
          <a:latin typeface="+mn-lt"/>
          <a:ea typeface="+mn-ea"/>
        </a:defRPr>
      </a:lvl6pPr>
      <a:lvl7pPr marL="2971800" indent="-228600" algn="l" rtl="0" fontAlgn="base">
        <a:spcBef>
          <a:spcPct val="20000"/>
        </a:spcBef>
        <a:spcAft>
          <a:spcPct val="0"/>
        </a:spcAft>
        <a:buChar char="»"/>
        <a:defRPr kumimoji="1">
          <a:solidFill>
            <a:schemeClr val="tx1"/>
          </a:solidFill>
          <a:latin typeface="+mn-lt"/>
          <a:ea typeface="+mn-ea"/>
        </a:defRPr>
      </a:lvl7pPr>
      <a:lvl8pPr marL="3429000" indent="-228600" algn="l" rtl="0" fontAlgn="base">
        <a:spcBef>
          <a:spcPct val="20000"/>
        </a:spcBef>
        <a:spcAft>
          <a:spcPct val="0"/>
        </a:spcAft>
        <a:buChar char="»"/>
        <a:defRPr kumimoji="1">
          <a:solidFill>
            <a:schemeClr val="tx1"/>
          </a:solidFill>
          <a:latin typeface="+mn-lt"/>
          <a:ea typeface="+mn-ea"/>
        </a:defRPr>
      </a:lvl8pPr>
      <a:lvl9pPr marL="3886200" indent="-228600" algn="l" rtl="0" fontAlgn="base">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chart" Target="../charts/chart16.xm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hart" Target="../charts/chart18.xml"/><Relationship Id="rId4" Type="http://schemas.openxmlformats.org/officeDocument/2006/relationships/chart" Target="../charts/chart17.xml"/><Relationship Id="rId9" Type="http://schemas.openxmlformats.org/officeDocument/2006/relationships/chart" Target="../charts/char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png"/><Relationship Id="rId3" Type="http://schemas.openxmlformats.org/officeDocument/2006/relationships/notesSlide" Target="../notesSlides/notesSlide16.xml"/><Relationship Id="rId7" Type="http://schemas.openxmlformats.org/officeDocument/2006/relationships/image" Target="../media/image58.png"/><Relationship Id="rId12"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chart" Target="../charts/chart20.xml"/><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chart" Target="../charts/chart23.xml"/><Relationship Id="rId11" Type="http://schemas.openxmlformats.org/officeDocument/2006/relationships/image" Target="../media/image4.png"/><Relationship Id="rId5" Type="http://schemas.openxmlformats.org/officeDocument/2006/relationships/chart" Target="../charts/chart22.xml"/><Relationship Id="rId10" Type="http://schemas.openxmlformats.org/officeDocument/2006/relationships/image" Target="../media/image56.png"/><Relationship Id="rId4" Type="http://schemas.openxmlformats.org/officeDocument/2006/relationships/chart" Target="../charts/chart21.xml"/><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image" Target="../media/image10.wmf"/><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jpeg"/><Relationship Id="rId19"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chart" Target="../charts/chart1.xm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28.png"/><Relationship Id="rId4" Type="http://schemas.openxmlformats.org/officeDocument/2006/relationships/chart" Target="../charts/chart2.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p:txBody>
          <a:bodyPr anchor="b"/>
          <a:lstStyle/>
          <a:p>
            <a:pPr eaLnBrk="1" hangingPunct="1"/>
            <a:r>
              <a:rPr lang="ja-JP" altLang="en-US" dirty="0" smtClean="0"/>
              <a:t>ぶれ画像復元のための</a:t>
            </a:r>
            <a:r>
              <a:rPr lang="en-US" altLang="ja-JP" dirty="0" smtClean="0"/>
              <a:t/>
            </a:r>
            <a:br>
              <a:rPr lang="en-US" altLang="ja-JP" dirty="0" smtClean="0"/>
            </a:br>
            <a:r>
              <a:rPr lang="ja-JP" altLang="en-US" dirty="0" smtClean="0"/>
              <a:t>リンギング検出器</a:t>
            </a:r>
          </a:p>
        </p:txBody>
      </p:sp>
      <p:sp>
        <p:nvSpPr>
          <p:cNvPr id="13315" name="Rectangle 3"/>
          <p:cNvSpPr>
            <a:spLocks noGrp="1" noChangeArrowheads="1"/>
          </p:cNvSpPr>
          <p:nvPr>
            <p:ph type="subTitle" idx="1"/>
          </p:nvPr>
        </p:nvSpPr>
        <p:spPr/>
        <p:txBody>
          <a:bodyPr/>
          <a:lstStyle/>
          <a:p>
            <a:pPr algn="l" eaLnBrk="1" hangingPunct="1"/>
            <a:r>
              <a:rPr lang="ja-JP" altLang="en-US" sz="2000" dirty="0" smtClean="0"/>
              <a:t>大阪大学 産業科学研究所</a:t>
            </a:r>
            <a:endParaRPr lang="en-US" altLang="ja-JP" sz="2000" dirty="0" smtClean="0"/>
          </a:p>
          <a:p>
            <a:pPr algn="l" eaLnBrk="1" hangingPunct="1"/>
            <a:r>
              <a:rPr lang="ja-JP" altLang="en-US" sz="2000" dirty="0" smtClean="0"/>
              <a:t>井下智加　向川康博　八木康史</a:t>
            </a:r>
          </a:p>
        </p:txBody>
      </p:sp>
      <p:sp>
        <p:nvSpPr>
          <p:cNvPr id="5" name="テキスト ボックス 4"/>
          <p:cNvSpPr txBox="1"/>
          <p:nvPr/>
        </p:nvSpPr>
        <p:spPr>
          <a:xfrm>
            <a:off x="323850" y="404813"/>
            <a:ext cx="1397114" cy="523220"/>
          </a:xfrm>
          <a:prstGeom prst="rect">
            <a:avLst/>
          </a:prstGeom>
          <a:noFill/>
        </p:spPr>
        <p:txBody>
          <a:bodyPr wrap="none">
            <a:spAutoFit/>
          </a:bodyPr>
          <a:lstStyle/>
          <a:p>
            <a:pPr>
              <a:defRPr/>
            </a:pPr>
            <a:r>
              <a:rPr lang="en-US" altLang="ja-JP" sz="2800" dirty="0" smtClean="0">
                <a:solidFill>
                  <a:srgbClr val="FFFFFF"/>
                </a:solidFill>
                <a:effectLst>
                  <a:outerShdw blurRad="38100" dist="38100" dir="2700000" algn="tl">
                    <a:srgbClr val="000000">
                      <a:alpha val="43137"/>
                    </a:srgbClr>
                  </a:outerShdw>
                </a:effectLst>
              </a:rPr>
              <a:t>OS11-3</a:t>
            </a:r>
            <a:endParaRPr kumimoji="1" lang="ja-JP" altLang="en-US" sz="2800" dirty="0">
              <a:solidFill>
                <a:srgbClr val="FFFFFF"/>
              </a:solidFill>
              <a:effectLst>
                <a:outerShdw blurRad="38100" dist="38100" dir="2700000" algn="tl">
                  <a:srgbClr val="000000">
                    <a:alpha val="43137"/>
                  </a:srgbClr>
                </a:outerShdw>
              </a:effectLst>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print"/>
          <a:srcRect/>
          <a:stretch>
            <a:fillRect/>
          </a:stretch>
        </p:blipFill>
        <p:spPr bwMode="auto">
          <a:xfrm>
            <a:off x="5646340" y="1630193"/>
            <a:ext cx="647700" cy="666750"/>
          </a:xfrm>
          <a:prstGeom prst="rect">
            <a:avLst/>
          </a:prstGeom>
          <a:noFill/>
          <a:ln w="12700">
            <a:solidFill>
              <a:schemeClr val="tx1"/>
            </a:solidFill>
            <a:miter lim="800000"/>
            <a:headEnd/>
            <a:tailEnd/>
          </a:ln>
        </p:spPr>
      </p:pic>
      <p:pic>
        <p:nvPicPr>
          <p:cNvPr id="18" name="Picture 13"/>
          <p:cNvPicPr>
            <a:picLocks noChangeAspect="1" noChangeArrowheads="1"/>
          </p:cNvPicPr>
          <p:nvPr/>
        </p:nvPicPr>
        <p:blipFill>
          <a:blip r:embed="rId4" cstate="print"/>
          <a:srcRect/>
          <a:stretch>
            <a:fillRect/>
          </a:stretch>
        </p:blipFill>
        <p:spPr bwMode="auto">
          <a:xfrm>
            <a:off x="1258612" y="1628597"/>
            <a:ext cx="648072" cy="648072"/>
          </a:xfrm>
          <a:prstGeom prst="rect">
            <a:avLst/>
          </a:prstGeom>
          <a:noFill/>
          <a:ln w="12700">
            <a:solidFill>
              <a:schemeClr val="tx1"/>
            </a:solidFill>
            <a:miter lim="800000"/>
            <a:headEnd/>
            <a:tailEnd/>
          </a:ln>
        </p:spPr>
      </p:pic>
      <p:pic>
        <p:nvPicPr>
          <p:cNvPr id="17" name="Picture 14"/>
          <p:cNvPicPr>
            <a:picLocks noChangeAspect="1" noChangeArrowheads="1"/>
          </p:cNvPicPr>
          <p:nvPr/>
        </p:nvPicPr>
        <p:blipFill>
          <a:blip r:embed="rId5" cstate="print"/>
          <a:srcRect r="7558"/>
          <a:stretch>
            <a:fillRect/>
          </a:stretch>
        </p:blipFill>
        <p:spPr bwMode="auto">
          <a:xfrm>
            <a:off x="898572" y="1700605"/>
            <a:ext cx="599091" cy="650116"/>
          </a:xfrm>
          <a:prstGeom prst="rect">
            <a:avLst/>
          </a:prstGeom>
          <a:noFill/>
          <a:ln w="12700">
            <a:solidFill>
              <a:schemeClr val="tx1"/>
            </a:solidFill>
            <a:miter lim="800000"/>
            <a:headEnd/>
            <a:tailEnd/>
          </a:ln>
        </p:spPr>
      </p:pic>
      <p:sp>
        <p:nvSpPr>
          <p:cNvPr id="21506" name="タイトル 1"/>
          <p:cNvSpPr>
            <a:spLocks noGrp="1"/>
          </p:cNvSpPr>
          <p:nvPr>
            <p:ph type="title"/>
          </p:nvPr>
        </p:nvSpPr>
        <p:spPr/>
        <p:txBody>
          <a:bodyPr/>
          <a:lstStyle/>
          <a:p>
            <a:r>
              <a:rPr lang="ja-JP" altLang="en-US" smtClean="0"/>
              <a:t>リンギング検出器の評価</a:t>
            </a:r>
            <a:r>
              <a:rPr lang="en-US" altLang="ja-JP" smtClean="0"/>
              <a:t>(2/2)</a:t>
            </a:r>
            <a:endParaRPr lang="ja-JP" altLang="en-US" smtClean="0"/>
          </a:p>
        </p:txBody>
      </p:sp>
      <p:sp>
        <p:nvSpPr>
          <p:cNvPr id="21507" name="コンテンツ プレースホルダ 2"/>
          <p:cNvSpPr>
            <a:spLocks noGrp="1"/>
          </p:cNvSpPr>
          <p:nvPr>
            <p:ph idx="1"/>
          </p:nvPr>
        </p:nvSpPr>
        <p:spPr/>
        <p:txBody>
          <a:bodyPr/>
          <a:lstStyle/>
          <a:p>
            <a:r>
              <a:rPr lang="ja-JP" altLang="en-US" dirty="0" smtClean="0"/>
              <a:t>リンギングの振幅に対する検出器の出力値</a:t>
            </a:r>
          </a:p>
        </p:txBody>
      </p:sp>
      <p:sp>
        <p:nvSpPr>
          <p:cNvPr id="21508" name="日付プレースホルダ 3"/>
          <p:cNvSpPr>
            <a:spLocks noGrp="1"/>
          </p:cNvSpPr>
          <p:nvPr>
            <p:ph type="dt" sz="quarter" idx="10"/>
          </p:nvPr>
        </p:nvSpPr>
        <p:spPr>
          <a:noFill/>
        </p:spPr>
        <p:txBody>
          <a:bodyPr/>
          <a:lstStyle/>
          <a:p>
            <a:fld id="{B09037EE-B0FE-40F0-8106-A5E626E46853}" type="datetime1">
              <a:rPr lang="ja-JP" altLang="en-US" smtClean="0">
                <a:ea typeface="ＭＳ Ｐゴシック" charset="-128"/>
              </a:rPr>
              <a:pPr/>
              <a:t>2012/7/4</a:t>
            </a:fld>
            <a:endParaRPr lang="en-US" altLang="ja-JP" smtClean="0">
              <a:ea typeface="ＭＳ Ｐゴシック" charset="-128"/>
            </a:endParaRPr>
          </a:p>
        </p:txBody>
      </p:sp>
      <p:graphicFrame>
        <p:nvGraphicFramePr>
          <p:cNvPr id="8" name="グラフ 7"/>
          <p:cNvGraphicFramePr/>
          <p:nvPr>
            <p:extLst>
              <p:ext uri="{D42A27DB-BD31-4B8C-83A1-F6EECF244321}">
                <p14:modId xmlns:p14="http://schemas.microsoft.com/office/powerpoint/2010/main" val="3123730288"/>
              </p:ext>
            </p:extLst>
          </p:nvPr>
        </p:nvGraphicFramePr>
        <p:xfrm>
          <a:off x="323528" y="2060848"/>
          <a:ext cx="4032448" cy="37123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グラフ 8"/>
          <p:cNvGraphicFramePr/>
          <p:nvPr>
            <p:extLst>
              <p:ext uri="{D42A27DB-BD31-4B8C-83A1-F6EECF244321}">
                <p14:modId xmlns:p14="http://schemas.microsoft.com/office/powerpoint/2010/main" val="243190224"/>
              </p:ext>
            </p:extLst>
          </p:nvPr>
        </p:nvGraphicFramePr>
        <p:xfrm>
          <a:off x="4716016" y="2061723"/>
          <a:ext cx="4032448" cy="3743541"/>
        </p:xfrm>
        <a:graphic>
          <a:graphicData uri="http://schemas.openxmlformats.org/drawingml/2006/chart">
            <c:chart xmlns:c="http://schemas.openxmlformats.org/drawingml/2006/chart" xmlns:r="http://schemas.openxmlformats.org/officeDocument/2006/relationships" r:id="rId7"/>
          </a:graphicData>
        </a:graphic>
      </p:graphicFrame>
      <p:sp>
        <p:nvSpPr>
          <p:cNvPr id="10" name="テキスト ボックス 12"/>
          <p:cNvSpPr txBox="1">
            <a:spLocks noChangeArrowheads="1"/>
          </p:cNvSpPr>
          <p:nvPr/>
        </p:nvSpPr>
        <p:spPr bwMode="auto">
          <a:xfrm>
            <a:off x="3725935" y="5775647"/>
            <a:ext cx="5198859" cy="461665"/>
          </a:xfrm>
          <a:prstGeom prst="rect">
            <a:avLst/>
          </a:prstGeom>
          <a:noFill/>
          <a:ln w="9525">
            <a:noFill/>
            <a:miter lim="800000"/>
            <a:headEnd/>
            <a:tailEnd/>
          </a:ln>
        </p:spPr>
        <p:txBody>
          <a:bodyPr wrap="none">
            <a:spAutoFit/>
          </a:bodyPr>
          <a:lstStyle/>
          <a:p>
            <a:r>
              <a:rPr lang="ja-JP" altLang="en-US" sz="2400" dirty="0" smtClean="0">
                <a:solidFill>
                  <a:srgbClr val="FF0000"/>
                </a:solidFill>
              </a:rPr>
              <a:t>リンギングに対して高精度で反応する</a:t>
            </a:r>
            <a:endParaRPr lang="ja-JP" altLang="en-US" sz="2400" dirty="0">
              <a:solidFill>
                <a:srgbClr val="FF0000"/>
              </a:solidFill>
            </a:endParaRPr>
          </a:p>
        </p:txBody>
      </p:sp>
      <p:sp>
        <p:nvSpPr>
          <p:cNvPr id="11" name="コンテンツ プレースホルダ 8"/>
          <p:cNvSpPr txBox="1">
            <a:spLocks/>
          </p:cNvSpPr>
          <p:nvPr/>
        </p:nvSpPr>
        <p:spPr bwMode="auto">
          <a:xfrm>
            <a:off x="1763688" y="1844621"/>
            <a:ext cx="2756992"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1" lang="en-US" altLang="ja-JP" sz="2000" b="0" i="0" u="sng" strike="noStrike" kern="0" cap="none" spc="0" normalizeH="0" baseline="0" noProof="0" dirty="0" smtClean="0">
                <a:ln>
                  <a:noFill/>
                </a:ln>
                <a:solidFill>
                  <a:schemeClr val="tx1"/>
                </a:solidFill>
                <a:effectLst/>
                <a:uLnTx/>
                <a:uFillTx/>
                <a:latin typeface="+mn-lt"/>
                <a:ea typeface="+mn-ea"/>
                <a:cs typeface="+mn-cs"/>
              </a:rPr>
              <a:t>x</a:t>
            </a:r>
            <a:r>
              <a:rPr kumimoji="1" lang="ja-JP" altLang="en-US" sz="2000" b="0" i="0" u="sng" strike="noStrike" kern="0" cap="none" spc="0" normalizeH="0" baseline="0" noProof="0" dirty="0" smtClean="0">
                <a:ln>
                  <a:noFill/>
                </a:ln>
                <a:solidFill>
                  <a:schemeClr val="tx1"/>
                </a:solidFill>
                <a:effectLst/>
                <a:uLnTx/>
                <a:uFillTx/>
                <a:latin typeface="+mn-lt"/>
                <a:ea typeface="+mn-ea"/>
                <a:cs typeface="+mn-cs"/>
              </a:rPr>
              <a:t>軸の周波数</a:t>
            </a:r>
            <a:r>
              <a:rPr kumimoji="1" lang="en-US" altLang="ja-JP" sz="2000" u="sng" kern="0" noProof="0" dirty="0" smtClean="0">
                <a:latin typeface="+mn-lt"/>
                <a:ea typeface="+mn-ea"/>
              </a:rPr>
              <a:t>=</a:t>
            </a:r>
            <a:r>
              <a:rPr kumimoji="1" lang="en-US" altLang="ja-JP" sz="2000" b="0" i="0" u="sng" strike="noStrike" kern="0" cap="none" spc="0" normalizeH="0" baseline="0" noProof="0" dirty="0" smtClean="0">
                <a:ln>
                  <a:noFill/>
                </a:ln>
                <a:solidFill>
                  <a:schemeClr val="tx1"/>
                </a:solidFill>
                <a:effectLst/>
                <a:uLnTx/>
                <a:uFillTx/>
                <a:latin typeface="+mn-lt"/>
                <a:ea typeface="+mn-ea"/>
                <a:cs typeface="+mn-cs"/>
              </a:rPr>
              <a:t>0.1</a:t>
            </a:r>
            <a:endParaRPr kumimoji="1" lang="ja-JP" altLang="en-US" sz="2000" b="0" i="0" u="sng" strike="noStrike" kern="0" cap="none" spc="0" normalizeH="0" baseline="0" noProof="0" dirty="0" smtClean="0">
              <a:ln>
                <a:noFill/>
              </a:ln>
              <a:solidFill>
                <a:schemeClr val="tx1"/>
              </a:solidFill>
              <a:effectLst/>
              <a:uLnTx/>
              <a:uFillTx/>
              <a:latin typeface="+mn-lt"/>
              <a:ea typeface="+mn-ea"/>
              <a:cs typeface="+mn-cs"/>
            </a:endParaRPr>
          </a:p>
        </p:txBody>
      </p:sp>
      <p:sp>
        <p:nvSpPr>
          <p:cNvPr id="12" name="コンテンツ プレースホルダ 9"/>
          <p:cNvSpPr txBox="1">
            <a:spLocks/>
          </p:cNvSpPr>
          <p:nvPr/>
        </p:nvSpPr>
        <p:spPr>
          <a:xfrm>
            <a:off x="6150024" y="1846217"/>
            <a:ext cx="2742456" cy="504056"/>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1" lang="en-US" altLang="ja-JP" sz="2000" b="0" i="0" u="sng" strike="noStrike" kern="0" cap="none" spc="0" normalizeH="0" baseline="0" noProof="0" dirty="0" smtClean="0">
                <a:ln>
                  <a:noFill/>
                </a:ln>
                <a:solidFill>
                  <a:schemeClr val="tx1"/>
                </a:solidFill>
                <a:effectLst/>
                <a:uLnTx/>
                <a:uFillTx/>
                <a:latin typeface="+mn-lt"/>
                <a:ea typeface="+mn-ea"/>
                <a:cs typeface="+mn-cs"/>
              </a:rPr>
              <a:t>x</a:t>
            </a:r>
            <a:r>
              <a:rPr kumimoji="1" lang="ja-JP" altLang="en-US" sz="2000" b="0" i="0" u="sng" strike="noStrike" kern="0" cap="none" spc="0" normalizeH="0" baseline="0" noProof="0" dirty="0" smtClean="0">
                <a:ln>
                  <a:noFill/>
                </a:ln>
                <a:solidFill>
                  <a:schemeClr val="tx1"/>
                </a:solidFill>
                <a:effectLst/>
                <a:uLnTx/>
                <a:uFillTx/>
                <a:latin typeface="+mn-lt"/>
                <a:ea typeface="+mn-ea"/>
                <a:cs typeface="+mn-cs"/>
              </a:rPr>
              <a:t>軸の周波数</a:t>
            </a:r>
            <a:r>
              <a:rPr kumimoji="1" lang="en-US" altLang="ja-JP" sz="2000" u="sng" kern="0" dirty="0" smtClean="0">
                <a:latin typeface="+mn-lt"/>
                <a:ea typeface="+mn-ea"/>
              </a:rPr>
              <a:t>=</a:t>
            </a:r>
            <a:r>
              <a:rPr kumimoji="1" lang="en-US" altLang="ja-JP" sz="2000" b="0" i="0" u="sng" strike="noStrike" kern="0" cap="none" spc="0" normalizeH="0" baseline="0" noProof="0" dirty="0" smtClean="0">
                <a:ln>
                  <a:noFill/>
                </a:ln>
                <a:solidFill>
                  <a:schemeClr val="tx1"/>
                </a:solidFill>
                <a:effectLst/>
                <a:uLnTx/>
                <a:uFillTx/>
                <a:latin typeface="+mn-lt"/>
                <a:ea typeface="+mn-ea"/>
                <a:cs typeface="+mn-cs"/>
              </a:rPr>
              <a:t>0.4</a:t>
            </a:r>
            <a:endParaRPr kumimoji="1" lang="ja-JP" altLang="en-US" sz="2000" b="0" i="0" u="sng" strike="noStrike" kern="0" cap="none" spc="0" normalizeH="0" baseline="0" noProof="0" dirty="0" smtClean="0">
              <a:ln>
                <a:noFill/>
              </a:ln>
              <a:solidFill>
                <a:schemeClr val="tx1"/>
              </a:solidFill>
              <a:effectLst/>
              <a:uLnTx/>
              <a:uFillTx/>
              <a:latin typeface="+mn-lt"/>
              <a:ea typeface="+mn-ea"/>
              <a:cs typeface="+mn-cs"/>
            </a:endParaRPr>
          </a:p>
        </p:txBody>
      </p:sp>
      <p:sp>
        <p:nvSpPr>
          <p:cNvPr id="13" name="二等辺三角形 4"/>
          <p:cNvSpPr>
            <a:spLocks noChangeArrowheads="1"/>
          </p:cNvSpPr>
          <p:nvPr/>
        </p:nvSpPr>
        <p:spPr bwMode="auto">
          <a:xfrm rot="5400000">
            <a:off x="3419078" y="5878066"/>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sp>
        <p:nvSpPr>
          <p:cNvPr id="14" name="正方形/長方形 13"/>
          <p:cNvSpPr/>
          <p:nvPr/>
        </p:nvSpPr>
        <p:spPr bwMode="auto">
          <a:xfrm>
            <a:off x="3491880" y="2492896"/>
            <a:ext cx="864096" cy="2592288"/>
          </a:xfrm>
          <a:prstGeom prst="rect">
            <a:avLst/>
          </a:prstGeom>
          <a:no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5" name="正方形/長方形 14"/>
          <p:cNvSpPr/>
          <p:nvPr/>
        </p:nvSpPr>
        <p:spPr bwMode="auto">
          <a:xfrm>
            <a:off x="7884368" y="2492896"/>
            <a:ext cx="864096" cy="2592288"/>
          </a:xfrm>
          <a:prstGeom prst="rect">
            <a:avLst/>
          </a:prstGeom>
          <a:no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10</a:t>
            </a:fld>
            <a:endParaRPr lang="en-US" altLang="ja-JP"/>
          </a:p>
        </p:txBody>
      </p:sp>
      <p:pic>
        <p:nvPicPr>
          <p:cNvPr id="16" name="Picture 13"/>
          <p:cNvPicPr>
            <a:picLocks noChangeAspect="1" noChangeArrowheads="1"/>
          </p:cNvPicPr>
          <p:nvPr/>
        </p:nvPicPr>
        <p:blipFill>
          <a:blip r:embed="rId8" cstate="print"/>
          <a:srcRect/>
          <a:stretch>
            <a:fillRect/>
          </a:stretch>
        </p:blipFill>
        <p:spPr bwMode="auto">
          <a:xfrm rot="5400000">
            <a:off x="466524" y="1772613"/>
            <a:ext cx="649295" cy="647254"/>
          </a:xfrm>
          <a:prstGeom prst="rect">
            <a:avLst/>
          </a:prstGeom>
          <a:noFill/>
          <a:ln w="12700">
            <a:solidFill>
              <a:schemeClr val="tx1"/>
            </a:solidFill>
            <a:miter lim="800000"/>
            <a:headEnd/>
            <a:tailEnd/>
          </a:ln>
        </p:spPr>
      </p:pic>
      <p:pic>
        <p:nvPicPr>
          <p:cNvPr id="25" name="Picture 13"/>
          <p:cNvPicPr>
            <a:picLocks noChangeAspect="1" noChangeArrowheads="1"/>
          </p:cNvPicPr>
          <p:nvPr/>
        </p:nvPicPr>
        <p:blipFill>
          <a:blip r:embed="rId4" cstate="print"/>
          <a:srcRect/>
          <a:stretch>
            <a:fillRect/>
          </a:stretch>
        </p:blipFill>
        <p:spPr bwMode="auto">
          <a:xfrm>
            <a:off x="5285928" y="1702201"/>
            <a:ext cx="648072" cy="648072"/>
          </a:xfrm>
          <a:prstGeom prst="rect">
            <a:avLst/>
          </a:prstGeom>
          <a:noFill/>
          <a:ln w="12700">
            <a:solidFill>
              <a:schemeClr val="tx1"/>
            </a:solidFill>
            <a:miter lim="800000"/>
            <a:headEnd/>
            <a:tailEnd/>
          </a:ln>
        </p:spPr>
      </p:pic>
      <p:pic>
        <p:nvPicPr>
          <p:cNvPr id="210945" name="Picture 1"/>
          <p:cNvPicPr>
            <a:picLocks noChangeAspect="1" noChangeArrowheads="1"/>
          </p:cNvPicPr>
          <p:nvPr/>
        </p:nvPicPr>
        <p:blipFill>
          <a:blip r:embed="rId9" cstate="print"/>
          <a:srcRect/>
          <a:stretch>
            <a:fillRect/>
          </a:stretch>
        </p:blipFill>
        <p:spPr bwMode="auto">
          <a:xfrm>
            <a:off x="4853880" y="1773188"/>
            <a:ext cx="648072" cy="647700"/>
          </a:xfrm>
          <a:prstGeom prst="rect">
            <a:avLst/>
          </a:prstGeom>
          <a:noFill/>
          <a:ln w="12700">
            <a:solidFill>
              <a:schemeClr val="tx1"/>
            </a:solidFill>
            <a:miter lim="800000"/>
            <a:headEnd/>
            <a:tailEnd/>
          </a:ln>
        </p:spPr>
      </p:pic>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r>
              <a:rPr lang="ja-JP" altLang="en-US" dirty="0" smtClean="0"/>
              <a:t>自然画像に対するリンギング検出器</a:t>
            </a:r>
            <a:r>
              <a:rPr lang="en-US" altLang="ja-JP" dirty="0" smtClean="0"/>
              <a:t>(1/2)</a:t>
            </a:r>
            <a:endParaRPr lang="ja-JP" altLang="en-US" dirty="0" smtClean="0"/>
          </a:p>
        </p:txBody>
      </p:sp>
      <p:sp>
        <p:nvSpPr>
          <p:cNvPr id="22531" name="コンテンツ プレースホルダ 2"/>
          <p:cNvSpPr>
            <a:spLocks noGrp="1"/>
          </p:cNvSpPr>
          <p:nvPr>
            <p:ph idx="1"/>
          </p:nvPr>
        </p:nvSpPr>
        <p:spPr>
          <a:xfrm>
            <a:off x="457200" y="908050"/>
            <a:ext cx="8435280" cy="5400675"/>
          </a:xfrm>
        </p:spPr>
        <p:txBody>
          <a:bodyPr/>
          <a:lstStyle/>
          <a:p>
            <a:r>
              <a:rPr lang="ja-JP" altLang="en-US" dirty="0" smtClean="0"/>
              <a:t>目的</a:t>
            </a:r>
            <a:endParaRPr lang="en-US" altLang="ja-JP" dirty="0" smtClean="0"/>
          </a:p>
          <a:p>
            <a:pPr lvl="1"/>
            <a:r>
              <a:rPr lang="ja-JP" altLang="en-US" dirty="0" smtClean="0"/>
              <a:t>検出器が自然画像に対して誤反応しないことの確認</a:t>
            </a:r>
            <a:endParaRPr lang="en-US" altLang="ja-JP" dirty="0" smtClean="0"/>
          </a:p>
          <a:p>
            <a:r>
              <a:rPr lang="ja-JP" altLang="en-US" dirty="0" smtClean="0"/>
              <a:t>方法</a:t>
            </a:r>
            <a:endParaRPr lang="en-US" altLang="ja-JP" dirty="0" smtClean="0"/>
          </a:p>
          <a:p>
            <a:pPr lvl="1"/>
            <a:r>
              <a:rPr lang="ja-JP" altLang="en-US" dirty="0" smtClean="0"/>
              <a:t>自然画像に様々な周波数のリンギング検出器を適用</a:t>
            </a:r>
            <a:endParaRPr lang="en-US" altLang="ja-JP" dirty="0" smtClean="0"/>
          </a:p>
          <a:p>
            <a:r>
              <a:rPr lang="ja-JP" altLang="en-US" dirty="0" smtClean="0"/>
              <a:t>データセット</a:t>
            </a:r>
            <a:endParaRPr lang="en-US" altLang="ja-JP" dirty="0" smtClean="0"/>
          </a:p>
          <a:p>
            <a:pPr lvl="1"/>
            <a:r>
              <a:rPr lang="en-US" altLang="ja-JP" dirty="0" err="1" smtClean="0"/>
              <a:t>Flickr</a:t>
            </a:r>
            <a:r>
              <a:rPr lang="ja-JP" altLang="en-US" dirty="0" smtClean="0"/>
              <a:t>からダウンロードした画像</a:t>
            </a:r>
            <a:r>
              <a:rPr lang="en-US" altLang="ja-JP" dirty="0" smtClean="0"/>
              <a:t>600</a:t>
            </a:r>
            <a:r>
              <a:rPr lang="ja-JP" altLang="en-US" dirty="0" smtClean="0"/>
              <a:t>枚</a:t>
            </a:r>
            <a:endParaRPr lang="en-US" altLang="ja-JP" dirty="0" smtClean="0"/>
          </a:p>
          <a:p>
            <a:pPr lvl="2"/>
            <a:r>
              <a:rPr lang="ja-JP" altLang="en-US" dirty="0" smtClean="0"/>
              <a:t>検索ワード</a:t>
            </a:r>
            <a:r>
              <a:rPr lang="en-US" altLang="ja-JP" dirty="0" smtClean="0"/>
              <a:t>: scene, flower, animal, building, human</a:t>
            </a:r>
            <a:r>
              <a:rPr lang="ja-JP" altLang="en-US" dirty="0" smtClean="0"/>
              <a:t>など</a:t>
            </a:r>
          </a:p>
        </p:txBody>
      </p:sp>
      <p:sp>
        <p:nvSpPr>
          <p:cNvPr id="22532" name="日付プレースホルダ 3"/>
          <p:cNvSpPr>
            <a:spLocks noGrp="1"/>
          </p:cNvSpPr>
          <p:nvPr>
            <p:ph type="dt" sz="quarter" idx="10"/>
          </p:nvPr>
        </p:nvSpPr>
        <p:spPr>
          <a:noFill/>
        </p:spPr>
        <p:txBody>
          <a:bodyPr/>
          <a:lstStyle/>
          <a:p>
            <a:fld id="{B0E62CA0-26B1-4976-A43E-09C4DAD167AF}" type="datetime1">
              <a:rPr lang="ja-JP" altLang="en-US" smtClean="0">
                <a:ea typeface="ＭＳ Ｐゴシック" charset="-128"/>
              </a:rPr>
              <a:pPr/>
              <a:t>2012/7/4</a:t>
            </a:fld>
            <a:endParaRPr lang="en-US" altLang="ja-JP" smtClean="0">
              <a:ea typeface="ＭＳ Ｐゴシック"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11</a:t>
            </a:fld>
            <a:endParaRPr lang="en-US" altLang="ja-JP"/>
          </a:p>
        </p:txBody>
      </p:sp>
      <p:pic>
        <p:nvPicPr>
          <p:cNvPr id="10" name="Picture 4" descr="006"/>
          <p:cNvPicPr>
            <a:picLocks noChangeAspect="1" noChangeArrowheads="1"/>
          </p:cNvPicPr>
          <p:nvPr/>
        </p:nvPicPr>
        <p:blipFill>
          <a:blip r:embed="rId3" cstate="print"/>
          <a:srcRect/>
          <a:stretch>
            <a:fillRect/>
          </a:stretch>
        </p:blipFill>
        <p:spPr bwMode="auto">
          <a:xfrm>
            <a:off x="708091" y="4689320"/>
            <a:ext cx="2423749" cy="1620000"/>
          </a:xfrm>
          <a:prstGeom prst="rect">
            <a:avLst/>
          </a:prstGeom>
          <a:noFill/>
          <a:ln w="9525">
            <a:noFill/>
            <a:miter lim="800000"/>
            <a:headEnd/>
            <a:tailEnd/>
          </a:ln>
        </p:spPr>
      </p:pic>
      <p:pic>
        <p:nvPicPr>
          <p:cNvPr id="11" name="Picture 6" descr="036"/>
          <p:cNvPicPr>
            <a:picLocks noChangeAspect="1" noChangeArrowheads="1"/>
          </p:cNvPicPr>
          <p:nvPr/>
        </p:nvPicPr>
        <p:blipFill>
          <a:blip r:embed="rId4" cstate="print"/>
          <a:srcRect/>
          <a:stretch>
            <a:fillRect/>
          </a:stretch>
        </p:blipFill>
        <p:spPr bwMode="auto">
          <a:xfrm>
            <a:off x="3381315" y="4689320"/>
            <a:ext cx="2414821" cy="1620000"/>
          </a:xfrm>
          <a:prstGeom prst="rect">
            <a:avLst/>
          </a:prstGeom>
          <a:noFill/>
          <a:ln w="9525">
            <a:noFill/>
            <a:miter lim="800000"/>
            <a:headEnd/>
            <a:tailEnd/>
          </a:ln>
        </p:spPr>
      </p:pic>
      <p:pic>
        <p:nvPicPr>
          <p:cNvPr id="12" name="Picture 3" descr="\\cherry\home\inoshita\Image\for_k_value\jpg\055.jpg"/>
          <p:cNvPicPr>
            <a:picLocks noChangeAspect="1" noChangeArrowheads="1"/>
          </p:cNvPicPr>
          <p:nvPr/>
        </p:nvPicPr>
        <p:blipFill>
          <a:blip r:embed="rId5" cstate="print"/>
          <a:srcRect/>
          <a:stretch>
            <a:fillRect/>
          </a:stretch>
        </p:blipFill>
        <p:spPr bwMode="auto">
          <a:xfrm>
            <a:off x="6012160" y="4689320"/>
            <a:ext cx="2434465" cy="162000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
          <p:cNvGraphicFramePr>
            <a:graphicFrameLocks/>
          </p:cNvGraphicFramePr>
          <p:nvPr>
            <p:extLst>
              <p:ext uri="{D42A27DB-BD31-4B8C-83A1-F6EECF244321}">
                <p14:modId xmlns:p14="http://schemas.microsoft.com/office/powerpoint/2010/main" val="3621648402"/>
              </p:ext>
            </p:extLst>
          </p:nvPr>
        </p:nvGraphicFramePr>
        <p:xfrm>
          <a:off x="4427984" y="3928864"/>
          <a:ext cx="4248471" cy="2929136"/>
        </p:xfrm>
        <a:graphic>
          <a:graphicData uri="http://schemas.openxmlformats.org/drawingml/2006/chart">
            <c:chart xmlns:c="http://schemas.openxmlformats.org/drawingml/2006/chart" xmlns:r="http://schemas.openxmlformats.org/officeDocument/2006/relationships" r:id="rId3"/>
          </a:graphicData>
        </a:graphic>
      </p:graphicFrame>
      <p:sp>
        <p:nvSpPr>
          <p:cNvPr id="23554" name="タイトル 1"/>
          <p:cNvSpPr>
            <a:spLocks noGrp="1"/>
          </p:cNvSpPr>
          <p:nvPr>
            <p:ph type="title"/>
          </p:nvPr>
        </p:nvSpPr>
        <p:spPr/>
        <p:txBody>
          <a:bodyPr/>
          <a:lstStyle/>
          <a:p>
            <a:r>
              <a:rPr lang="ja-JP" altLang="en-US" dirty="0" smtClean="0"/>
              <a:t>自然画像に対するリンギング検出器</a:t>
            </a:r>
            <a:r>
              <a:rPr lang="en-US" altLang="ja-JP" dirty="0" smtClean="0"/>
              <a:t>(2/2)</a:t>
            </a:r>
            <a:endParaRPr lang="ja-JP" altLang="en-US" dirty="0" smtClean="0"/>
          </a:p>
        </p:txBody>
      </p:sp>
      <p:sp>
        <p:nvSpPr>
          <p:cNvPr id="23556" name="日付プレースホルダ 3"/>
          <p:cNvSpPr>
            <a:spLocks noGrp="1"/>
          </p:cNvSpPr>
          <p:nvPr>
            <p:ph type="dt" sz="quarter" idx="10"/>
          </p:nvPr>
        </p:nvSpPr>
        <p:spPr>
          <a:noFill/>
        </p:spPr>
        <p:txBody>
          <a:bodyPr/>
          <a:lstStyle/>
          <a:p>
            <a:fld id="{D948E373-9D8D-483C-961A-33DC1B80426E}" type="datetime1">
              <a:rPr lang="ja-JP" altLang="en-US" smtClean="0">
                <a:ea typeface="ＭＳ Ｐゴシック" charset="-128"/>
              </a:rPr>
              <a:pPr/>
              <a:t>2012/7/4</a:t>
            </a:fld>
            <a:endParaRPr lang="en-US" altLang="ja-JP" smtClean="0">
              <a:ea typeface="ＭＳ Ｐゴシック" charset="-128"/>
            </a:endParaRPr>
          </a:p>
        </p:txBody>
      </p:sp>
      <p:graphicFrame>
        <p:nvGraphicFramePr>
          <p:cNvPr id="5" name="Object 3"/>
          <p:cNvGraphicFramePr>
            <a:graphicFrameLocks noGrp="1" noChangeAspect="1"/>
          </p:cNvGraphicFramePr>
          <p:nvPr>
            <p:ph sz="half" idx="1"/>
            <p:extLst>
              <p:ext uri="{D42A27DB-BD31-4B8C-83A1-F6EECF244321}">
                <p14:modId xmlns:p14="http://schemas.microsoft.com/office/powerpoint/2010/main" val="3249294673"/>
              </p:ext>
            </p:extLst>
          </p:nvPr>
        </p:nvGraphicFramePr>
        <p:xfrm>
          <a:off x="395536" y="1700808"/>
          <a:ext cx="3952875" cy="20589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Box 4"/>
          <p:cNvSpPr txBox="1">
            <a:spLocks noChangeArrowheads="1"/>
          </p:cNvSpPr>
          <p:nvPr/>
        </p:nvSpPr>
        <p:spPr bwMode="auto">
          <a:xfrm>
            <a:off x="1627188" y="990709"/>
            <a:ext cx="1968809" cy="523220"/>
          </a:xfrm>
          <a:prstGeom prst="rect">
            <a:avLst/>
          </a:prstGeom>
          <a:noFill/>
          <a:ln w="9525">
            <a:noFill/>
            <a:miter lim="800000"/>
            <a:headEnd/>
            <a:tailEnd/>
          </a:ln>
        </p:spPr>
        <p:txBody>
          <a:bodyPr wrap="none">
            <a:spAutoFit/>
          </a:bodyPr>
          <a:lstStyle/>
          <a:p>
            <a:pPr eaLnBrk="1" hangingPunct="1"/>
            <a:r>
              <a:rPr kumimoji="1" lang="en-US" altLang="ja-JP" sz="1400"/>
              <a:t>x</a:t>
            </a:r>
            <a:r>
              <a:rPr kumimoji="1" lang="ja-JP" altLang="en-US" sz="1400"/>
              <a:t>軸方向の周波数：</a:t>
            </a:r>
            <a:r>
              <a:rPr kumimoji="1" lang="en-US" altLang="ja-JP" sz="1400"/>
              <a:t>0</a:t>
            </a:r>
          </a:p>
          <a:p>
            <a:pPr eaLnBrk="1" hangingPunct="1"/>
            <a:r>
              <a:rPr kumimoji="1" lang="en-US" altLang="ja-JP" sz="1400"/>
              <a:t>y</a:t>
            </a:r>
            <a:r>
              <a:rPr kumimoji="1" lang="ja-JP" altLang="en-US" sz="1400"/>
              <a:t>軸方向の周波数：</a:t>
            </a:r>
            <a:r>
              <a:rPr kumimoji="1" lang="en-US" altLang="ja-JP" sz="1400"/>
              <a:t>0.25</a:t>
            </a:r>
          </a:p>
        </p:txBody>
      </p:sp>
      <p:sp>
        <p:nvSpPr>
          <p:cNvPr id="7" name="Text Box 5"/>
          <p:cNvSpPr txBox="1">
            <a:spLocks noChangeArrowheads="1"/>
          </p:cNvSpPr>
          <p:nvPr/>
        </p:nvSpPr>
        <p:spPr bwMode="auto">
          <a:xfrm>
            <a:off x="6041008" y="990709"/>
            <a:ext cx="2068195" cy="523220"/>
          </a:xfrm>
          <a:prstGeom prst="rect">
            <a:avLst/>
          </a:prstGeom>
          <a:noFill/>
          <a:ln w="9525">
            <a:noFill/>
            <a:miter lim="800000"/>
            <a:headEnd/>
            <a:tailEnd/>
          </a:ln>
        </p:spPr>
        <p:txBody>
          <a:bodyPr wrap="none">
            <a:spAutoFit/>
          </a:bodyPr>
          <a:lstStyle/>
          <a:p>
            <a:pPr eaLnBrk="1" hangingPunct="1"/>
            <a:r>
              <a:rPr kumimoji="1" lang="en-US" altLang="ja-JP" sz="1400"/>
              <a:t>x</a:t>
            </a:r>
            <a:r>
              <a:rPr kumimoji="1" lang="ja-JP" altLang="en-US" sz="1400"/>
              <a:t>軸方向の周波数：</a:t>
            </a:r>
            <a:r>
              <a:rPr kumimoji="1" lang="en-US" altLang="ja-JP" sz="1400"/>
              <a:t>0.125</a:t>
            </a:r>
          </a:p>
          <a:p>
            <a:pPr eaLnBrk="1" hangingPunct="1"/>
            <a:r>
              <a:rPr kumimoji="1" lang="en-US" altLang="ja-JP" sz="1400"/>
              <a:t>y</a:t>
            </a:r>
            <a:r>
              <a:rPr kumimoji="1" lang="ja-JP" altLang="en-US" sz="1400"/>
              <a:t>軸方向の周波数：</a:t>
            </a:r>
            <a:r>
              <a:rPr kumimoji="1" lang="en-US" altLang="ja-JP" sz="1400"/>
              <a:t>0.125</a:t>
            </a:r>
          </a:p>
        </p:txBody>
      </p:sp>
      <p:graphicFrame>
        <p:nvGraphicFramePr>
          <p:cNvPr id="8" name="Object 9"/>
          <p:cNvGraphicFramePr>
            <a:graphicFrameLocks noChangeAspect="1"/>
          </p:cNvGraphicFramePr>
          <p:nvPr/>
        </p:nvGraphicFramePr>
        <p:xfrm>
          <a:off x="4644008" y="1628800"/>
          <a:ext cx="4368800" cy="2130425"/>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13"/>
          <p:cNvPicPr>
            <a:picLocks noChangeAspect="1" noChangeArrowheads="1"/>
          </p:cNvPicPr>
          <p:nvPr/>
        </p:nvPicPr>
        <p:blipFill>
          <a:blip r:embed="rId6" cstate="print"/>
          <a:srcRect/>
          <a:stretch>
            <a:fillRect/>
          </a:stretch>
        </p:blipFill>
        <p:spPr bwMode="auto">
          <a:xfrm>
            <a:off x="827088" y="1010890"/>
            <a:ext cx="504825" cy="503238"/>
          </a:xfrm>
          <a:prstGeom prst="rect">
            <a:avLst/>
          </a:prstGeom>
          <a:noFill/>
          <a:ln w="9525">
            <a:noFill/>
            <a:miter lim="800000"/>
            <a:headEnd/>
            <a:tailEnd/>
          </a:ln>
        </p:spPr>
      </p:pic>
      <p:pic>
        <p:nvPicPr>
          <p:cNvPr id="10" name="Picture 14"/>
          <p:cNvPicPr>
            <a:picLocks noChangeAspect="1" noChangeArrowheads="1"/>
          </p:cNvPicPr>
          <p:nvPr/>
        </p:nvPicPr>
        <p:blipFill>
          <a:blip r:embed="rId7" cstate="print"/>
          <a:srcRect/>
          <a:stretch>
            <a:fillRect/>
          </a:stretch>
        </p:blipFill>
        <p:spPr bwMode="auto">
          <a:xfrm>
            <a:off x="5212333" y="1018828"/>
            <a:ext cx="503238" cy="504825"/>
          </a:xfrm>
          <a:prstGeom prst="rect">
            <a:avLst/>
          </a:prstGeom>
          <a:noFill/>
          <a:ln w="9525">
            <a:noFill/>
            <a:miter lim="800000"/>
            <a:headEnd/>
            <a:tailEnd/>
          </a:ln>
        </p:spPr>
      </p:pic>
      <p:sp>
        <p:nvSpPr>
          <p:cNvPr id="11" name="Text Box 15"/>
          <p:cNvSpPr txBox="1">
            <a:spLocks noChangeArrowheads="1"/>
          </p:cNvSpPr>
          <p:nvPr/>
        </p:nvSpPr>
        <p:spPr bwMode="auto">
          <a:xfrm>
            <a:off x="539750" y="1514599"/>
            <a:ext cx="1114425" cy="261938"/>
          </a:xfrm>
          <a:prstGeom prst="rect">
            <a:avLst/>
          </a:prstGeom>
          <a:noFill/>
          <a:ln w="9525">
            <a:noFill/>
            <a:miter lim="800000"/>
            <a:headEnd/>
            <a:tailEnd/>
          </a:ln>
        </p:spPr>
        <p:txBody>
          <a:bodyPr wrap="none">
            <a:spAutoFit/>
          </a:bodyPr>
          <a:lstStyle/>
          <a:p>
            <a:pPr eaLnBrk="1" hangingPunct="1">
              <a:defRPr/>
            </a:pPr>
            <a:r>
              <a:rPr kumimoji="1" lang="ja-JP" altLang="en-US" sz="1050" dirty="0"/>
              <a:t>周波数パターン</a:t>
            </a:r>
          </a:p>
        </p:txBody>
      </p:sp>
      <p:sp>
        <p:nvSpPr>
          <p:cNvPr id="13" name="Text Box 10"/>
          <p:cNvSpPr txBox="1">
            <a:spLocks noChangeArrowheads="1"/>
          </p:cNvSpPr>
          <p:nvPr/>
        </p:nvSpPr>
        <p:spPr bwMode="auto">
          <a:xfrm>
            <a:off x="1619672" y="4005064"/>
            <a:ext cx="1869423" cy="523220"/>
          </a:xfrm>
          <a:prstGeom prst="rect">
            <a:avLst/>
          </a:prstGeom>
          <a:noFill/>
          <a:ln w="9525">
            <a:noFill/>
            <a:miter lim="800000"/>
            <a:headEnd/>
            <a:tailEnd/>
          </a:ln>
        </p:spPr>
        <p:txBody>
          <a:bodyPr wrap="none">
            <a:spAutoFit/>
          </a:bodyPr>
          <a:lstStyle/>
          <a:p>
            <a:pPr eaLnBrk="1" hangingPunct="1"/>
            <a:r>
              <a:rPr kumimoji="1" lang="en-US" altLang="ja-JP" sz="1400" dirty="0"/>
              <a:t>x</a:t>
            </a:r>
            <a:r>
              <a:rPr kumimoji="1" lang="ja-JP" altLang="en-US" sz="1400" dirty="0"/>
              <a:t>軸方向の周波数：</a:t>
            </a:r>
            <a:r>
              <a:rPr kumimoji="1" lang="en-US" altLang="ja-JP" sz="1400" dirty="0" smtClean="0"/>
              <a:t>0.1</a:t>
            </a:r>
            <a:endParaRPr kumimoji="1" lang="en-US" altLang="ja-JP" sz="1400" dirty="0"/>
          </a:p>
          <a:p>
            <a:pPr eaLnBrk="1" hangingPunct="1"/>
            <a:r>
              <a:rPr kumimoji="1" lang="en-US" altLang="ja-JP" sz="1400" dirty="0"/>
              <a:t>y</a:t>
            </a:r>
            <a:r>
              <a:rPr kumimoji="1" lang="ja-JP" altLang="en-US" sz="1400" dirty="0"/>
              <a:t>軸方向の周波数：</a:t>
            </a:r>
            <a:r>
              <a:rPr kumimoji="1" lang="en-US" altLang="ja-JP" sz="1400" dirty="0" smtClean="0"/>
              <a:t>0</a:t>
            </a:r>
            <a:endParaRPr kumimoji="1" lang="en-US" altLang="ja-JP" sz="1400" dirty="0"/>
          </a:p>
        </p:txBody>
      </p:sp>
      <p:sp>
        <p:nvSpPr>
          <p:cNvPr id="14" name="Text Box 11"/>
          <p:cNvSpPr txBox="1">
            <a:spLocks noChangeArrowheads="1"/>
          </p:cNvSpPr>
          <p:nvPr/>
        </p:nvSpPr>
        <p:spPr bwMode="auto">
          <a:xfrm>
            <a:off x="6040938" y="4005064"/>
            <a:ext cx="1869423" cy="523220"/>
          </a:xfrm>
          <a:prstGeom prst="rect">
            <a:avLst/>
          </a:prstGeom>
          <a:noFill/>
          <a:ln w="9525">
            <a:noFill/>
            <a:miter lim="800000"/>
            <a:headEnd/>
            <a:tailEnd/>
          </a:ln>
        </p:spPr>
        <p:txBody>
          <a:bodyPr wrap="none">
            <a:spAutoFit/>
          </a:bodyPr>
          <a:lstStyle/>
          <a:p>
            <a:pPr eaLnBrk="1" hangingPunct="1"/>
            <a:r>
              <a:rPr kumimoji="1" lang="en-US" altLang="ja-JP" sz="1400" dirty="0"/>
              <a:t>x</a:t>
            </a:r>
            <a:r>
              <a:rPr kumimoji="1" lang="ja-JP" altLang="en-US" sz="1400" dirty="0"/>
              <a:t>軸方向の周波数：</a:t>
            </a:r>
            <a:r>
              <a:rPr kumimoji="1" lang="en-US" altLang="ja-JP" sz="1400" dirty="0" smtClean="0"/>
              <a:t>0.1</a:t>
            </a:r>
            <a:endParaRPr kumimoji="1" lang="en-US" altLang="ja-JP" sz="1400" dirty="0"/>
          </a:p>
          <a:p>
            <a:pPr eaLnBrk="1" hangingPunct="1"/>
            <a:r>
              <a:rPr kumimoji="1" lang="en-US" altLang="ja-JP" sz="1400" dirty="0"/>
              <a:t>y</a:t>
            </a:r>
            <a:r>
              <a:rPr kumimoji="1" lang="ja-JP" altLang="en-US" sz="1400" dirty="0"/>
              <a:t>軸方向の周波数：</a:t>
            </a:r>
            <a:r>
              <a:rPr kumimoji="1" lang="en-US" altLang="ja-JP" sz="1400" dirty="0" smtClean="0"/>
              <a:t>0.2</a:t>
            </a:r>
            <a:endParaRPr kumimoji="1" lang="en-US" altLang="ja-JP" sz="1400" dirty="0"/>
          </a:p>
        </p:txBody>
      </p:sp>
      <p:pic>
        <p:nvPicPr>
          <p:cNvPr id="15" name="Picture 12"/>
          <p:cNvPicPr>
            <a:picLocks noChangeAspect="1" noChangeArrowheads="1"/>
          </p:cNvPicPr>
          <p:nvPr/>
        </p:nvPicPr>
        <p:blipFill>
          <a:blip r:embed="rId6" cstate="print"/>
          <a:srcRect/>
          <a:stretch>
            <a:fillRect/>
          </a:stretch>
        </p:blipFill>
        <p:spPr bwMode="auto">
          <a:xfrm rot="5400000">
            <a:off x="827640" y="4024284"/>
            <a:ext cx="504000" cy="504000"/>
          </a:xfrm>
          <a:prstGeom prst="rect">
            <a:avLst/>
          </a:prstGeom>
          <a:noFill/>
          <a:ln w="9525">
            <a:noFill/>
            <a:miter lim="800000"/>
            <a:headEnd/>
            <a:tailEnd/>
          </a:ln>
        </p:spPr>
      </p:pic>
      <p:pic>
        <p:nvPicPr>
          <p:cNvPr id="16" name="Picture 13"/>
          <p:cNvPicPr>
            <a:picLocks noChangeAspect="1" noChangeArrowheads="1"/>
          </p:cNvPicPr>
          <p:nvPr/>
        </p:nvPicPr>
        <p:blipFill>
          <a:blip r:embed="rId8" cstate="print"/>
          <a:srcRect/>
          <a:stretch>
            <a:fillRect/>
          </a:stretch>
        </p:blipFill>
        <p:spPr bwMode="auto">
          <a:xfrm>
            <a:off x="5211744" y="4024284"/>
            <a:ext cx="504000" cy="504000"/>
          </a:xfrm>
          <a:prstGeom prst="rect">
            <a:avLst/>
          </a:prstGeom>
          <a:noFill/>
          <a:ln w="9525">
            <a:noFill/>
            <a:miter lim="800000"/>
            <a:headEnd/>
            <a:tailEnd/>
          </a:ln>
        </p:spPr>
      </p:pic>
      <p:graphicFrame>
        <p:nvGraphicFramePr>
          <p:cNvPr id="19" name="Chart 1"/>
          <p:cNvGraphicFramePr>
            <a:graphicFrameLocks/>
          </p:cNvGraphicFramePr>
          <p:nvPr/>
        </p:nvGraphicFramePr>
        <p:xfrm>
          <a:off x="179512" y="4365104"/>
          <a:ext cx="4176464" cy="2348880"/>
        </p:xfrm>
        <a:graphic>
          <a:graphicData uri="http://schemas.openxmlformats.org/drawingml/2006/chart">
            <c:chart xmlns:c="http://schemas.openxmlformats.org/drawingml/2006/chart" xmlns:r="http://schemas.openxmlformats.org/officeDocument/2006/relationships" r:id="rId9"/>
          </a:graphicData>
        </a:graphic>
      </p:graphicFrame>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12</a:t>
            </a:fld>
            <a:endParaRPr lang="en-US" altLang="ja-JP"/>
          </a:p>
        </p:txBody>
      </p:sp>
      <p:cxnSp>
        <p:nvCxnSpPr>
          <p:cNvPr id="18" name="直線コネクタ 17"/>
          <p:cNvCxnSpPr/>
          <p:nvPr/>
        </p:nvCxnSpPr>
        <p:spPr bwMode="auto">
          <a:xfrm flipV="1">
            <a:off x="1979712" y="1844824"/>
            <a:ext cx="0" cy="1368152"/>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3" name="直線コネクタ 22"/>
          <p:cNvCxnSpPr/>
          <p:nvPr/>
        </p:nvCxnSpPr>
        <p:spPr bwMode="auto">
          <a:xfrm flipV="1">
            <a:off x="6372200" y="1844824"/>
            <a:ext cx="0" cy="1368152"/>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4" name="直線コネクタ 23"/>
          <p:cNvCxnSpPr/>
          <p:nvPr/>
        </p:nvCxnSpPr>
        <p:spPr bwMode="auto">
          <a:xfrm flipV="1">
            <a:off x="1979712" y="4653136"/>
            <a:ext cx="0" cy="144016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6" name="直線コネクタ 25"/>
          <p:cNvCxnSpPr/>
          <p:nvPr/>
        </p:nvCxnSpPr>
        <p:spPr bwMode="auto">
          <a:xfrm flipV="1">
            <a:off x="6372200" y="4643446"/>
            <a:ext cx="0" cy="144016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応用</a:t>
            </a:r>
            <a:r>
              <a:rPr kumimoji="1" lang="en-US" altLang="ja-JP" dirty="0" smtClean="0"/>
              <a:t>: </a:t>
            </a:r>
            <a:r>
              <a:rPr kumimoji="1" lang="ja-JP" altLang="en-US" dirty="0" smtClean="0"/>
              <a:t>リンギング検出器を用いたぶれ画像復元</a:t>
            </a:r>
            <a:endParaRPr kumimoji="1" lang="ja-JP" altLang="en-US" dirty="0"/>
          </a:p>
        </p:txBody>
      </p:sp>
      <p:sp>
        <p:nvSpPr>
          <p:cNvPr id="3" name="コンテンツ プレースホルダー 2"/>
          <p:cNvSpPr>
            <a:spLocks noGrp="1"/>
          </p:cNvSpPr>
          <p:nvPr>
            <p:ph idx="1"/>
          </p:nvPr>
        </p:nvSpPr>
        <p:spPr/>
        <p:txBody>
          <a:bodyPr/>
          <a:lstStyle/>
          <a:p>
            <a:r>
              <a:rPr lang="ja-JP" altLang="en-US" dirty="0"/>
              <a:t>復元</a:t>
            </a:r>
            <a:r>
              <a:rPr lang="ja-JP" altLang="en-US" dirty="0" smtClean="0"/>
              <a:t>画像の表現</a:t>
            </a:r>
            <a:endParaRPr lang="en-US" altLang="ja-JP" dirty="0" smtClean="0"/>
          </a:p>
          <a:p>
            <a:pPr lvl="1"/>
            <a:r>
              <a:rPr lang="ja-JP" altLang="en-US" dirty="0" smtClean="0"/>
              <a:t>原画像と誤成分との和</a:t>
            </a:r>
            <a:endParaRPr kumimoji="1" lang="ja-JP" altLang="en-US" dirty="0"/>
          </a:p>
        </p:txBody>
      </p:sp>
      <p:sp>
        <p:nvSpPr>
          <p:cNvPr id="4" name="日付プレースホルダー 3"/>
          <p:cNvSpPr>
            <a:spLocks noGrp="1"/>
          </p:cNvSpPr>
          <p:nvPr>
            <p:ph type="dt" sz="half" idx="10"/>
          </p:nvPr>
        </p:nvSpPr>
        <p:spPr/>
        <p:txBody>
          <a:bodyPr/>
          <a:lstStyle/>
          <a:p>
            <a:pPr>
              <a:defRPr/>
            </a:pPr>
            <a:fld id="{B85046C4-D081-4F2C-908C-959675DE6471}" type="datetime1">
              <a:rPr lang="ja-JP" altLang="en-US" smtClean="0"/>
              <a:pPr>
                <a:defRPr/>
              </a:pPr>
              <a:t>2012/7/4</a:t>
            </a:fld>
            <a:endParaRPr lang="en-US" altLang="ja-JP"/>
          </a:p>
        </p:txBody>
      </p:sp>
      <p:sp>
        <p:nvSpPr>
          <p:cNvPr id="5" name="フッター プレースホルダー 4"/>
          <p:cNvSpPr>
            <a:spLocks noGrp="1"/>
          </p:cNvSpPr>
          <p:nvPr>
            <p:ph type="ftr" sz="quarter" idx="11"/>
          </p:nvPr>
        </p:nvSpPr>
        <p:spPr/>
        <p:txBody>
          <a:bodyPr/>
          <a:lstStyle/>
          <a:p>
            <a:pPr>
              <a:defRPr/>
            </a:pPr>
            <a:r>
              <a:rPr lang="en-US" altLang="ja-JP" smtClean="0"/>
              <a:t>MIRU2010 OS11-3</a:t>
            </a:r>
            <a:endParaRPr lang="en-US" altLang="ja-JP"/>
          </a:p>
        </p:txBody>
      </p:sp>
      <p:sp>
        <p:nvSpPr>
          <p:cNvPr id="6" name="スライド番号プレースホルダー 5"/>
          <p:cNvSpPr>
            <a:spLocks noGrp="1"/>
          </p:cNvSpPr>
          <p:nvPr>
            <p:ph type="sldNum" sz="quarter" idx="12"/>
          </p:nvPr>
        </p:nvSpPr>
        <p:spPr/>
        <p:txBody>
          <a:bodyPr/>
          <a:lstStyle/>
          <a:p>
            <a:pPr>
              <a:defRPr/>
            </a:pPr>
            <a:fld id="{80E9A165-6B1D-465E-81F2-0B63A639D03F}" type="slidenum">
              <a:rPr lang="en-US" altLang="ja-JP" smtClean="0"/>
              <a:pPr>
                <a:defRPr/>
              </a:pPr>
              <a:t>13</a:t>
            </a:fld>
            <a:endParaRPr lang="en-US" altLang="ja-JP"/>
          </a:p>
        </p:txBody>
      </p:sp>
      <p:sp>
        <p:nvSpPr>
          <p:cNvPr id="7" name="正方形/長方形 6"/>
          <p:cNvSpPr/>
          <p:nvPr/>
        </p:nvSpPr>
        <p:spPr bwMode="auto">
          <a:xfrm>
            <a:off x="3347864" y="4581128"/>
            <a:ext cx="5184576" cy="1584176"/>
          </a:xfrm>
          <a:prstGeom prst="rect">
            <a:avLst/>
          </a:prstGeom>
          <a:solidFill>
            <a:schemeClr val="accent6">
              <a:lumMod val="20000"/>
              <a:lumOff val="80000"/>
            </a:schemeClr>
          </a:solidFill>
          <a:ln w="12700">
            <a:solidFill>
              <a:schemeClr val="accent6">
                <a:lumMod val="60000"/>
                <a:lumOff val="40000"/>
              </a:schemeClr>
            </a:solidFill>
            <a:prstDash val="solid"/>
          </a:ln>
        </p:spPr>
        <p:style>
          <a:lnRef idx="2">
            <a:schemeClr val="accent5"/>
          </a:lnRef>
          <a:fillRef idx="1">
            <a:schemeClr val="lt1"/>
          </a:fillRef>
          <a:effectRef idx="0">
            <a:schemeClr val="accent5"/>
          </a:effectRef>
          <a:fontRef idx="minor">
            <a:schemeClr val="dk1"/>
          </a:fontRef>
        </p:style>
        <p:txBody>
          <a:bodyPr lIns="180000" tIns="36000" bIns="36000" rtlCol="0" anchor="ctr"/>
          <a:lstStyle/>
          <a:p>
            <a:pPr algn="ctr" eaLnBrk="1" hangingPunct="1"/>
            <a:endParaRPr kumimoji="1" lang="ja-JP" altLang="en-US" dirty="0" smtClean="0"/>
          </a:p>
        </p:txBody>
      </p:sp>
      <p:grpSp>
        <p:nvGrpSpPr>
          <p:cNvPr id="8" name="Group 3"/>
          <p:cNvGrpSpPr>
            <a:grpSpLocks noChangeAspect="1"/>
          </p:cNvGrpSpPr>
          <p:nvPr/>
        </p:nvGrpSpPr>
        <p:grpSpPr bwMode="auto">
          <a:xfrm>
            <a:off x="467544" y="4581128"/>
            <a:ext cx="2735982" cy="1080120"/>
            <a:chOff x="204" y="2432"/>
            <a:chExt cx="2313" cy="755"/>
          </a:xfrm>
        </p:grpSpPr>
        <p:sp>
          <p:nvSpPr>
            <p:cNvPr id="9" name="Rectangle 4"/>
            <p:cNvSpPr>
              <a:spLocks noChangeArrowheads="1"/>
            </p:cNvSpPr>
            <p:nvPr/>
          </p:nvSpPr>
          <p:spPr bwMode="auto">
            <a:xfrm>
              <a:off x="506" y="2518"/>
              <a:ext cx="1792" cy="5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AutoShape 2"/>
            <p:cNvSpPr>
              <a:spLocks noChangeAspect="1" noChangeArrowheads="1" noTextEdit="1"/>
            </p:cNvSpPr>
            <p:nvPr/>
          </p:nvSpPr>
          <p:spPr bwMode="auto">
            <a:xfrm>
              <a:off x="204" y="2432"/>
              <a:ext cx="2313" cy="7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Rectangle 5"/>
            <p:cNvSpPr>
              <a:spLocks noChangeArrowheads="1"/>
            </p:cNvSpPr>
            <p:nvPr/>
          </p:nvSpPr>
          <p:spPr bwMode="auto">
            <a:xfrm>
              <a:off x="506" y="2518"/>
              <a:ext cx="1792" cy="5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Line 8"/>
            <p:cNvSpPr>
              <a:spLocks noChangeShapeType="1"/>
            </p:cNvSpPr>
            <p:nvPr/>
          </p:nvSpPr>
          <p:spPr bwMode="auto">
            <a:xfrm flipV="1">
              <a:off x="506" y="2518"/>
              <a:ext cx="1" cy="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Line 9"/>
            <p:cNvSpPr>
              <a:spLocks noChangeShapeType="1"/>
            </p:cNvSpPr>
            <p:nvPr/>
          </p:nvSpPr>
          <p:spPr bwMode="auto">
            <a:xfrm>
              <a:off x="506" y="3105"/>
              <a:ext cx="1792" cy="1"/>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Line 10"/>
            <p:cNvSpPr>
              <a:spLocks noChangeShapeType="1"/>
            </p:cNvSpPr>
            <p:nvPr/>
          </p:nvSpPr>
          <p:spPr bwMode="auto">
            <a:xfrm flipV="1">
              <a:off x="506" y="2518"/>
              <a:ext cx="1" cy="58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Line 38"/>
            <p:cNvSpPr>
              <a:spLocks noChangeShapeType="1"/>
            </p:cNvSpPr>
            <p:nvPr/>
          </p:nvSpPr>
          <p:spPr bwMode="auto">
            <a:xfrm>
              <a:off x="506" y="3105"/>
              <a:ext cx="16"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Line 39"/>
            <p:cNvSpPr>
              <a:spLocks noChangeShapeType="1"/>
            </p:cNvSpPr>
            <p:nvPr/>
          </p:nvSpPr>
          <p:spPr bwMode="auto">
            <a:xfrm flipH="1">
              <a:off x="2277" y="3105"/>
              <a:ext cx="21"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58"/>
            <p:cNvSpPr>
              <a:spLocks/>
            </p:cNvSpPr>
            <p:nvPr/>
          </p:nvSpPr>
          <p:spPr bwMode="auto">
            <a:xfrm>
              <a:off x="506" y="2724"/>
              <a:ext cx="943" cy="304"/>
            </a:xfrm>
            <a:custGeom>
              <a:avLst/>
              <a:gdLst/>
              <a:ahLst/>
              <a:cxnLst>
                <a:cxn ang="0">
                  <a:pos x="8" y="30"/>
                </a:cxn>
                <a:cxn ang="0">
                  <a:pos x="16" y="21"/>
                </a:cxn>
                <a:cxn ang="0">
                  <a:pos x="20" y="17"/>
                </a:cxn>
                <a:cxn ang="0">
                  <a:pos x="24" y="13"/>
                </a:cxn>
                <a:cxn ang="0">
                  <a:pos x="37" y="8"/>
                </a:cxn>
                <a:cxn ang="0">
                  <a:pos x="49" y="0"/>
                </a:cxn>
                <a:cxn ang="0">
                  <a:pos x="57" y="0"/>
                </a:cxn>
                <a:cxn ang="0">
                  <a:pos x="61" y="4"/>
                </a:cxn>
                <a:cxn ang="0">
                  <a:pos x="66" y="0"/>
                </a:cxn>
                <a:cxn ang="0">
                  <a:pos x="78" y="4"/>
                </a:cxn>
                <a:cxn ang="0">
                  <a:pos x="82" y="0"/>
                </a:cxn>
                <a:cxn ang="0">
                  <a:pos x="86" y="8"/>
                </a:cxn>
                <a:cxn ang="0">
                  <a:pos x="90" y="13"/>
                </a:cxn>
                <a:cxn ang="0">
                  <a:pos x="95" y="8"/>
                </a:cxn>
                <a:cxn ang="0">
                  <a:pos x="103" y="21"/>
                </a:cxn>
                <a:cxn ang="0">
                  <a:pos x="107" y="17"/>
                </a:cxn>
                <a:cxn ang="0">
                  <a:pos x="115" y="21"/>
                </a:cxn>
                <a:cxn ang="0">
                  <a:pos x="128" y="21"/>
                </a:cxn>
                <a:cxn ang="0">
                  <a:pos x="132" y="25"/>
                </a:cxn>
                <a:cxn ang="0">
                  <a:pos x="140" y="21"/>
                </a:cxn>
                <a:cxn ang="0">
                  <a:pos x="144" y="30"/>
                </a:cxn>
                <a:cxn ang="0">
                  <a:pos x="148" y="34"/>
                </a:cxn>
                <a:cxn ang="0">
                  <a:pos x="161" y="34"/>
                </a:cxn>
                <a:cxn ang="0">
                  <a:pos x="165" y="86"/>
                </a:cxn>
                <a:cxn ang="0">
                  <a:pos x="173" y="43"/>
                </a:cxn>
                <a:cxn ang="0">
                  <a:pos x="177" y="43"/>
                </a:cxn>
                <a:cxn ang="0">
                  <a:pos x="181" y="77"/>
                </a:cxn>
                <a:cxn ang="0">
                  <a:pos x="185" y="240"/>
                </a:cxn>
                <a:cxn ang="0">
                  <a:pos x="190" y="283"/>
                </a:cxn>
                <a:cxn ang="0">
                  <a:pos x="198" y="287"/>
                </a:cxn>
                <a:cxn ang="0">
                  <a:pos x="202" y="274"/>
                </a:cxn>
                <a:cxn ang="0">
                  <a:pos x="206" y="270"/>
                </a:cxn>
                <a:cxn ang="0">
                  <a:pos x="210" y="266"/>
                </a:cxn>
                <a:cxn ang="0">
                  <a:pos x="214" y="304"/>
                </a:cxn>
                <a:cxn ang="0">
                  <a:pos x="218" y="283"/>
                </a:cxn>
                <a:cxn ang="0">
                  <a:pos x="227" y="107"/>
                </a:cxn>
                <a:cxn ang="0">
                  <a:pos x="231" y="154"/>
                </a:cxn>
                <a:cxn ang="0">
                  <a:pos x="235" y="171"/>
                </a:cxn>
                <a:cxn ang="0">
                  <a:pos x="239" y="184"/>
                </a:cxn>
                <a:cxn ang="0">
                  <a:pos x="239" y="240"/>
                </a:cxn>
                <a:cxn ang="0">
                  <a:pos x="247" y="244"/>
                </a:cxn>
                <a:cxn ang="0">
                  <a:pos x="251" y="236"/>
                </a:cxn>
              </a:cxnLst>
              <a:rect l="0" t="0" r="r" b="b"/>
              <a:pathLst>
                <a:path w="251" h="304">
                  <a:moveTo>
                    <a:pt x="0" y="51"/>
                  </a:moveTo>
                  <a:lnTo>
                    <a:pt x="0" y="43"/>
                  </a:lnTo>
                  <a:lnTo>
                    <a:pt x="8" y="30"/>
                  </a:lnTo>
                  <a:lnTo>
                    <a:pt x="8" y="25"/>
                  </a:lnTo>
                  <a:lnTo>
                    <a:pt x="8" y="30"/>
                  </a:lnTo>
                  <a:lnTo>
                    <a:pt x="16" y="21"/>
                  </a:lnTo>
                  <a:lnTo>
                    <a:pt x="16" y="13"/>
                  </a:lnTo>
                  <a:lnTo>
                    <a:pt x="20" y="21"/>
                  </a:lnTo>
                  <a:lnTo>
                    <a:pt x="20" y="17"/>
                  </a:lnTo>
                  <a:lnTo>
                    <a:pt x="24" y="13"/>
                  </a:lnTo>
                  <a:lnTo>
                    <a:pt x="24" y="17"/>
                  </a:lnTo>
                  <a:lnTo>
                    <a:pt x="24" y="13"/>
                  </a:lnTo>
                  <a:lnTo>
                    <a:pt x="28" y="8"/>
                  </a:lnTo>
                  <a:lnTo>
                    <a:pt x="33" y="13"/>
                  </a:lnTo>
                  <a:lnTo>
                    <a:pt x="37" y="8"/>
                  </a:lnTo>
                  <a:lnTo>
                    <a:pt x="41" y="4"/>
                  </a:lnTo>
                  <a:lnTo>
                    <a:pt x="49" y="4"/>
                  </a:lnTo>
                  <a:lnTo>
                    <a:pt x="49" y="0"/>
                  </a:lnTo>
                  <a:lnTo>
                    <a:pt x="49" y="4"/>
                  </a:lnTo>
                  <a:lnTo>
                    <a:pt x="53" y="4"/>
                  </a:lnTo>
                  <a:lnTo>
                    <a:pt x="57" y="0"/>
                  </a:lnTo>
                  <a:lnTo>
                    <a:pt x="61" y="4"/>
                  </a:lnTo>
                  <a:lnTo>
                    <a:pt x="61" y="8"/>
                  </a:lnTo>
                  <a:lnTo>
                    <a:pt x="61" y="4"/>
                  </a:lnTo>
                  <a:lnTo>
                    <a:pt x="66" y="0"/>
                  </a:lnTo>
                  <a:lnTo>
                    <a:pt x="66" y="4"/>
                  </a:lnTo>
                  <a:lnTo>
                    <a:pt x="66" y="0"/>
                  </a:lnTo>
                  <a:lnTo>
                    <a:pt x="70" y="4"/>
                  </a:lnTo>
                  <a:lnTo>
                    <a:pt x="78" y="0"/>
                  </a:lnTo>
                  <a:lnTo>
                    <a:pt x="78" y="4"/>
                  </a:lnTo>
                  <a:lnTo>
                    <a:pt x="78" y="0"/>
                  </a:lnTo>
                  <a:lnTo>
                    <a:pt x="82" y="4"/>
                  </a:lnTo>
                  <a:lnTo>
                    <a:pt x="82" y="0"/>
                  </a:lnTo>
                  <a:lnTo>
                    <a:pt x="82" y="4"/>
                  </a:lnTo>
                  <a:lnTo>
                    <a:pt x="86" y="0"/>
                  </a:lnTo>
                  <a:lnTo>
                    <a:pt x="86" y="8"/>
                  </a:lnTo>
                  <a:lnTo>
                    <a:pt x="86" y="0"/>
                  </a:lnTo>
                  <a:lnTo>
                    <a:pt x="90" y="4"/>
                  </a:lnTo>
                  <a:lnTo>
                    <a:pt x="90" y="13"/>
                  </a:lnTo>
                  <a:lnTo>
                    <a:pt x="95" y="4"/>
                  </a:lnTo>
                  <a:lnTo>
                    <a:pt x="95" y="4"/>
                  </a:lnTo>
                  <a:lnTo>
                    <a:pt x="95" y="8"/>
                  </a:lnTo>
                  <a:lnTo>
                    <a:pt x="99" y="13"/>
                  </a:lnTo>
                  <a:lnTo>
                    <a:pt x="103" y="17"/>
                  </a:lnTo>
                  <a:lnTo>
                    <a:pt x="103" y="21"/>
                  </a:lnTo>
                  <a:lnTo>
                    <a:pt x="103" y="17"/>
                  </a:lnTo>
                  <a:lnTo>
                    <a:pt x="111" y="17"/>
                  </a:lnTo>
                  <a:lnTo>
                    <a:pt x="107" y="17"/>
                  </a:lnTo>
                  <a:lnTo>
                    <a:pt x="111" y="30"/>
                  </a:lnTo>
                  <a:lnTo>
                    <a:pt x="115" y="25"/>
                  </a:lnTo>
                  <a:lnTo>
                    <a:pt x="115" y="21"/>
                  </a:lnTo>
                  <a:lnTo>
                    <a:pt x="115" y="25"/>
                  </a:lnTo>
                  <a:lnTo>
                    <a:pt x="119" y="21"/>
                  </a:lnTo>
                  <a:lnTo>
                    <a:pt x="128" y="21"/>
                  </a:lnTo>
                  <a:lnTo>
                    <a:pt x="128" y="25"/>
                  </a:lnTo>
                  <a:lnTo>
                    <a:pt x="128" y="21"/>
                  </a:lnTo>
                  <a:lnTo>
                    <a:pt x="132" y="25"/>
                  </a:lnTo>
                  <a:lnTo>
                    <a:pt x="140" y="25"/>
                  </a:lnTo>
                  <a:lnTo>
                    <a:pt x="136" y="25"/>
                  </a:lnTo>
                  <a:lnTo>
                    <a:pt x="140" y="21"/>
                  </a:lnTo>
                  <a:lnTo>
                    <a:pt x="140" y="21"/>
                  </a:lnTo>
                  <a:lnTo>
                    <a:pt x="144" y="25"/>
                  </a:lnTo>
                  <a:lnTo>
                    <a:pt x="144" y="30"/>
                  </a:lnTo>
                  <a:lnTo>
                    <a:pt x="144" y="25"/>
                  </a:lnTo>
                  <a:lnTo>
                    <a:pt x="148" y="30"/>
                  </a:lnTo>
                  <a:lnTo>
                    <a:pt x="148" y="34"/>
                  </a:lnTo>
                  <a:lnTo>
                    <a:pt x="148" y="30"/>
                  </a:lnTo>
                  <a:lnTo>
                    <a:pt x="152" y="34"/>
                  </a:lnTo>
                  <a:lnTo>
                    <a:pt x="161" y="34"/>
                  </a:lnTo>
                  <a:lnTo>
                    <a:pt x="161" y="51"/>
                  </a:lnTo>
                  <a:lnTo>
                    <a:pt x="165" y="34"/>
                  </a:lnTo>
                  <a:lnTo>
                    <a:pt x="165" y="86"/>
                  </a:lnTo>
                  <a:lnTo>
                    <a:pt x="169" y="43"/>
                  </a:lnTo>
                  <a:lnTo>
                    <a:pt x="169" y="34"/>
                  </a:lnTo>
                  <a:lnTo>
                    <a:pt x="173" y="43"/>
                  </a:lnTo>
                  <a:lnTo>
                    <a:pt x="173" y="38"/>
                  </a:lnTo>
                  <a:lnTo>
                    <a:pt x="173" y="43"/>
                  </a:lnTo>
                  <a:lnTo>
                    <a:pt x="177" y="43"/>
                  </a:lnTo>
                  <a:lnTo>
                    <a:pt x="177" y="188"/>
                  </a:lnTo>
                  <a:lnTo>
                    <a:pt x="177" y="107"/>
                  </a:lnTo>
                  <a:lnTo>
                    <a:pt x="181" y="77"/>
                  </a:lnTo>
                  <a:lnTo>
                    <a:pt x="181" y="249"/>
                  </a:lnTo>
                  <a:lnTo>
                    <a:pt x="181" y="236"/>
                  </a:lnTo>
                  <a:lnTo>
                    <a:pt x="185" y="240"/>
                  </a:lnTo>
                  <a:lnTo>
                    <a:pt x="190" y="257"/>
                  </a:lnTo>
                  <a:lnTo>
                    <a:pt x="190" y="287"/>
                  </a:lnTo>
                  <a:lnTo>
                    <a:pt x="190" y="283"/>
                  </a:lnTo>
                  <a:lnTo>
                    <a:pt x="194" y="291"/>
                  </a:lnTo>
                  <a:lnTo>
                    <a:pt x="194" y="283"/>
                  </a:lnTo>
                  <a:lnTo>
                    <a:pt x="198" y="287"/>
                  </a:lnTo>
                  <a:lnTo>
                    <a:pt x="198" y="266"/>
                  </a:lnTo>
                  <a:lnTo>
                    <a:pt x="198" y="283"/>
                  </a:lnTo>
                  <a:lnTo>
                    <a:pt x="202" y="274"/>
                  </a:lnTo>
                  <a:lnTo>
                    <a:pt x="202" y="240"/>
                  </a:lnTo>
                  <a:lnTo>
                    <a:pt x="202" y="274"/>
                  </a:lnTo>
                  <a:lnTo>
                    <a:pt x="206" y="270"/>
                  </a:lnTo>
                  <a:lnTo>
                    <a:pt x="206" y="266"/>
                  </a:lnTo>
                  <a:lnTo>
                    <a:pt x="210" y="257"/>
                  </a:lnTo>
                  <a:lnTo>
                    <a:pt x="210" y="266"/>
                  </a:lnTo>
                  <a:lnTo>
                    <a:pt x="210" y="257"/>
                  </a:lnTo>
                  <a:lnTo>
                    <a:pt x="214" y="253"/>
                  </a:lnTo>
                  <a:lnTo>
                    <a:pt x="214" y="304"/>
                  </a:lnTo>
                  <a:lnTo>
                    <a:pt x="218" y="291"/>
                  </a:lnTo>
                  <a:lnTo>
                    <a:pt x="218" y="279"/>
                  </a:lnTo>
                  <a:lnTo>
                    <a:pt x="218" y="283"/>
                  </a:lnTo>
                  <a:lnTo>
                    <a:pt x="223" y="274"/>
                  </a:lnTo>
                  <a:lnTo>
                    <a:pt x="223" y="227"/>
                  </a:lnTo>
                  <a:lnTo>
                    <a:pt x="227" y="107"/>
                  </a:lnTo>
                  <a:lnTo>
                    <a:pt x="227" y="43"/>
                  </a:lnTo>
                  <a:lnTo>
                    <a:pt x="227" y="223"/>
                  </a:lnTo>
                  <a:lnTo>
                    <a:pt x="231" y="154"/>
                  </a:lnTo>
                  <a:lnTo>
                    <a:pt x="231" y="47"/>
                  </a:lnTo>
                  <a:lnTo>
                    <a:pt x="231" y="120"/>
                  </a:lnTo>
                  <a:lnTo>
                    <a:pt x="235" y="171"/>
                  </a:lnTo>
                  <a:lnTo>
                    <a:pt x="235" y="249"/>
                  </a:lnTo>
                  <a:lnTo>
                    <a:pt x="235" y="244"/>
                  </a:lnTo>
                  <a:lnTo>
                    <a:pt x="239" y="184"/>
                  </a:lnTo>
                  <a:lnTo>
                    <a:pt x="239" y="253"/>
                  </a:lnTo>
                  <a:lnTo>
                    <a:pt x="239" y="163"/>
                  </a:lnTo>
                  <a:lnTo>
                    <a:pt x="239" y="240"/>
                  </a:lnTo>
                  <a:lnTo>
                    <a:pt x="243" y="236"/>
                  </a:lnTo>
                  <a:lnTo>
                    <a:pt x="243" y="240"/>
                  </a:lnTo>
                  <a:lnTo>
                    <a:pt x="247" y="244"/>
                  </a:lnTo>
                  <a:lnTo>
                    <a:pt x="247" y="253"/>
                  </a:lnTo>
                  <a:lnTo>
                    <a:pt x="247" y="244"/>
                  </a:lnTo>
                  <a:lnTo>
                    <a:pt x="251" y="236"/>
                  </a:lnTo>
                  <a:lnTo>
                    <a:pt x="251" y="240"/>
                  </a:lnTo>
                  <a:lnTo>
                    <a:pt x="251" y="236"/>
                  </a:lnTo>
                </a:path>
              </a:pathLst>
            </a:custGeom>
            <a:noFill/>
            <a:ln w="1270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59"/>
            <p:cNvSpPr>
              <a:spLocks/>
            </p:cNvSpPr>
            <p:nvPr/>
          </p:nvSpPr>
          <p:spPr bwMode="auto">
            <a:xfrm>
              <a:off x="1428" y="2758"/>
              <a:ext cx="864" cy="317"/>
            </a:xfrm>
            <a:custGeom>
              <a:avLst/>
              <a:gdLst/>
              <a:ahLst/>
              <a:cxnLst>
                <a:cxn ang="0">
                  <a:pos x="5" y="129"/>
                </a:cxn>
                <a:cxn ang="0">
                  <a:pos x="9" y="279"/>
                </a:cxn>
                <a:cxn ang="0">
                  <a:pos x="17" y="253"/>
                </a:cxn>
                <a:cxn ang="0">
                  <a:pos x="21" y="94"/>
                </a:cxn>
                <a:cxn ang="0">
                  <a:pos x="25" y="82"/>
                </a:cxn>
                <a:cxn ang="0">
                  <a:pos x="29" y="90"/>
                </a:cxn>
                <a:cxn ang="0">
                  <a:pos x="34" y="197"/>
                </a:cxn>
                <a:cxn ang="0">
                  <a:pos x="46" y="17"/>
                </a:cxn>
                <a:cxn ang="0">
                  <a:pos x="50" y="26"/>
                </a:cxn>
                <a:cxn ang="0">
                  <a:pos x="54" y="77"/>
                </a:cxn>
                <a:cxn ang="0">
                  <a:pos x="62" y="253"/>
                </a:cxn>
                <a:cxn ang="0">
                  <a:pos x="67" y="245"/>
                </a:cxn>
                <a:cxn ang="0">
                  <a:pos x="75" y="245"/>
                </a:cxn>
                <a:cxn ang="0">
                  <a:pos x="79" y="249"/>
                </a:cxn>
                <a:cxn ang="0">
                  <a:pos x="83" y="219"/>
                </a:cxn>
                <a:cxn ang="0">
                  <a:pos x="87" y="197"/>
                </a:cxn>
                <a:cxn ang="0">
                  <a:pos x="95" y="300"/>
                </a:cxn>
                <a:cxn ang="0">
                  <a:pos x="100" y="232"/>
                </a:cxn>
                <a:cxn ang="0">
                  <a:pos x="104" y="210"/>
                </a:cxn>
                <a:cxn ang="0">
                  <a:pos x="108" y="172"/>
                </a:cxn>
                <a:cxn ang="0">
                  <a:pos x="112" y="137"/>
                </a:cxn>
                <a:cxn ang="0">
                  <a:pos x="116" y="206"/>
                </a:cxn>
                <a:cxn ang="0">
                  <a:pos x="124" y="4"/>
                </a:cxn>
                <a:cxn ang="0">
                  <a:pos x="129" y="39"/>
                </a:cxn>
                <a:cxn ang="0">
                  <a:pos x="133" y="279"/>
                </a:cxn>
                <a:cxn ang="0">
                  <a:pos x="137" y="287"/>
                </a:cxn>
                <a:cxn ang="0">
                  <a:pos x="141" y="292"/>
                </a:cxn>
                <a:cxn ang="0">
                  <a:pos x="145" y="287"/>
                </a:cxn>
                <a:cxn ang="0">
                  <a:pos x="149" y="197"/>
                </a:cxn>
                <a:cxn ang="0">
                  <a:pos x="153" y="99"/>
                </a:cxn>
                <a:cxn ang="0">
                  <a:pos x="157" y="124"/>
                </a:cxn>
                <a:cxn ang="0">
                  <a:pos x="162" y="219"/>
                </a:cxn>
                <a:cxn ang="0">
                  <a:pos x="170" y="223"/>
                </a:cxn>
                <a:cxn ang="0">
                  <a:pos x="174" y="189"/>
                </a:cxn>
                <a:cxn ang="0">
                  <a:pos x="178" y="270"/>
                </a:cxn>
                <a:cxn ang="0">
                  <a:pos x="182" y="193"/>
                </a:cxn>
                <a:cxn ang="0">
                  <a:pos x="190" y="210"/>
                </a:cxn>
                <a:cxn ang="0">
                  <a:pos x="195" y="210"/>
                </a:cxn>
                <a:cxn ang="0">
                  <a:pos x="199" y="210"/>
                </a:cxn>
                <a:cxn ang="0">
                  <a:pos x="203" y="202"/>
                </a:cxn>
                <a:cxn ang="0">
                  <a:pos x="211" y="300"/>
                </a:cxn>
                <a:cxn ang="0">
                  <a:pos x="215" y="279"/>
                </a:cxn>
              </a:cxnLst>
              <a:rect l="0" t="0" r="r" b="b"/>
              <a:pathLst>
                <a:path w="215" h="317">
                  <a:moveTo>
                    <a:pt x="0" y="202"/>
                  </a:moveTo>
                  <a:lnTo>
                    <a:pt x="5" y="210"/>
                  </a:lnTo>
                  <a:lnTo>
                    <a:pt x="5" y="129"/>
                  </a:lnTo>
                  <a:lnTo>
                    <a:pt x="5" y="172"/>
                  </a:lnTo>
                  <a:lnTo>
                    <a:pt x="9" y="210"/>
                  </a:lnTo>
                  <a:lnTo>
                    <a:pt x="9" y="279"/>
                  </a:lnTo>
                  <a:lnTo>
                    <a:pt x="13" y="275"/>
                  </a:lnTo>
                  <a:lnTo>
                    <a:pt x="17" y="275"/>
                  </a:lnTo>
                  <a:lnTo>
                    <a:pt x="17" y="253"/>
                  </a:lnTo>
                  <a:lnTo>
                    <a:pt x="21" y="103"/>
                  </a:lnTo>
                  <a:lnTo>
                    <a:pt x="21" y="26"/>
                  </a:lnTo>
                  <a:lnTo>
                    <a:pt x="21" y="94"/>
                  </a:lnTo>
                  <a:lnTo>
                    <a:pt x="25" y="82"/>
                  </a:lnTo>
                  <a:lnTo>
                    <a:pt x="25" y="107"/>
                  </a:lnTo>
                  <a:lnTo>
                    <a:pt x="25" y="82"/>
                  </a:lnTo>
                  <a:lnTo>
                    <a:pt x="29" y="103"/>
                  </a:lnTo>
                  <a:lnTo>
                    <a:pt x="29" y="30"/>
                  </a:lnTo>
                  <a:lnTo>
                    <a:pt x="29" y="90"/>
                  </a:lnTo>
                  <a:lnTo>
                    <a:pt x="34" y="167"/>
                  </a:lnTo>
                  <a:lnTo>
                    <a:pt x="34" y="202"/>
                  </a:lnTo>
                  <a:lnTo>
                    <a:pt x="34" y="197"/>
                  </a:lnTo>
                  <a:lnTo>
                    <a:pt x="38" y="129"/>
                  </a:lnTo>
                  <a:lnTo>
                    <a:pt x="38" y="26"/>
                  </a:lnTo>
                  <a:lnTo>
                    <a:pt x="46" y="17"/>
                  </a:lnTo>
                  <a:lnTo>
                    <a:pt x="42" y="17"/>
                  </a:lnTo>
                  <a:lnTo>
                    <a:pt x="46" y="21"/>
                  </a:lnTo>
                  <a:lnTo>
                    <a:pt x="50" y="26"/>
                  </a:lnTo>
                  <a:lnTo>
                    <a:pt x="50" y="94"/>
                  </a:lnTo>
                  <a:lnTo>
                    <a:pt x="54" y="43"/>
                  </a:lnTo>
                  <a:lnTo>
                    <a:pt x="54" y="77"/>
                  </a:lnTo>
                  <a:lnTo>
                    <a:pt x="58" y="210"/>
                  </a:lnTo>
                  <a:lnTo>
                    <a:pt x="58" y="253"/>
                  </a:lnTo>
                  <a:lnTo>
                    <a:pt x="62" y="253"/>
                  </a:lnTo>
                  <a:lnTo>
                    <a:pt x="62" y="219"/>
                  </a:lnTo>
                  <a:lnTo>
                    <a:pt x="67" y="223"/>
                  </a:lnTo>
                  <a:lnTo>
                    <a:pt x="67" y="245"/>
                  </a:lnTo>
                  <a:lnTo>
                    <a:pt x="71" y="245"/>
                  </a:lnTo>
                  <a:lnTo>
                    <a:pt x="71" y="236"/>
                  </a:lnTo>
                  <a:lnTo>
                    <a:pt x="75" y="245"/>
                  </a:lnTo>
                  <a:lnTo>
                    <a:pt x="75" y="249"/>
                  </a:lnTo>
                  <a:lnTo>
                    <a:pt x="75" y="245"/>
                  </a:lnTo>
                  <a:lnTo>
                    <a:pt x="79" y="249"/>
                  </a:lnTo>
                  <a:lnTo>
                    <a:pt x="79" y="245"/>
                  </a:lnTo>
                  <a:lnTo>
                    <a:pt x="79" y="257"/>
                  </a:lnTo>
                  <a:lnTo>
                    <a:pt x="83" y="219"/>
                  </a:lnTo>
                  <a:lnTo>
                    <a:pt x="83" y="112"/>
                  </a:lnTo>
                  <a:lnTo>
                    <a:pt x="83" y="189"/>
                  </a:lnTo>
                  <a:lnTo>
                    <a:pt x="87" y="197"/>
                  </a:lnTo>
                  <a:lnTo>
                    <a:pt x="87" y="176"/>
                  </a:lnTo>
                  <a:lnTo>
                    <a:pt x="87" y="283"/>
                  </a:lnTo>
                  <a:lnTo>
                    <a:pt x="95" y="300"/>
                  </a:lnTo>
                  <a:lnTo>
                    <a:pt x="91" y="300"/>
                  </a:lnTo>
                  <a:lnTo>
                    <a:pt x="95" y="240"/>
                  </a:lnTo>
                  <a:lnTo>
                    <a:pt x="100" y="232"/>
                  </a:lnTo>
                  <a:lnTo>
                    <a:pt x="100" y="236"/>
                  </a:lnTo>
                  <a:lnTo>
                    <a:pt x="104" y="227"/>
                  </a:lnTo>
                  <a:lnTo>
                    <a:pt x="104" y="210"/>
                  </a:lnTo>
                  <a:lnTo>
                    <a:pt x="104" y="223"/>
                  </a:lnTo>
                  <a:lnTo>
                    <a:pt x="108" y="193"/>
                  </a:lnTo>
                  <a:lnTo>
                    <a:pt x="108" y="172"/>
                  </a:lnTo>
                  <a:lnTo>
                    <a:pt x="108" y="219"/>
                  </a:lnTo>
                  <a:lnTo>
                    <a:pt x="112" y="159"/>
                  </a:lnTo>
                  <a:lnTo>
                    <a:pt x="112" y="137"/>
                  </a:lnTo>
                  <a:lnTo>
                    <a:pt x="112" y="223"/>
                  </a:lnTo>
                  <a:lnTo>
                    <a:pt x="116" y="219"/>
                  </a:lnTo>
                  <a:lnTo>
                    <a:pt x="116" y="206"/>
                  </a:lnTo>
                  <a:lnTo>
                    <a:pt x="120" y="180"/>
                  </a:lnTo>
                  <a:lnTo>
                    <a:pt x="120" y="0"/>
                  </a:lnTo>
                  <a:lnTo>
                    <a:pt x="124" y="4"/>
                  </a:lnTo>
                  <a:lnTo>
                    <a:pt x="124" y="17"/>
                  </a:lnTo>
                  <a:lnTo>
                    <a:pt x="124" y="9"/>
                  </a:lnTo>
                  <a:lnTo>
                    <a:pt x="129" y="39"/>
                  </a:lnTo>
                  <a:lnTo>
                    <a:pt x="129" y="236"/>
                  </a:lnTo>
                  <a:lnTo>
                    <a:pt x="133" y="223"/>
                  </a:lnTo>
                  <a:lnTo>
                    <a:pt x="133" y="279"/>
                  </a:lnTo>
                  <a:lnTo>
                    <a:pt x="133" y="266"/>
                  </a:lnTo>
                  <a:lnTo>
                    <a:pt x="137" y="279"/>
                  </a:lnTo>
                  <a:lnTo>
                    <a:pt x="137" y="287"/>
                  </a:lnTo>
                  <a:lnTo>
                    <a:pt x="137" y="275"/>
                  </a:lnTo>
                  <a:lnTo>
                    <a:pt x="137" y="287"/>
                  </a:lnTo>
                  <a:lnTo>
                    <a:pt x="141" y="292"/>
                  </a:lnTo>
                  <a:lnTo>
                    <a:pt x="141" y="275"/>
                  </a:lnTo>
                  <a:lnTo>
                    <a:pt x="145" y="266"/>
                  </a:lnTo>
                  <a:lnTo>
                    <a:pt x="145" y="287"/>
                  </a:lnTo>
                  <a:lnTo>
                    <a:pt x="145" y="262"/>
                  </a:lnTo>
                  <a:lnTo>
                    <a:pt x="149" y="236"/>
                  </a:lnTo>
                  <a:lnTo>
                    <a:pt x="149" y="197"/>
                  </a:lnTo>
                  <a:lnTo>
                    <a:pt x="149" y="219"/>
                  </a:lnTo>
                  <a:lnTo>
                    <a:pt x="153" y="206"/>
                  </a:lnTo>
                  <a:lnTo>
                    <a:pt x="153" y="99"/>
                  </a:lnTo>
                  <a:lnTo>
                    <a:pt x="157" y="43"/>
                  </a:lnTo>
                  <a:lnTo>
                    <a:pt x="157" y="189"/>
                  </a:lnTo>
                  <a:lnTo>
                    <a:pt x="157" y="124"/>
                  </a:lnTo>
                  <a:lnTo>
                    <a:pt x="162" y="146"/>
                  </a:lnTo>
                  <a:lnTo>
                    <a:pt x="162" y="223"/>
                  </a:lnTo>
                  <a:lnTo>
                    <a:pt x="162" y="219"/>
                  </a:lnTo>
                  <a:lnTo>
                    <a:pt x="166" y="223"/>
                  </a:lnTo>
                  <a:lnTo>
                    <a:pt x="166" y="219"/>
                  </a:lnTo>
                  <a:lnTo>
                    <a:pt x="170" y="223"/>
                  </a:lnTo>
                  <a:lnTo>
                    <a:pt x="170" y="112"/>
                  </a:lnTo>
                  <a:lnTo>
                    <a:pt x="174" y="120"/>
                  </a:lnTo>
                  <a:lnTo>
                    <a:pt x="174" y="189"/>
                  </a:lnTo>
                  <a:lnTo>
                    <a:pt x="174" y="56"/>
                  </a:lnTo>
                  <a:lnTo>
                    <a:pt x="178" y="43"/>
                  </a:lnTo>
                  <a:lnTo>
                    <a:pt x="178" y="270"/>
                  </a:lnTo>
                  <a:lnTo>
                    <a:pt x="178" y="257"/>
                  </a:lnTo>
                  <a:lnTo>
                    <a:pt x="182" y="210"/>
                  </a:lnTo>
                  <a:lnTo>
                    <a:pt x="182" y="193"/>
                  </a:lnTo>
                  <a:lnTo>
                    <a:pt x="182" y="210"/>
                  </a:lnTo>
                  <a:lnTo>
                    <a:pt x="186" y="206"/>
                  </a:lnTo>
                  <a:lnTo>
                    <a:pt x="190" y="210"/>
                  </a:lnTo>
                  <a:lnTo>
                    <a:pt x="190" y="219"/>
                  </a:lnTo>
                  <a:lnTo>
                    <a:pt x="190" y="206"/>
                  </a:lnTo>
                  <a:lnTo>
                    <a:pt x="195" y="210"/>
                  </a:lnTo>
                  <a:lnTo>
                    <a:pt x="199" y="197"/>
                  </a:lnTo>
                  <a:lnTo>
                    <a:pt x="199" y="219"/>
                  </a:lnTo>
                  <a:lnTo>
                    <a:pt x="199" y="210"/>
                  </a:lnTo>
                  <a:lnTo>
                    <a:pt x="203" y="223"/>
                  </a:lnTo>
                  <a:lnTo>
                    <a:pt x="203" y="266"/>
                  </a:lnTo>
                  <a:lnTo>
                    <a:pt x="203" y="202"/>
                  </a:lnTo>
                  <a:lnTo>
                    <a:pt x="207" y="206"/>
                  </a:lnTo>
                  <a:lnTo>
                    <a:pt x="207" y="279"/>
                  </a:lnTo>
                  <a:lnTo>
                    <a:pt x="211" y="300"/>
                  </a:lnTo>
                  <a:lnTo>
                    <a:pt x="211" y="309"/>
                  </a:lnTo>
                  <a:lnTo>
                    <a:pt x="211" y="275"/>
                  </a:lnTo>
                  <a:lnTo>
                    <a:pt x="215" y="279"/>
                  </a:lnTo>
                  <a:lnTo>
                    <a:pt x="215" y="317"/>
                  </a:lnTo>
                  <a:lnTo>
                    <a:pt x="215" y="309"/>
                  </a:lnTo>
                </a:path>
              </a:pathLst>
            </a:custGeom>
            <a:noFill/>
            <a:ln w="1270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pic>
        <p:nvPicPr>
          <p:cNvPr id="19" name="Picture 4"/>
          <p:cNvPicPr>
            <a:picLocks noChangeAspect="1" noChangeArrowheads="1"/>
          </p:cNvPicPr>
          <p:nvPr/>
        </p:nvPicPr>
        <p:blipFill>
          <a:blip r:embed="rId3" cstate="print"/>
          <a:srcRect/>
          <a:stretch>
            <a:fillRect/>
          </a:stretch>
        </p:blipFill>
        <p:spPr bwMode="auto">
          <a:xfrm>
            <a:off x="755576" y="2204864"/>
            <a:ext cx="2320925" cy="877888"/>
          </a:xfrm>
          <a:prstGeom prst="rect">
            <a:avLst/>
          </a:prstGeom>
          <a:noFill/>
          <a:ln w="9525">
            <a:noFill/>
            <a:miter lim="800000"/>
            <a:headEnd/>
            <a:tailEnd/>
          </a:ln>
        </p:spPr>
      </p:pic>
      <p:sp>
        <p:nvSpPr>
          <p:cNvPr id="20" name="テキスト ボックス 284"/>
          <p:cNvSpPr txBox="1">
            <a:spLocks noChangeArrowheads="1"/>
          </p:cNvSpPr>
          <p:nvPr/>
        </p:nvSpPr>
        <p:spPr bwMode="auto">
          <a:xfrm>
            <a:off x="1475656" y="3068960"/>
            <a:ext cx="902811" cy="307777"/>
          </a:xfrm>
          <a:prstGeom prst="rect">
            <a:avLst/>
          </a:prstGeom>
          <a:noFill/>
          <a:ln w="9525">
            <a:noFill/>
            <a:miter lim="800000"/>
            <a:headEnd/>
            <a:tailEnd/>
          </a:ln>
        </p:spPr>
        <p:txBody>
          <a:bodyPr wrap="none">
            <a:spAutoFit/>
          </a:bodyPr>
          <a:lstStyle/>
          <a:p>
            <a:r>
              <a:rPr lang="ja-JP" altLang="en-US" sz="1400" dirty="0"/>
              <a:t>復元信号</a:t>
            </a:r>
          </a:p>
        </p:txBody>
      </p:sp>
      <p:sp>
        <p:nvSpPr>
          <p:cNvPr id="21" name="Text Box 9"/>
          <p:cNvSpPr txBox="1">
            <a:spLocks noChangeArrowheads="1"/>
          </p:cNvSpPr>
          <p:nvPr/>
        </p:nvSpPr>
        <p:spPr bwMode="auto">
          <a:xfrm>
            <a:off x="3055348" y="4987602"/>
            <a:ext cx="364202" cy="461665"/>
          </a:xfrm>
          <a:prstGeom prst="rect">
            <a:avLst/>
          </a:prstGeom>
          <a:noFill/>
          <a:ln w="9525">
            <a:noFill/>
            <a:miter lim="800000"/>
            <a:headEnd/>
            <a:tailEnd/>
          </a:ln>
        </p:spPr>
        <p:txBody>
          <a:bodyPr wrap="none">
            <a:spAutoFit/>
          </a:bodyPr>
          <a:lstStyle/>
          <a:p>
            <a:pPr eaLnBrk="1" hangingPunct="1"/>
            <a:r>
              <a:rPr kumimoji="1" lang="en-US" altLang="ja-JP" sz="2400" dirty="0"/>
              <a:t>+</a:t>
            </a:r>
          </a:p>
        </p:txBody>
      </p:sp>
      <p:sp>
        <p:nvSpPr>
          <p:cNvPr id="22" name="Text Box 12"/>
          <p:cNvSpPr txBox="1">
            <a:spLocks noChangeArrowheads="1"/>
          </p:cNvSpPr>
          <p:nvPr/>
        </p:nvSpPr>
        <p:spPr bwMode="auto">
          <a:xfrm>
            <a:off x="5724128" y="4987602"/>
            <a:ext cx="364202" cy="461665"/>
          </a:xfrm>
          <a:prstGeom prst="rect">
            <a:avLst/>
          </a:prstGeom>
          <a:noFill/>
          <a:ln w="9525">
            <a:noFill/>
            <a:miter lim="800000"/>
            <a:headEnd/>
            <a:tailEnd/>
          </a:ln>
        </p:spPr>
        <p:txBody>
          <a:bodyPr wrap="none">
            <a:spAutoFit/>
          </a:bodyPr>
          <a:lstStyle/>
          <a:p>
            <a:pPr eaLnBrk="1" hangingPunct="1"/>
            <a:r>
              <a:rPr kumimoji="1" lang="en-US" altLang="ja-JP" sz="2400" dirty="0"/>
              <a:t>+</a:t>
            </a:r>
          </a:p>
        </p:txBody>
      </p:sp>
      <p:sp>
        <p:nvSpPr>
          <p:cNvPr id="23" name="テキスト ボックス 284"/>
          <p:cNvSpPr txBox="1">
            <a:spLocks noChangeArrowheads="1"/>
          </p:cNvSpPr>
          <p:nvPr/>
        </p:nvSpPr>
        <p:spPr bwMode="auto">
          <a:xfrm>
            <a:off x="1547342" y="5517231"/>
            <a:ext cx="723275" cy="307777"/>
          </a:xfrm>
          <a:prstGeom prst="rect">
            <a:avLst/>
          </a:prstGeom>
          <a:noFill/>
          <a:ln w="9525">
            <a:noFill/>
            <a:miter lim="800000"/>
            <a:headEnd/>
            <a:tailEnd/>
          </a:ln>
        </p:spPr>
        <p:txBody>
          <a:bodyPr wrap="none">
            <a:spAutoFit/>
          </a:bodyPr>
          <a:lstStyle/>
          <a:p>
            <a:r>
              <a:rPr lang="ja-JP" altLang="en-US" sz="1400" dirty="0" smtClean="0"/>
              <a:t>原信号</a:t>
            </a:r>
            <a:endParaRPr lang="ja-JP" altLang="en-US" sz="1400" dirty="0"/>
          </a:p>
        </p:txBody>
      </p:sp>
      <p:grpSp>
        <p:nvGrpSpPr>
          <p:cNvPr id="24" name="グループ化 23"/>
          <p:cNvGrpSpPr/>
          <p:nvPr/>
        </p:nvGrpSpPr>
        <p:grpSpPr>
          <a:xfrm>
            <a:off x="3491880" y="4721057"/>
            <a:ext cx="2160240" cy="842610"/>
            <a:chOff x="5808041" y="4007717"/>
            <a:chExt cx="2292351" cy="931863"/>
          </a:xfrm>
        </p:grpSpPr>
        <p:sp>
          <p:nvSpPr>
            <p:cNvPr id="25" name="Line 9"/>
            <p:cNvSpPr>
              <a:spLocks noChangeShapeType="1"/>
            </p:cNvSpPr>
            <p:nvPr/>
          </p:nvSpPr>
          <p:spPr bwMode="auto">
            <a:xfrm>
              <a:off x="5808041" y="4509120"/>
              <a:ext cx="2287071" cy="1588"/>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Line 10"/>
            <p:cNvSpPr>
              <a:spLocks noChangeShapeType="1"/>
            </p:cNvSpPr>
            <p:nvPr/>
          </p:nvSpPr>
          <p:spPr bwMode="auto">
            <a:xfrm flipV="1">
              <a:off x="5808041" y="4007717"/>
              <a:ext cx="1276" cy="93186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フリーフォーム 26"/>
            <p:cNvSpPr/>
            <p:nvPr/>
          </p:nvSpPr>
          <p:spPr bwMode="auto">
            <a:xfrm>
              <a:off x="5812324" y="4171507"/>
              <a:ext cx="2288068" cy="637083"/>
            </a:xfrm>
            <a:custGeom>
              <a:avLst/>
              <a:gdLst>
                <a:gd name="connsiteX0" fmla="*/ 0 w 2288068"/>
                <a:gd name="connsiteY0" fmla="*/ 421342 h 794412"/>
                <a:gd name="connsiteX1" fmla="*/ 57926 w 2288068"/>
                <a:gd name="connsiteY1" fmla="*/ 61374 h 794412"/>
                <a:gd name="connsiteX2" fmla="*/ 132402 w 2288068"/>
                <a:gd name="connsiteY2" fmla="*/ 789584 h 794412"/>
                <a:gd name="connsiteX3" fmla="*/ 206878 w 2288068"/>
                <a:gd name="connsiteY3" fmla="*/ 65512 h 794412"/>
                <a:gd name="connsiteX4" fmla="*/ 281354 w 2288068"/>
                <a:gd name="connsiteY4" fmla="*/ 789584 h 794412"/>
                <a:gd name="connsiteX5" fmla="*/ 359967 w 2288068"/>
                <a:gd name="connsiteY5" fmla="*/ 69649 h 794412"/>
                <a:gd name="connsiteX6" fmla="*/ 417893 w 2288068"/>
                <a:gd name="connsiteY6" fmla="*/ 789584 h 794412"/>
                <a:gd name="connsiteX7" fmla="*/ 496507 w 2288068"/>
                <a:gd name="connsiteY7" fmla="*/ 69649 h 794412"/>
                <a:gd name="connsiteX8" fmla="*/ 558570 w 2288068"/>
                <a:gd name="connsiteY8" fmla="*/ 789584 h 794412"/>
                <a:gd name="connsiteX9" fmla="*/ 637183 w 2288068"/>
                <a:gd name="connsiteY9" fmla="*/ 69649 h 794412"/>
                <a:gd name="connsiteX10" fmla="*/ 707522 w 2288068"/>
                <a:gd name="connsiteY10" fmla="*/ 789584 h 794412"/>
                <a:gd name="connsiteX11" fmla="*/ 786135 w 2288068"/>
                <a:gd name="connsiteY11" fmla="*/ 69649 h 794412"/>
                <a:gd name="connsiteX12" fmla="*/ 860611 w 2288068"/>
                <a:gd name="connsiteY12" fmla="*/ 789584 h 794412"/>
                <a:gd name="connsiteX13" fmla="*/ 926812 w 2288068"/>
                <a:gd name="connsiteY13" fmla="*/ 69649 h 794412"/>
                <a:gd name="connsiteX14" fmla="*/ 1005426 w 2288068"/>
                <a:gd name="connsiteY14" fmla="*/ 785447 h 794412"/>
                <a:gd name="connsiteX15" fmla="*/ 1075764 w 2288068"/>
                <a:gd name="connsiteY15" fmla="*/ 69649 h 794412"/>
                <a:gd name="connsiteX16" fmla="*/ 1141965 w 2288068"/>
                <a:gd name="connsiteY16" fmla="*/ 789584 h 794412"/>
                <a:gd name="connsiteX17" fmla="*/ 1220579 w 2288068"/>
                <a:gd name="connsiteY17" fmla="*/ 65512 h 794412"/>
                <a:gd name="connsiteX18" fmla="*/ 1282642 w 2288068"/>
                <a:gd name="connsiteY18" fmla="*/ 793722 h 794412"/>
                <a:gd name="connsiteX19" fmla="*/ 1361256 w 2288068"/>
                <a:gd name="connsiteY19" fmla="*/ 69649 h 794412"/>
                <a:gd name="connsiteX20" fmla="*/ 1427457 w 2288068"/>
                <a:gd name="connsiteY20" fmla="*/ 793722 h 794412"/>
                <a:gd name="connsiteX21" fmla="*/ 1497795 w 2288068"/>
                <a:gd name="connsiteY21" fmla="*/ 69649 h 794412"/>
                <a:gd name="connsiteX22" fmla="*/ 1576409 w 2288068"/>
                <a:gd name="connsiteY22" fmla="*/ 785447 h 794412"/>
                <a:gd name="connsiteX23" fmla="*/ 1650885 w 2288068"/>
                <a:gd name="connsiteY23" fmla="*/ 69649 h 794412"/>
                <a:gd name="connsiteX24" fmla="*/ 1717086 w 2288068"/>
                <a:gd name="connsiteY24" fmla="*/ 785447 h 794412"/>
                <a:gd name="connsiteX25" fmla="*/ 1795699 w 2288068"/>
                <a:gd name="connsiteY25" fmla="*/ 69649 h 794412"/>
                <a:gd name="connsiteX26" fmla="*/ 1861900 w 2288068"/>
                <a:gd name="connsiteY26" fmla="*/ 785447 h 794412"/>
                <a:gd name="connsiteX27" fmla="*/ 1940514 w 2288068"/>
                <a:gd name="connsiteY27" fmla="*/ 69649 h 794412"/>
                <a:gd name="connsiteX28" fmla="*/ 2006715 w 2288068"/>
                <a:gd name="connsiteY28" fmla="*/ 785447 h 794412"/>
                <a:gd name="connsiteX29" fmla="*/ 2081191 w 2288068"/>
                <a:gd name="connsiteY29" fmla="*/ 69649 h 794412"/>
                <a:gd name="connsiteX30" fmla="*/ 2147392 w 2288068"/>
                <a:gd name="connsiteY30" fmla="*/ 789584 h 794412"/>
                <a:gd name="connsiteX31" fmla="*/ 2226005 w 2288068"/>
                <a:gd name="connsiteY31" fmla="*/ 69649 h 794412"/>
                <a:gd name="connsiteX32" fmla="*/ 2288068 w 2288068"/>
                <a:gd name="connsiteY32" fmla="*/ 429617 h 79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88068" h="794412">
                  <a:moveTo>
                    <a:pt x="0" y="421342"/>
                  </a:moveTo>
                  <a:cubicBezTo>
                    <a:pt x="17929" y="210671"/>
                    <a:pt x="35859" y="0"/>
                    <a:pt x="57926" y="61374"/>
                  </a:cubicBezTo>
                  <a:cubicBezTo>
                    <a:pt x="79993" y="122748"/>
                    <a:pt x="107577" y="788894"/>
                    <a:pt x="132402" y="789584"/>
                  </a:cubicBezTo>
                  <a:cubicBezTo>
                    <a:pt x="157227" y="790274"/>
                    <a:pt x="182053" y="65512"/>
                    <a:pt x="206878" y="65512"/>
                  </a:cubicBezTo>
                  <a:cubicBezTo>
                    <a:pt x="231703" y="65512"/>
                    <a:pt x="255839" y="788895"/>
                    <a:pt x="281354" y="789584"/>
                  </a:cubicBezTo>
                  <a:cubicBezTo>
                    <a:pt x="306869" y="790273"/>
                    <a:pt x="337211" y="69649"/>
                    <a:pt x="359967" y="69649"/>
                  </a:cubicBezTo>
                  <a:cubicBezTo>
                    <a:pt x="382723" y="69649"/>
                    <a:pt x="395136" y="789584"/>
                    <a:pt x="417893" y="789584"/>
                  </a:cubicBezTo>
                  <a:cubicBezTo>
                    <a:pt x="440650" y="789584"/>
                    <a:pt x="473061" y="69649"/>
                    <a:pt x="496507" y="69649"/>
                  </a:cubicBezTo>
                  <a:cubicBezTo>
                    <a:pt x="519953" y="69649"/>
                    <a:pt x="535124" y="789584"/>
                    <a:pt x="558570" y="789584"/>
                  </a:cubicBezTo>
                  <a:cubicBezTo>
                    <a:pt x="582016" y="789584"/>
                    <a:pt x="612358" y="69649"/>
                    <a:pt x="637183" y="69649"/>
                  </a:cubicBezTo>
                  <a:cubicBezTo>
                    <a:pt x="662008" y="69649"/>
                    <a:pt x="682697" y="789584"/>
                    <a:pt x="707522" y="789584"/>
                  </a:cubicBezTo>
                  <a:cubicBezTo>
                    <a:pt x="732347" y="789584"/>
                    <a:pt x="760620" y="69649"/>
                    <a:pt x="786135" y="69649"/>
                  </a:cubicBezTo>
                  <a:cubicBezTo>
                    <a:pt x="811650" y="69649"/>
                    <a:pt x="837165" y="789584"/>
                    <a:pt x="860611" y="789584"/>
                  </a:cubicBezTo>
                  <a:cubicBezTo>
                    <a:pt x="884057" y="789584"/>
                    <a:pt x="902676" y="70338"/>
                    <a:pt x="926812" y="69649"/>
                  </a:cubicBezTo>
                  <a:cubicBezTo>
                    <a:pt x="950948" y="68960"/>
                    <a:pt x="980601" y="785447"/>
                    <a:pt x="1005426" y="785447"/>
                  </a:cubicBezTo>
                  <a:cubicBezTo>
                    <a:pt x="1030251" y="785447"/>
                    <a:pt x="1053008" y="68960"/>
                    <a:pt x="1075764" y="69649"/>
                  </a:cubicBezTo>
                  <a:cubicBezTo>
                    <a:pt x="1098520" y="70338"/>
                    <a:pt x="1117829" y="790273"/>
                    <a:pt x="1141965" y="789584"/>
                  </a:cubicBezTo>
                  <a:cubicBezTo>
                    <a:pt x="1166101" y="788895"/>
                    <a:pt x="1197133" y="64822"/>
                    <a:pt x="1220579" y="65512"/>
                  </a:cubicBezTo>
                  <a:cubicBezTo>
                    <a:pt x="1244025" y="66202"/>
                    <a:pt x="1259196" y="793033"/>
                    <a:pt x="1282642" y="793722"/>
                  </a:cubicBezTo>
                  <a:cubicBezTo>
                    <a:pt x="1306088" y="794412"/>
                    <a:pt x="1337120" y="69649"/>
                    <a:pt x="1361256" y="69649"/>
                  </a:cubicBezTo>
                  <a:cubicBezTo>
                    <a:pt x="1385392" y="69649"/>
                    <a:pt x="1404701" y="793722"/>
                    <a:pt x="1427457" y="793722"/>
                  </a:cubicBezTo>
                  <a:cubicBezTo>
                    <a:pt x="1450213" y="793722"/>
                    <a:pt x="1472970" y="71028"/>
                    <a:pt x="1497795" y="69649"/>
                  </a:cubicBezTo>
                  <a:cubicBezTo>
                    <a:pt x="1522620" y="68270"/>
                    <a:pt x="1550894" y="785447"/>
                    <a:pt x="1576409" y="785447"/>
                  </a:cubicBezTo>
                  <a:cubicBezTo>
                    <a:pt x="1601924" y="785447"/>
                    <a:pt x="1627439" y="69649"/>
                    <a:pt x="1650885" y="69649"/>
                  </a:cubicBezTo>
                  <a:cubicBezTo>
                    <a:pt x="1674331" y="69649"/>
                    <a:pt x="1692950" y="785447"/>
                    <a:pt x="1717086" y="785447"/>
                  </a:cubicBezTo>
                  <a:cubicBezTo>
                    <a:pt x="1741222" y="785447"/>
                    <a:pt x="1771563" y="69649"/>
                    <a:pt x="1795699" y="69649"/>
                  </a:cubicBezTo>
                  <a:cubicBezTo>
                    <a:pt x="1819835" y="69649"/>
                    <a:pt x="1837764" y="785447"/>
                    <a:pt x="1861900" y="785447"/>
                  </a:cubicBezTo>
                  <a:cubicBezTo>
                    <a:pt x="1886036" y="785447"/>
                    <a:pt x="1916378" y="69649"/>
                    <a:pt x="1940514" y="69649"/>
                  </a:cubicBezTo>
                  <a:cubicBezTo>
                    <a:pt x="1964650" y="69649"/>
                    <a:pt x="1983269" y="785447"/>
                    <a:pt x="2006715" y="785447"/>
                  </a:cubicBezTo>
                  <a:cubicBezTo>
                    <a:pt x="2030161" y="785447"/>
                    <a:pt x="2057745" y="68960"/>
                    <a:pt x="2081191" y="69649"/>
                  </a:cubicBezTo>
                  <a:cubicBezTo>
                    <a:pt x="2104637" y="70339"/>
                    <a:pt x="2123256" y="789584"/>
                    <a:pt x="2147392" y="789584"/>
                  </a:cubicBezTo>
                  <a:cubicBezTo>
                    <a:pt x="2171528" y="789584"/>
                    <a:pt x="2202559" y="129644"/>
                    <a:pt x="2226005" y="69649"/>
                  </a:cubicBezTo>
                  <a:cubicBezTo>
                    <a:pt x="2249451" y="9655"/>
                    <a:pt x="2268759" y="219636"/>
                    <a:pt x="2288068" y="429617"/>
                  </a:cubicBezTo>
                </a:path>
              </a:pathLst>
            </a:cu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grpSp>
        <p:nvGrpSpPr>
          <p:cNvPr id="28" name="グループ化 27"/>
          <p:cNvGrpSpPr/>
          <p:nvPr/>
        </p:nvGrpSpPr>
        <p:grpSpPr>
          <a:xfrm>
            <a:off x="6198715" y="4721057"/>
            <a:ext cx="2160240" cy="842610"/>
            <a:chOff x="3131840" y="4007717"/>
            <a:chExt cx="2287071" cy="931863"/>
          </a:xfrm>
        </p:grpSpPr>
        <p:sp>
          <p:nvSpPr>
            <p:cNvPr id="29" name="Line 9"/>
            <p:cNvSpPr>
              <a:spLocks noChangeShapeType="1"/>
            </p:cNvSpPr>
            <p:nvPr/>
          </p:nvSpPr>
          <p:spPr bwMode="auto">
            <a:xfrm>
              <a:off x="3131840" y="4509120"/>
              <a:ext cx="2287071" cy="1588"/>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Line 10"/>
            <p:cNvSpPr>
              <a:spLocks noChangeShapeType="1"/>
            </p:cNvSpPr>
            <p:nvPr/>
          </p:nvSpPr>
          <p:spPr bwMode="auto">
            <a:xfrm flipV="1">
              <a:off x="3131840" y="4007717"/>
              <a:ext cx="1276" cy="93186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 name="フリーフォーム 30"/>
            <p:cNvSpPr/>
            <p:nvPr/>
          </p:nvSpPr>
          <p:spPr bwMode="auto">
            <a:xfrm>
              <a:off x="3135148" y="4251142"/>
              <a:ext cx="2228939" cy="477812"/>
            </a:xfrm>
            <a:custGeom>
              <a:avLst/>
              <a:gdLst>
                <a:gd name="connsiteX0" fmla="*/ 0 w 2874254"/>
                <a:gd name="connsiteY0" fmla="*/ 417983 h 784339"/>
                <a:gd name="connsiteX1" fmla="*/ 29785 w 2874254"/>
                <a:gd name="connsiteY1" fmla="*/ 60563 h 784339"/>
                <a:gd name="connsiteX2" fmla="*/ 62549 w 2874254"/>
                <a:gd name="connsiteY2" fmla="*/ 781360 h 784339"/>
                <a:gd name="connsiteX3" fmla="*/ 101269 w 2874254"/>
                <a:gd name="connsiteY3" fmla="*/ 57584 h 784339"/>
                <a:gd name="connsiteX4" fmla="*/ 139990 w 2874254"/>
                <a:gd name="connsiteY4" fmla="*/ 778382 h 784339"/>
                <a:gd name="connsiteX5" fmla="*/ 169775 w 2874254"/>
                <a:gd name="connsiteY5" fmla="*/ 57584 h 784339"/>
                <a:gd name="connsiteX6" fmla="*/ 208495 w 2874254"/>
                <a:gd name="connsiteY6" fmla="*/ 778382 h 784339"/>
                <a:gd name="connsiteX7" fmla="*/ 244237 w 2874254"/>
                <a:gd name="connsiteY7" fmla="*/ 63541 h 784339"/>
                <a:gd name="connsiteX8" fmla="*/ 282958 w 2874254"/>
                <a:gd name="connsiteY8" fmla="*/ 781360 h 784339"/>
                <a:gd name="connsiteX9" fmla="*/ 315721 w 2874254"/>
                <a:gd name="connsiteY9" fmla="*/ 60563 h 784339"/>
                <a:gd name="connsiteX10" fmla="*/ 351463 w 2874254"/>
                <a:gd name="connsiteY10" fmla="*/ 781360 h 784339"/>
                <a:gd name="connsiteX11" fmla="*/ 393162 w 2874254"/>
                <a:gd name="connsiteY11" fmla="*/ 57584 h 784339"/>
                <a:gd name="connsiteX12" fmla="*/ 428904 w 2874254"/>
                <a:gd name="connsiteY12" fmla="*/ 778382 h 784339"/>
                <a:gd name="connsiteX13" fmla="*/ 461668 w 2874254"/>
                <a:gd name="connsiteY13" fmla="*/ 63541 h 784339"/>
                <a:gd name="connsiteX14" fmla="*/ 494431 w 2874254"/>
                <a:gd name="connsiteY14" fmla="*/ 778382 h 784339"/>
                <a:gd name="connsiteX15" fmla="*/ 533152 w 2874254"/>
                <a:gd name="connsiteY15" fmla="*/ 60563 h 784339"/>
                <a:gd name="connsiteX16" fmla="*/ 568894 w 2874254"/>
                <a:gd name="connsiteY16" fmla="*/ 778382 h 784339"/>
                <a:gd name="connsiteX17" fmla="*/ 607614 w 2874254"/>
                <a:gd name="connsiteY17" fmla="*/ 57584 h 784339"/>
                <a:gd name="connsiteX18" fmla="*/ 640378 w 2874254"/>
                <a:gd name="connsiteY18" fmla="*/ 778382 h 784339"/>
                <a:gd name="connsiteX19" fmla="*/ 676120 w 2874254"/>
                <a:gd name="connsiteY19" fmla="*/ 63541 h 784339"/>
                <a:gd name="connsiteX20" fmla="*/ 717819 w 2874254"/>
                <a:gd name="connsiteY20" fmla="*/ 775403 h 784339"/>
                <a:gd name="connsiteX21" fmla="*/ 747604 w 2874254"/>
                <a:gd name="connsiteY21" fmla="*/ 63541 h 784339"/>
                <a:gd name="connsiteX22" fmla="*/ 786324 w 2874254"/>
                <a:gd name="connsiteY22" fmla="*/ 775403 h 784339"/>
                <a:gd name="connsiteX23" fmla="*/ 822066 w 2874254"/>
                <a:gd name="connsiteY23" fmla="*/ 63541 h 784339"/>
                <a:gd name="connsiteX24" fmla="*/ 857808 w 2874254"/>
                <a:gd name="connsiteY24" fmla="*/ 781360 h 784339"/>
                <a:gd name="connsiteX25" fmla="*/ 896529 w 2874254"/>
                <a:gd name="connsiteY25" fmla="*/ 60563 h 784339"/>
                <a:gd name="connsiteX26" fmla="*/ 929293 w 2874254"/>
                <a:gd name="connsiteY26" fmla="*/ 778382 h 784339"/>
                <a:gd name="connsiteX27" fmla="*/ 965035 w 2874254"/>
                <a:gd name="connsiteY27" fmla="*/ 60563 h 784339"/>
                <a:gd name="connsiteX28" fmla="*/ 1003755 w 2874254"/>
                <a:gd name="connsiteY28" fmla="*/ 778382 h 784339"/>
                <a:gd name="connsiteX29" fmla="*/ 1039497 w 2874254"/>
                <a:gd name="connsiteY29" fmla="*/ 60563 h 784339"/>
                <a:gd name="connsiteX30" fmla="*/ 1075239 w 2874254"/>
                <a:gd name="connsiteY30" fmla="*/ 775403 h 784339"/>
                <a:gd name="connsiteX31" fmla="*/ 1113960 w 2874254"/>
                <a:gd name="connsiteY31" fmla="*/ 57584 h 784339"/>
                <a:gd name="connsiteX32" fmla="*/ 1143745 w 2874254"/>
                <a:gd name="connsiteY32" fmla="*/ 778382 h 784339"/>
                <a:gd name="connsiteX33" fmla="*/ 1182465 w 2874254"/>
                <a:gd name="connsiteY33" fmla="*/ 57584 h 784339"/>
                <a:gd name="connsiteX34" fmla="*/ 1221186 w 2874254"/>
                <a:gd name="connsiteY34" fmla="*/ 775403 h 784339"/>
                <a:gd name="connsiteX35" fmla="*/ 1256928 w 2874254"/>
                <a:gd name="connsiteY35" fmla="*/ 63541 h 784339"/>
                <a:gd name="connsiteX36" fmla="*/ 1289691 w 2874254"/>
                <a:gd name="connsiteY36" fmla="*/ 769446 h 784339"/>
                <a:gd name="connsiteX37" fmla="*/ 1328412 w 2874254"/>
                <a:gd name="connsiteY37" fmla="*/ 60563 h 784339"/>
                <a:gd name="connsiteX38" fmla="*/ 1361175 w 2874254"/>
                <a:gd name="connsiteY38" fmla="*/ 781360 h 784339"/>
                <a:gd name="connsiteX39" fmla="*/ 1399896 w 2874254"/>
                <a:gd name="connsiteY39" fmla="*/ 57584 h 784339"/>
                <a:gd name="connsiteX40" fmla="*/ 1432659 w 2874254"/>
                <a:gd name="connsiteY40" fmla="*/ 784339 h 784339"/>
                <a:gd name="connsiteX41" fmla="*/ 1465423 w 2874254"/>
                <a:gd name="connsiteY41" fmla="*/ 57584 h 784339"/>
                <a:gd name="connsiteX42" fmla="*/ 1513079 w 2874254"/>
                <a:gd name="connsiteY42" fmla="*/ 778382 h 784339"/>
                <a:gd name="connsiteX43" fmla="*/ 1548821 w 2874254"/>
                <a:gd name="connsiteY43" fmla="*/ 60563 h 784339"/>
                <a:gd name="connsiteX44" fmla="*/ 1581584 w 2874254"/>
                <a:gd name="connsiteY44" fmla="*/ 784339 h 784339"/>
                <a:gd name="connsiteX45" fmla="*/ 1611369 w 2874254"/>
                <a:gd name="connsiteY45" fmla="*/ 60563 h 784339"/>
                <a:gd name="connsiteX46" fmla="*/ 1653068 w 2874254"/>
                <a:gd name="connsiteY46" fmla="*/ 781360 h 784339"/>
                <a:gd name="connsiteX47" fmla="*/ 1682853 w 2874254"/>
                <a:gd name="connsiteY47" fmla="*/ 60563 h 784339"/>
                <a:gd name="connsiteX48" fmla="*/ 1724552 w 2874254"/>
                <a:gd name="connsiteY48" fmla="*/ 781360 h 784339"/>
                <a:gd name="connsiteX49" fmla="*/ 1760294 w 2874254"/>
                <a:gd name="connsiteY49" fmla="*/ 57584 h 784339"/>
                <a:gd name="connsiteX50" fmla="*/ 1796037 w 2874254"/>
                <a:gd name="connsiteY50" fmla="*/ 781360 h 784339"/>
                <a:gd name="connsiteX51" fmla="*/ 1828800 w 2874254"/>
                <a:gd name="connsiteY51" fmla="*/ 57584 h 784339"/>
                <a:gd name="connsiteX52" fmla="*/ 1864542 w 2874254"/>
                <a:gd name="connsiteY52" fmla="*/ 775403 h 784339"/>
                <a:gd name="connsiteX53" fmla="*/ 1909220 w 2874254"/>
                <a:gd name="connsiteY53" fmla="*/ 60563 h 784339"/>
                <a:gd name="connsiteX54" fmla="*/ 1939005 w 2874254"/>
                <a:gd name="connsiteY54" fmla="*/ 778382 h 784339"/>
                <a:gd name="connsiteX55" fmla="*/ 1971768 w 2874254"/>
                <a:gd name="connsiteY55" fmla="*/ 57584 h 784339"/>
                <a:gd name="connsiteX56" fmla="*/ 2007510 w 2874254"/>
                <a:gd name="connsiteY56" fmla="*/ 781360 h 784339"/>
                <a:gd name="connsiteX57" fmla="*/ 2049209 w 2874254"/>
                <a:gd name="connsiteY57" fmla="*/ 60563 h 784339"/>
                <a:gd name="connsiteX58" fmla="*/ 2078994 w 2874254"/>
                <a:gd name="connsiteY58" fmla="*/ 781360 h 784339"/>
                <a:gd name="connsiteX59" fmla="*/ 2117715 w 2874254"/>
                <a:gd name="connsiteY59" fmla="*/ 60563 h 784339"/>
                <a:gd name="connsiteX60" fmla="*/ 2150478 w 2874254"/>
                <a:gd name="connsiteY60" fmla="*/ 778382 h 784339"/>
                <a:gd name="connsiteX61" fmla="*/ 2186220 w 2874254"/>
                <a:gd name="connsiteY61" fmla="*/ 57584 h 784339"/>
                <a:gd name="connsiteX62" fmla="*/ 2221962 w 2874254"/>
                <a:gd name="connsiteY62" fmla="*/ 781360 h 784339"/>
                <a:gd name="connsiteX63" fmla="*/ 2263661 w 2874254"/>
                <a:gd name="connsiteY63" fmla="*/ 57584 h 784339"/>
                <a:gd name="connsiteX64" fmla="*/ 2293446 w 2874254"/>
                <a:gd name="connsiteY64" fmla="*/ 778382 h 784339"/>
                <a:gd name="connsiteX65" fmla="*/ 2338124 w 2874254"/>
                <a:gd name="connsiteY65" fmla="*/ 60563 h 784339"/>
                <a:gd name="connsiteX66" fmla="*/ 2370887 w 2874254"/>
                <a:gd name="connsiteY66" fmla="*/ 775403 h 784339"/>
                <a:gd name="connsiteX67" fmla="*/ 2403651 w 2874254"/>
                <a:gd name="connsiteY67" fmla="*/ 57584 h 784339"/>
                <a:gd name="connsiteX68" fmla="*/ 2445350 w 2874254"/>
                <a:gd name="connsiteY68" fmla="*/ 781360 h 784339"/>
                <a:gd name="connsiteX69" fmla="*/ 2481092 w 2874254"/>
                <a:gd name="connsiteY69" fmla="*/ 57584 h 784339"/>
                <a:gd name="connsiteX70" fmla="*/ 2513855 w 2874254"/>
                <a:gd name="connsiteY70" fmla="*/ 778382 h 784339"/>
                <a:gd name="connsiteX71" fmla="*/ 2549597 w 2874254"/>
                <a:gd name="connsiteY71" fmla="*/ 57584 h 784339"/>
                <a:gd name="connsiteX72" fmla="*/ 2588318 w 2874254"/>
                <a:gd name="connsiteY72" fmla="*/ 778382 h 784339"/>
                <a:gd name="connsiteX73" fmla="*/ 2621081 w 2874254"/>
                <a:gd name="connsiteY73" fmla="*/ 57584 h 784339"/>
                <a:gd name="connsiteX74" fmla="*/ 2653845 w 2874254"/>
                <a:gd name="connsiteY74" fmla="*/ 781360 h 784339"/>
                <a:gd name="connsiteX75" fmla="*/ 2692566 w 2874254"/>
                <a:gd name="connsiteY75" fmla="*/ 60563 h 784339"/>
                <a:gd name="connsiteX76" fmla="*/ 2728308 w 2874254"/>
                <a:gd name="connsiteY76" fmla="*/ 775403 h 784339"/>
                <a:gd name="connsiteX77" fmla="*/ 2767028 w 2874254"/>
                <a:gd name="connsiteY77" fmla="*/ 63541 h 784339"/>
                <a:gd name="connsiteX78" fmla="*/ 2808727 w 2874254"/>
                <a:gd name="connsiteY78" fmla="*/ 775403 h 784339"/>
                <a:gd name="connsiteX79" fmla="*/ 2838512 w 2874254"/>
                <a:gd name="connsiteY79" fmla="*/ 60563 h 784339"/>
                <a:gd name="connsiteX80" fmla="*/ 2874254 w 2874254"/>
                <a:gd name="connsiteY80" fmla="*/ 781360 h 78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74254" h="784339">
                  <a:moveTo>
                    <a:pt x="0" y="417983"/>
                  </a:moveTo>
                  <a:cubicBezTo>
                    <a:pt x="9680" y="208991"/>
                    <a:pt x="19360" y="0"/>
                    <a:pt x="29785" y="60563"/>
                  </a:cubicBezTo>
                  <a:cubicBezTo>
                    <a:pt x="40210" y="121126"/>
                    <a:pt x="50635" y="781857"/>
                    <a:pt x="62549" y="781360"/>
                  </a:cubicBezTo>
                  <a:cubicBezTo>
                    <a:pt x="74463" y="780864"/>
                    <a:pt x="88362" y="58080"/>
                    <a:pt x="101269" y="57584"/>
                  </a:cubicBezTo>
                  <a:cubicBezTo>
                    <a:pt x="114176" y="57088"/>
                    <a:pt x="128572" y="778382"/>
                    <a:pt x="139990" y="778382"/>
                  </a:cubicBezTo>
                  <a:cubicBezTo>
                    <a:pt x="151408" y="778382"/>
                    <a:pt x="158358" y="57584"/>
                    <a:pt x="169775" y="57584"/>
                  </a:cubicBezTo>
                  <a:cubicBezTo>
                    <a:pt x="181192" y="57584"/>
                    <a:pt x="196085" y="777389"/>
                    <a:pt x="208495" y="778382"/>
                  </a:cubicBezTo>
                  <a:cubicBezTo>
                    <a:pt x="220905" y="779375"/>
                    <a:pt x="231827" y="63045"/>
                    <a:pt x="244237" y="63541"/>
                  </a:cubicBezTo>
                  <a:cubicBezTo>
                    <a:pt x="256647" y="64037"/>
                    <a:pt x="271044" y="781856"/>
                    <a:pt x="282958" y="781360"/>
                  </a:cubicBezTo>
                  <a:cubicBezTo>
                    <a:pt x="294872" y="780864"/>
                    <a:pt x="304304" y="60563"/>
                    <a:pt x="315721" y="60563"/>
                  </a:cubicBezTo>
                  <a:cubicBezTo>
                    <a:pt x="327138" y="60563"/>
                    <a:pt x="338556" y="781856"/>
                    <a:pt x="351463" y="781360"/>
                  </a:cubicBezTo>
                  <a:cubicBezTo>
                    <a:pt x="364370" y="780864"/>
                    <a:pt x="380255" y="58080"/>
                    <a:pt x="393162" y="57584"/>
                  </a:cubicBezTo>
                  <a:cubicBezTo>
                    <a:pt x="406069" y="57088"/>
                    <a:pt x="417486" y="777389"/>
                    <a:pt x="428904" y="778382"/>
                  </a:cubicBezTo>
                  <a:cubicBezTo>
                    <a:pt x="440322" y="779375"/>
                    <a:pt x="450747" y="63541"/>
                    <a:pt x="461668" y="63541"/>
                  </a:cubicBezTo>
                  <a:cubicBezTo>
                    <a:pt x="472589" y="63541"/>
                    <a:pt x="482517" y="778878"/>
                    <a:pt x="494431" y="778382"/>
                  </a:cubicBezTo>
                  <a:cubicBezTo>
                    <a:pt x="506345" y="777886"/>
                    <a:pt x="520742" y="60563"/>
                    <a:pt x="533152" y="60563"/>
                  </a:cubicBezTo>
                  <a:cubicBezTo>
                    <a:pt x="545562" y="60563"/>
                    <a:pt x="556484" y="778878"/>
                    <a:pt x="568894" y="778382"/>
                  </a:cubicBezTo>
                  <a:cubicBezTo>
                    <a:pt x="581304" y="777886"/>
                    <a:pt x="595700" y="57584"/>
                    <a:pt x="607614" y="57584"/>
                  </a:cubicBezTo>
                  <a:cubicBezTo>
                    <a:pt x="619528" y="57584"/>
                    <a:pt x="628960" y="777389"/>
                    <a:pt x="640378" y="778382"/>
                  </a:cubicBezTo>
                  <a:cubicBezTo>
                    <a:pt x="651796" y="779375"/>
                    <a:pt x="663213" y="64037"/>
                    <a:pt x="676120" y="63541"/>
                  </a:cubicBezTo>
                  <a:cubicBezTo>
                    <a:pt x="689027" y="63045"/>
                    <a:pt x="705905" y="775403"/>
                    <a:pt x="717819" y="775403"/>
                  </a:cubicBezTo>
                  <a:cubicBezTo>
                    <a:pt x="729733" y="775403"/>
                    <a:pt x="736187" y="63541"/>
                    <a:pt x="747604" y="63541"/>
                  </a:cubicBezTo>
                  <a:cubicBezTo>
                    <a:pt x="759021" y="63541"/>
                    <a:pt x="773914" y="775403"/>
                    <a:pt x="786324" y="775403"/>
                  </a:cubicBezTo>
                  <a:cubicBezTo>
                    <a:pt x="798734" y="775403"/>
                    <a:pt x="810152" y="62548"/>
                    <a:pt x="822066" y="63541"/>
                  </a:cubicBezTo>
                  <a:cubicBezTo>
                    <a:pt x="833980" y="64534"/>
                    <a:pt x="845398" y="781856"/>
                    <a:pt x="857808" y="781360"/>
                  </a:cubicBezTo>
                  <a:cubicBezTo>
                    <a:pt x="870218" y="780864"/>
                    <a:pt x="884615" y="61059"/>
                    <a:pt x="896529" y="60563"/>
                  </a:cubicBezTo>
                  <a:cubicBezTo>
                    <a:pt x="908443" y="60067"/>
                    <a:pt x="917875" y="778382"/>
                    <a:pt x="929293" y="778382"/>
                  </a:cubicBezTo>
                  <a:cubicBezTo>
                    <a:pt x="940711" y="778382"/>
                    <a:pt x="952625" y="60563"/>
                    <a:pt x="965035" y="60563"/>
                  </a:cubicBezTo>
                  <a:cubicBezTo>
                    <a:pt x="977445" y="60563"/>
                    <a:pt x="991345" y="778382"/>
                    <a:pt x="1003755" y="778382"/>
                  </a:cubicBezTo>
                  <a:cubicBezTo>
                    <a:pt x="1016165" y="778382"/>
                    <a:pt x="1027583" y="61060"/>
                    <a:pt x="1039497" y="60563"/>
                  </a:cubicBezTo>
                  <a:cubicBezTo>
                    <a:pt x="1051411" y="60067"/>
                    <a:pt x="1062829" y="775899"/>
                    <a:pt x="1075239" y="775403"/>
                  </a:cubicBezTo>
                  <a:cubicBezTo>
                    <a:pt x="1087649" y="774907"/>
                    <a:pt x="1102542" y="57088"/>
                    <a:pt x="1113960" y="57584"/>
                  </a:cubicBezTo>
                  <a:cubicBezTo>
                    <a:pt x="1125378" y="58080"/>
                    <a:pt x="1132328" y="778382"/>
                    <a:pt x="1143745" y="778382"/>
                  </a:cubicBezTo>
                  <a:cubicBezTo>
                    <a:pt x="1155162" y="778382"/>
                    <a:pt x="1169558" y="58080"/>
                    <a:pt x="1182465" y="57584"/>
                  </a:cubicBezTo>
                  <a:cubicBezTo>
                    <a:pt x="1195372" y="57088"/>
                    <a:pt x="1208776" y="774410"/>
                    <a:pt x="1221186" y="775403"/>
                  </a:cubicBezTo>
                  <a:cubicBezTo>
                    <a:pt x="1233596" y="776396"/>
                    <a:pt x="1245511" y="64534"/>
                    <a:pt x="1256928" y="63541"/>
                  </a:cubicBezTo>
                  <a:cubicBezTo>
                    <a:pt x="1268345" y="62548"/>
                    <a:pt x="1277777" y="769942"/>
                    <a:pt x="1289691" y="769446"/>
                  </a:cubicBezTo>
                  <a:cubicBezTo>
                    <a:pt x="1301605" y="768950"/>
                    <a:pt x="1316498" y="58577"/>
                    <a:pt x="1328412" y="60563"/>
                  </a:cubicBezTo>
                  <a:cubicBezTo>
                    <a:pt x="1340326" y="62549"/>
                    <a:pt x="1349261" y="781857"/>
                    <a:pt x="1361175" y="781360"/>
                  </a:cubicBezTo>
                  <a:cubicBezTo>
                    <a:pt x="1373089" y="780864"/>
                    <a:pt x="1387982" y="57088"/>
                    <a:pt x="1399896" y="57584"/>
                  </a:cubicBezTo>
                  <a:cubicBezTo>
                    <a:pt x="1411810" y="58081"/>
                    <a:pt x="1421738" y="784339"/>
                    <a:pt x="1432659" y="784339"/>
                  </a:cubicBezTo>
                  <a:cubicBezTo>
                    <a:pt x="1443580" y="784339"/>
                    <a:pt x="1452020" y="58577"/>
                    <a:pt x="1465423" y="57584"/>
                  </a:cubicBezTo>
                  <a:cubicBezTo>
                    <a:pt x="1478826" y="56591"/>
                    <a:pt x="1499179" y="777886"/>
                    <a:pt x="1513079" y="778382"/>
                  </a:cubicBezTo>
                  <a:cubicBezTo>
                    <a:pt x="1526979" y="778878"/>
                    <a:pt x="1537404" y="59570"/>
                    <a:pt x="1548821" y="60563"/>
                  </a:cubicBezTo>
                  <a:cubicBezTo>
                    <a:pt x="1560238" y="61556"/>
                    <a:pt x="1571159" y="784339"/>
                    <a:pt x="1581584" y="784339"/>
                  </a:cubicBezTo>
                  <a:cubicBezTo>
                    <a:pt x="1592009" y="784339"/>
                    <a:pt x="1599455" y="61060"/>
                    <a:pt x="1611369" y="60563"/>
                  </a:cubicBezTo>
                  <a:cubicBezTo>
                    <a:pt x="1623283" y="60067"/>
                    <a:pt x="1641154" y="781360"/>
                    <a:pt x="1653068" y="781360"/>
                  </a:cubicBezTo>
                  <a:cubicBezTo>
                    <a:pt x="1664982" y="781360"/>
                    <a:pt x="1670939" y="60563"/>
                    <a:pt x="1682853" y="60563"/>
                  </a:cubicBezTo>
                  <a:cubicBezTo>
                    <a:pt x="1694767" y="60563"/>
                    <a:pt x="1711645" y="781856"/>
                    <a:pt x="1724552" y="781360"/>
                  </a:cubicBezTo>
                  <a:cubicBezTo>
                    <a:pt x="1737459" y="780864"/>
                    <a:pt x="1748380" y="57584"/>
                    <a:pt x="1760294" y="57584"/>
                  </a:cubicBezTo>
                  <a:cubicBezTo>
                    <a:pt x="1772208" y="57584"/>
                    <a:pt x="1784619" y="781360"/>
                    <a:pt x="1796037" y="781360"/>
                  </a:cubicBezTo>
                  <a:cubicBezTo>
                    <a:pt x="1807455" y="781360"/>
                    <a:pt x="1817383" y="58577"/>
                    <a:pt x="1828800" y="57584"/>
                  </a:cubicBezTo>
                  <a:cubicBezTo>
                    <a:pt x="1840217" y="56591"/>
                    <a:pt x="1851139" y="774907"/>
                    <a:pt x="1864542" y="775403"/>
                  </a:cubicBezTo>
                  <a:cubicBezTo>
                    <a:pt x="1877945" y="775899"/>
                    <a:pt x="1896810" y="60067"/>
                    <a:pt x="1909220" y="60563"/>
                  </a:cubicBezTo>
                  <a:cubicBezTo>
                    <a:pt x="1921630" y="61059"/>
                    <a:pt x="1928580" y="778878"/>
                    <a:pt x="1939005" y="778382"/>
                  </a:cubicBezTo>
                  <a:cubicBezTo>
                    <a:pt x="1949430" y="777886"/>
                    <a:pt x="1960351" y="57088"/>
                    <a:pt x="1971768" y="57584"/>
                  </a:cubicBezTo>
                  <a:cubicBezTo>
                    <a:pt x="1983185" y="58080"/>
                    <a:pt x="1994603" y="780864"/>
                    <a:pt x="2007510" y="781360"/>
                  </a:cubicBezTo>
                  <a:cubicBezTo>
                    <a:pt x="2020417" y="781856"/>
                    <a:pt x="2037295" y="60563"/>
                    <a:pt x="2049209" y="60563"/>
                  </a:cubicBezTo>
                  <a:cubicBezTo>
                    <a:pt x="2061123" y="60563"/>
                    <a:pt x="2067576" y="781360"/>
                    <a:pt x="2078994" y="781360"/>
                  </a:cubicBezTo>
                  <a:cubicBezTo>
                    <a:pt x="2090412" y="781360"/>
                    <a:pt x="2105801" y="61059"/>
                    <a:pt x="2117715" y="60563"/>
                  </a:cubicBezTo>
                  <a:cubicBezTo>
                    <a:pt x="2129629" y="60067"/>
                    <a:pt x="2139061" y="778878"/>
                    <a:pt x="2150478" y="778382"/>
                  </a:cubicBezTo>
                  <a:cubicBezTo>
                    <a:pt x="2161895" y="777886"/>
                    <a:pt x="2174306" y="57088"/>
                    <a:pt x="2186220" y="57584"/>
                  </a:cubicBezTo>
                  <a:cubicBezTo>
                    <a:pt x="2198134" y="58080"/>
                    <a:pt x="2209055" y="781360"/>
                    <a:pt x="2221962" y="781360"/>
                  </a:cubicBezTo>
                  <a:cubicBezTo>
                    <a:pt x="2234869" y="781360"/>
                    <a:pt x="2251747" y="58080"/>
                    <a:pt x="2263661" y="57584"/>
                  </a:cubicBezTo>
                  <a:cubicBezTo>
                    <a:pt x="2275575" y="57088"/>
                    <a:pt x="2281036" y="777886"/>
                    <a:pt x="2293446" y="778382"/>
                  </a:cubicBezTo>
                  <a:cubicBezTo>
                    <a:pt x="2305856" y="778878"/>
                    <a:pt x="2325217" y="61059"/>
                    <a:pt x="2338124" y="60563"/>
                  </a:cubicBezTo>
                  <a:cubicBezTo>
                    <a:pt x="2351031" y="60067"/>
                    <a:pt x="2359966" y="775899"/>
                    <a:pt x="2370887" y="775403"/>
                  </a:cubicBezTo>
                  <a:cubicBezTo>
                    <a:pt x="2381808" y="774907"/>
                    <a:pt x="2391241" y="56591"/>
                    <a:pt x="2403651" y="57584"/>
                  </a:cubicBezTo>
                  <a:cubicBezTo>
                    <a:pt x="2416061" y="58577"/>
                    <a:pt x="2432443" y="781360"/>
                    <a:pt x="2445350" y="781360"/>
                  </a:cubicBezTo>
                  <a:cubicBezTo>
                    <a:pt x="2458257" y="781360"/>
                    <a:pt x="2469675" y="58080"/>
                    <a:pt x="2481092" y="57584"/>
                  </a:cubicBezTo>
                  <a:cubicBezTo>
                    <a:pt x="2492509" y="57088"/>
                    <a:pt x="2502438" y="778382"/>
                    <a:pt x="2513855" y="778382"/>
                  </a:cubicBezTo>
                  <a:cubicBezTo>
                    <a:pt x="2525272" y="778382"/>
                    <a:pt x="2537187" y="57584"/>
                    <a:pt x="2549597" y="57584"/>
                  </a:cubicBezTo>
                  <a:cubicBezTo>
                    <a:pt x="2562007" y="57584"/>
                    <a:pt x="2576404" y="778382"/>
                    <a:pt x="2588318" y="778382"/>
                  </a:cubicBezTo>
                  <a:cubicBezTo>
                    <a:pt x="2600232" y="778382"/>
                    <a:pt x="2610160" y="57088"/>
                    <a:pt x="2621081" y="57584"/>
                  </a:cubicBezTo>
                  <a:cubicBezTo>
                    <a:pt x="2632002" y="58080"/>
                    <a:pt x="2641931" y="780864"/>
                    <a:pt x="2653845" y="781360"/>
                  </a:cubicBezTo>
                  <a:cubicBezTo>
                    <a:pt x="2665759" y="781856"/>
                    <a:pt x="2680156" y="61556"/>
                    <a:pt x="2692566" y="60563"/>
                  </a:cubicBezTo>
                  <a:cubicBezTo>
                    <a:pt x="2704976" y="59570"/>
                    <a:pt x="2715898" y="774907"/>
                    <a:pt x="2728308" y="775403"/>
                  </a:cubicBezTo>
                  <a:cubicBezTo>
                    <a:pt x="2740718" y="775899"/>
                    <a:pt x="2753625" y="63541"/>
                    <a:pt x="2767028" y="63541"/>
                  </a:cubicBezTo>
                  <a:cubicBezTo>
                    <a:pt x="2780431" y="63541"/>
                    <a:pt x="2796813" y="775899"/>
                    <a:pt x="2808727" y="775403"/>
                  </a:cubicBezTo>
                  <a:cubicBezTo>
                    <a:pt x="2820641" y="774907"/>
                    <a:pt x="2827591" y="59570"/>
                    <a:pt x="2838512" y="60563"/>
                  </a:cubicBezTo>
                  <a:cubicBezTo>
                    <a:pt x="2849433" y="61556"/>
                    <a:pt x="2862340" y="722286"/>
                    <a:pt x="2874254" y="781360"/>
                  </a:cubicBezTo>
                </a:path>
              </a:pathLst>
            </a:cu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sp>
        <p:nvSpPr>
          <p:cNvPr id="32" name="テキスト ボックス 284"/>
          <p:cNvSpPr txBox="1">
            <a:spLocks noChangeArrowheads="1"/>
          </p:cNvSpPr>
          <p:nvPr/>
        </p:nvSpPr>
        <p:spPr bwMode="auto">
          <a:xfrm>
            <a:off x="4139951" y="5517231"/>
            <a:ext cx="822661" cy="307777"/>
          </a:xfrm>
          <a:prstGeom prst="rect">
            <a:avLst/>
          </a:prstGeom>
          <a:noFill/>
          <a:ln w="9525">
            <a:noFill/>
            <a:miter lim="800000"/>
            <a:headEnd/>
            <a:tailEnd/>
          </a:ln>
        </p:spPr>
        <p:txBody>
          <a:bodyPr wrap="none">
            <a:spAutoFit/>
          </a:bodyPr>
          <a:lstStyle/>
          <a:p>
            <a:r>
              <a:rPr lang="ja-JP" altLang="en-US" sz="1400" b="1" u="sng" dirty="0" smtClean="0">
                <a:solidFill>
                  <a:srgbClr val="FF0000"/>
                </a:solidFill>
              </a:rPr>
              <a:t>誤成分</a:t>
            </a:r>
            <a:r>
              <a:rPr lang="en-US" altLang="ja-JP" sz="1400" b="1" u="sng" dirty="0" smtClean="0">
                <a:solidFill>
                  <a:srgbClr val="FF0000"/>
                </a:solidFill>
              </a:rPr>
              <a:t>1</a:t>
            </a:r>
            <a:endParaRPr lang="ja-JP" altLang="en-US" sz="1400" b="1" u="sng" dirty="0">
              <a:solidFill>
                <a:srgbClr val="FF0000"/>
              </a:solidFill>
            </a:endParaRPr>
          </a:p>
        </p:txBody>
      </p:sp>
      <p:sp>
        <p:nvSpPr>
          <p:cNvPr id="33" name="テキスト ボックス 284"/>
          <p:cNvSpPr txBox="1">
            <a:spLocks noChangeArrowheads="1"/>
          </p:cNvSpPr>
          <p:nvPr/>
        </p:nvSpPr>
        <p:spPr bwMode="auto">
          <a:xfrm>
            <a:off x="6870086" y="5517231"/>
            <a:ext cx="822661" cy="307777"/>
          </a:xfrm>
          <a:prstGeom prst="rect">
            <a:avLst/>
          </a:prstGeom>
          <a:noFill/>
          <a:ln w="9525">
            <a:noFill/>
            <a:miter lim="800000"/>
            <a:headEnd/>
            <a:tailEnd/>
          </a:ln>
        </p:spPr>
        <p:txBody>
          <a:bodyPr wrap="none">
            <a:spAutoFit/>
          </a:bodyPr>
          <a:lstStyle/>
          <a:p>
            <a:r>
              <a:rPr lang="ja-JP" altLang="en-US" sz="1400" b="1" u="sng" dirty="0" smtClean="0">
                <a:solidFill>
                  <a:srgbClr val="FF0000"/>
                </a:solidFill>
              </a:rPr>
              <a:t>誤成分</a:t>
            </a:r>
            <a:r>
              <a:rPr lang="en-US" altLang="ja-JP" sz="1400" b="1" u="sng" dirty="0" smtClean="0">
                <a:solidFill>
                  <a:srgbClr val="FF0000"/>
                </a:solidFill>
              </a:rPr>
              <a:t>2</a:t>
            </a:r>
            <a:endParaRPr lang="ja-JP" altLang="en-US" sz="1400" b="1" u="sng" dirty="0">
              <a:solidFill>
                <a:srgbClr val="FF0000"/>
              </a:solidFill>
            </a:endParaRPr>
          </a:p>
        </p:txBody>
      </p:sp>
      <p:grpSp>
        <p:nvGrpSpPr>
          <p:cNvPr id="34" name="Group 459"/>
          <p:cNvGrpSpPr>
            <a:grpSpLocks/>
          </p:cNvGrpSpPr>
          <p:nvPr/>
        </p:nvGrpSpPr>
        <p:grpSpPr bwMode="auto">
          <a:xfrm>
            <a:off x="6062835" y="2212843"/>
            <a:ext cx="2404273" cy="1191654"/>
            <a:chOff x="4613" y="1285"/>
            <a:chExt cx="2697" cy="1712"/>
          </a:xfrm>
        </p:grpSpPr>
        <p:sp>
          <p:nvSpPr>
            <p:cNvPr id="35" name="Line 464"/>
            <p:cNvSpPr>
              <a:spLocks noChangeShapeType="1"/>
            </p:cNvSpPr>
            <p:nvPr/>
          </p:nvSpPr>
          <p:spPr bwMode="auto">
            <a:xfrm flipV="1">
              <a:off x="4673" y="1285"/>
              <a:ext cx="1" cy="1239"/>
            </a:xfrm>
            <a:prstGeom prst="line">
              <a:avLst/>
            </a:prstGeom>
            <a:noFill/>
            <a:ln w="0">
              <a:solidFill>
                <a:srgbClr val="000000"/>
              </a:solidFill>
              <a:round/>
              <a:headEnd/>
              <a:tailEnd/>
            </a:ln>
          </p:spPr>
          <p:txBody>
            <a:bodyPr/>
            <a:lstStyle/>
            <a:p>
              <a:endParaRPr lang="ja-JP" altLang="en-US" sz="2000"/>
            </a:p>
          </p:txBody>
        </p:sp>
        <p:sp>
          <p:nvSpPr>
            <p:cNvPr id="36" name="Line 465"/>
            <p:cNvSpPr>
              <a:spLocks noChangeShapeType="1"/>
            </p:cNvSpPr>
            <p:nvPr/>
          </p:nvSpPr>
          <p:spPr bwMode="auto">
            <a:xfrm>
              <a:off x="4673" y="2524"/>
              <a:ext cx="2637" cy="1"/>
            </a:xfrm>
            <a:prstGeom prst="line">
              <a:avLst/>
            </a:prstGeom>
            <a:noFill/>
            <a:ln w="0">
              <a:solidFill>
                <a:srgbClr val="000000"/>
              </a:solidFill>
              <a:round/>
              <a:headEnd/>
              <a:tailEnd/>
            </a:ln>
          </p:spPr>
          <p:txBody>
            <a:bodyPr/>
            <a:lstStyle/>
            <a:p>
              <a:endParaRPr lang="ja-JP" altLang="en-US" sz="2000"/>
            </a:p>
          </p:txBody>
        </p:sp>
        <p:sp>
          <p:nvSpPr>
            <p:cNvPr id="37" name="Line 466"/>
            <p:cNvSpPr>
              <a:spLocks noChangeShapeType="1"/>
            </p:cNvSpPr>
            <p:nvPr/>
          </p:nvSpPr>
          <p:spPr bwMode="auto">
            <a:xfrm flipV="1">
              <a:off x="4673" y="1285"/>
              <a:ext cx="1" cy="1239"/>
            </a:xfrm>
            <a:prstGeom prst="line">
              <a:avLst/>
            </a:prstGeom>
            <a:noFill/>
            <a:ln w="0">
              <a:solidFill>
                <a:srgbClr val="000000"/>
              </a:solidFill>
              <a:round/>
              <a:headEnd/>
              <a:tailEnd/>
            </a:ln>
          </p:spPr>
          <p:txBody>
            <a:bodyPr/>
            <a:lstStyle/>
            <a:p>
              <a:endParaRPr lang="ja-JP" altLang="en-US" sz="2000"/>
            </a:p>
          </p:txBody>
        </p:sp>
        <p:sp>
          <p:nvSpPr>
            <p:cNvPr id="38" name="Line 467"/>
            <p:cNvSpPr>
              <a:spLocks noChangeShapeType="1"/>
            </p:cNvSpPr>
            <p:nvPr/>
          </p:nvSpPr>
          <p:spPr bwMode="auto">
            <a:xfrm flipV="1">
              <a:off x="4673" y="2473"/>
              <a:ext cx="1" cy="51"/>
            </a:xfrm>
            <a:prstGeom prst="line">
              <a:avLst/>
            </a:prstGeom>
            <a:noFill/>
            <a:ln w="0">
              <a:solidFill>
                <a:srgbClr val="000000"/>
              </a:solidFill>
              <a:round/>
              <a:headEnd/>
              <a:tailEnd/>
            </a:ln>
          </p:spPr>
          <p:txBody>
            <a:bodyPr/>
            <a:lstStyle/>
            <a:p>
              <a:endParaRPr lang="ja-JP" altLang="en-US" sz="2000"/>
            </a:p>
          </p:txBody>
        </p:sp>
        <p:sp>
          <p:nvSpPr>
            <p:cNvPr id="39" name="Line 468"/>
            <p:cNvSpPr>
              <a:spLocks noChangeShapeType="1"/>
            </p:cNvSpPr>
            <p:nvPr/>
          </p:nvSpPr>
          <p:spPr bwMode="auto">
            <a:xfrm>
              <a:off x="4673" y="1285"/>
              <a:ext cx="1" cy="41"/>
            </a:xfrm>
            <a:prstGeom prst="line">
              <a:avLst/>
            </a:prstGeom>
            <a:noFill/>
            <a:ln w="0">
              <a:solidFill>
                <a:srgbClr val="000000"/>
              </a:solidFill>
              <a:round/>
              <a:headEnd/>
              <a:tailEnd/>
            </a:ln>
          </p:spPr>
          <p:txBody>
            <a:bodyPr/>
            <a:lstStyle/>
            <a:p>
              <a:endParaRPr lang="ja-JP" altLang="en-US" sz="2000"/>
            </a:p>
          </p:txBody>
        </p:sp>
        <p:sp>
          <p:nvSpPr>
            <p:cNvPr id="40" name="Rectangle 469"/>
            <p:cNvSpPr>
              <a:spLocks noChangeArrowheads="1"/>
            </p:cNvSpPr>
            <p:nvPr/>
          </p:nvSpPr>
          <p:spPr bwMode="auto">
            <a:xfrm>
              <a:off x="4655" y="2555"/>
              <a:ext cx="0" cy="442"/>
            </a:xfrm>
            <a:prstGeom prst="rect">
              <a:avLst/>
            </a:prstGeom>
            <a:noFill/>
            <a:ln w="9525">
              <a:noFill/>
              <a:miter lim="800000"/>
              <a:headEnd/>
              <a:tailEnd/>
            </a:ln>
          </p:spPr>
          <p:txBody>
            <a:bodyPr wrap="none" lIns="0" tIns="0" rIns="0" bIns="0">
              <a:spAutoFit/>
            </a:bodyPr>
            <a:lstStyle/>
            <a:p>
              <a:endParaRPr lang="ja-JP" altLang="ja-JP" sz="2000"/>
            </a:p>
          </p:txBody>
        </p:sp>
        <p:sp>
          <p:nvSpPr>
            <p:cNvPr id="41" name="Line 470"/>
            <p:cNvSpPr>
              <a:spLocks noChangeShapeType="1"/>
            </p:cNvSpPr>
            <p:nvPr/>
          </p:nvSpPr>
          <p:spPr bwMode="auto">
            <a:xfrm flipV="1">
              <a:off x="4935" y="2473"/>
              <a:ext cx="1" cy="51"/>
            </a:xfrm>
            <a:prstGeom prst="line">
              <a:avLst/>
            </a:prstGeom>
            <a:noFill/>
            <a:ln w="0">
              <a:solidFill>
                <a:srgbClr val="000000"/>
              </a:solidFill>
              <a:round/>
              <a:headEnd/>
              <a:tailEnd/>
            </a:ln>
          </p:spPr>
          <p:txBody>
            <a:bodyPr/>
            <a:lstStyle/>
            <a:p>
              <a:endParaRPr lang="ja-JP" altLang="en-US" sz="2000"/>
            </a:p>
          </p:txBody>
        </p:sp>
        <p:sp>
          <p:nvSpPr>
            <p:cNvPr id="42" name="Line 473"/>
            <p:cNvSpPr>
              <a:spLocks noChangeShapeType="1"/>
            </p:cNvSpPr>
            <p:nvPr/>
          </p:nvSpPr>
          <p:spPr bwMode="auto">
            <a:xfrm flipV="1">
              <a:off x="5196" y="2473"/>
              <a:ext cx="1" cy="51"/>
            </a:xfrm>
            <a:prstGeom prst="line">
              <a:avLst/>
            </a:prstGeom>
            <a:noFill/>
            <a:ln w="0">
              <a:solidFill>
                <a:srgbClr val="000000"/>
              </a:solidFill>
              <a:round/>
              <a:headEnd/>
              <a:tailEnd/>
            </a:ln>
          </p:spPr>
          <p:txBody>
            <a:bodyPr/>
            <a:lstStyle/>
            <a:p>
              <a:endParaRPr lang="ja-JP" altLang="en-US" sz="2000"/>
            </a:p>
          </p:txBody>
        </p:sp>
        <p:sp>
          <p:nvSpPr>
            <p:cNvPr id="43" name="Line 476"/>
            <p:cNvSpPr>
              <a:spLocks noChangeShapeType="1"/>
            </p:cNvSpPr>
            <p:nvPr/>
          </p:nvSpPr>
          <p:spPr bwMode="auto">
            <a:xfrm flipV="1">
              <a:off x="5463" y="2473"/>
              <a:ext cx="1" cy="51"/>
            </a:xfrm>
            <a:prstGeom prst="line">
              <a:avLst/>
            </a:prstGeom>
            <a:noFill/>
            <a:ln w="0">
              <a:solidFill>
                <a:srgbClr val="000000"/>
              </a:solidFill>
              <a:round/>
              <a:headEnd/>
              <a:tailEnd/>
            </a:ln>
          </p:spPr>
          <p:txBody>
            <a:bodyPr/>
            <a:lstStyle/>
            <a:p>
              <a:endParaRPr lang="ja-JP" altLang="en-US" sz="2000"/>
            </a:p>
          </p:txBody>
        </p:sp>
        <p:sp>
          <p:nvSpPr>
            <p:cNvPr id="44" name="Line 479"/>
            <p:cNvSpPr>
              <a:spLocks noChangeShapeType="1"/>
            </p:cNvSpPr>
            <p:nvPr/>
          </p:nvSpPr>
          <p:spPr bwMode="auto">
            <a:xfrm flipV="1">
              <a:off x="5724" y="2473"/>
              <a:ext cx="1" cy="51"/>
            </a:xfrm>
            <a:prstGeom prst="line">
              <a:avLst/>
            </a:prstGeom>
            <a:noFill/>
            <a:ln w="0">
              <a:solidFill>
                <a:srgbClr val="000000"/>
              </a:solidFill>
              <a:round/>
              <a:headEnd/>
              <a:tailEnd/>
            </a:ln>
          </p:spPr>
          <p:txBody>
            <a:bodyPr/>
            <a:lstStyle/>
            <a:p>
              <a:endParaRPr lang="ja-JP" altLang="en-US" sz="2000"/>
            </a:p>
          </p:txBody>
        </p:sp>
        <p:sp>
          <p:nvSpPr>
            <p:cNvPr id="45" name="Line 482"/>
            <p:cNvSpPr>
              <a:spLocks noChangeShapeType="1"/>
            </p:cNvSpPr>
            <p:nvPr/>
          </p:nvSpPr>
          <p:spPr bwMode="auto">
            <a:xfrm flipV="1">
              <a:off x="5992" y="2473"/>
              <a:ext cx="1" cy="51"/>
            </a:xfrm>
            <a:prstGeom prst="line">
              <a:avLst/>
            </a:prstGeom>
            <a:noFill/>
            <a:ln w="0">
              <a:solidFill>
                <a:srgbClr val="000000"/>
              </a:solidFill>
              <a:round/>
              <a:headEnd/>
              <a:tailEnd/>
            </a:ln>
          </p:spPr>
          <p:txBody>
            <a:bodyPr/>
            <a:lstStyle/>
            <a:p>
              <a:endParaRPr lang="ja-JP" altLang="en-US" sz="2000"/>
            </a:p>
          </p:txBody>
        </p:sp>
        <p:sp>
          <p:nvSpPr>
            <p:cNvPr id="46" name="Line 485"/>
            <p:cNvSpPr>
              <a:spLocks noChangeShapeType="1"/>
            </p:cNvSpPr>
            <p:nvPr/>
          </p:nvSpPr>
          <p:spPr bwMode="auto">
            <a:xfrm flipV="1">
              <a:off x="6253" y="2473"/>
              <a:ext cx="1" cy="51"/>
            </a:xfrm>
            <a:prstGeom prst="line">
              <a:avLst/>
            </a:prstGeom>
            <a:noFill/>
            <a:ln w="0">
              <a:solidFill>
                <a:srgbClr val="000000"/>
              </a:solidFill>
              <a:round/>
              <a:headEnd/>
              <a:tailEnd/>
            </a:ln>
          </p:spPr>
          <p:txBody>
            <a:bodyPr/>
            <a:lstStyle/>
            <a:p>
              <a:endParaRPr lang="ja-JP" altLang="en-US" sz="2000"/>
            </a:p>
          </p:txBody>
        </p:sp>
        <p:sp>
          <p:nvSpPr>
            <p:cNvPr id="47" name="Line 488"/>
            <p:cNvSpPr>
              <a:spLocks noChangeShapeType="1"/>
            </p:cNvSpPr>
            <p:nvPr/>
          </p:nvSpPr>
          <p:spPr bwMode="auto">
            <a:xfrm flipV="1">
              <a:off x="6514" y="2473"/>
              <a:ext cx="1" cy="51"/>
            </a:xfrm>
            <a:prstGeom prst="line">
              <a:avLst/>
            </a:prstGeom>
            <a:noFill/>
            <a:ln w="0">
              <a:solidFill>
                <a:srgbClr val="000000"/>
              </a:solidFill>
              <a:round/>
              <a:headEnd/>
              <a:tailEnd/>
            </a:ln>
          </p:spPr>
          <p:txBody>
            <a:bodyPr/>
            <a:lstStyle/>
            <a:p>
              <a:endParaRPr lang="ja-JP" altLang="en-US" sz="2000"/>
            </a:p>
          </p:txBody>
        </p:sp>
        <p:sp>
          <p:nvSpPr>
            <p:cNvPr id="48" name="Line 491"/>
            <p:cNvSpPr>
              <a:spLocks noChangeShapeType="1"/>
            </p:cNvSpPr>
            <p:nvPr/>
          </p:nvSpPr>
          <p:spPr bwMode="auto">
            <a:xfrm flipV="1">
              <a:off x="6782" y="2473"/>
              <a:ext cx="1" cy="51"/>
            </a:xfrm>
            <a:prstGeom prst="line">
              <a:avLst/>
            </a:prstGeom>
            <a:noFill/>
            <a:ln w="0">
              <a:solidFill>
                <a:srgbClr val="000000"/>
              </a:solidFill>
              <a:round/>
              <a:headEnd/>
              <a:tailEnd/>
            </a:ln>
          </p:spPr>
          <p:txBody>
            <a:bodyPr/>
            <a:lstStyle/>
            <a:p>
              <a:endParaRPr lang="ja-JP" altLang="en-US" sz="2000"/>
            </a:p>
          </p:txBody>
        </p:sp>
        <p:sp>
          <p:nvSpPr>
            <p:cNvPr id="49" name="Line 494"/>
            <p:cNvSpPr>
              <a:spLocks noChangeShapeType="1"/>
            </p:cNvSpPr>
            <p:nvPr/>
          </p:nvSpPr>
          <p:spPr bwMode="auto">
            <a:xfrm flipV="1">
              <a:off x="7043" y="2473"/>
              <a:ext cx="1" cy="51"/>
            </a:xfrm>
            <a:prstGeom prst="line">
              <a:avLst/>
            </a:prstGeom>
            <a:noFill/>
            <a:ln w="0">
              <a:solidFill>
                <a:srgbClr val="000000"/>
              </a:solidFill>
              <a:round/>
              <a:headEnd/>
              <a:tailEnd/>
            </a:ln>
          </p:spPr>
          <p:txBody>
            <a:bodyPr/>
            <a:lstStyle/>
            <a:p>
              <a:endParaRPr lang="ja-JP" altLang="en-US" sz="2000"/>
            </a:p>
          </p:txBody>
        </p:sp>
        <p:sp>
          <p:nvSpPr>
            <p:cNvPr id="50" name="Line 500"/>
            <p:cNvSpPr>
              <a:spLocks noChangeShapeType="1"/>
            </p:cNvSpPr>
            <p:nvPr/>
          </p:nvSpPr>
          <p:spPr bwMode="auto">
            <a:xfrm>
              <a:off x="4673" y="2524"/>
              <a:ext cx="25" cy="1"/>
            </a:xfrm>
            <a:prstGeom prst="line">
              <a:avLst/>
            </a:prstGeom>
            <a:noFill/>
            <a:ln w="0">
              <a:solidFill>
                <a:srgbClr val="000000"/>
              </a:solidFill>
              <a:round/>
              <a:headEnd/>
              <a:tailEnd/>
            </a:ln>
          </p:spPr>
          <p:txBody>
            <a:bodyPr/>
            <a:lstStyle/>
            <a:p>
              <a:endParaRPr lang="ja-JP" altLang="en-US" sz="2000"/>
            </a:p>
          </p:txBody>
        </p:sp>
        <p:sp>
          <p:nvSpPr>
            <p:cNvPr id="51" name="Line 501"/>
            <p:cNvSpPr>
              <a:spLocks noChangeShapeType="1"/>
            </p:cNvSpPr>
            <p:nvPr/>
          </p:nvSpPr>
          <p:spPr bwMode="auto">
            <a:xfrm flipH="1">
              <a:off x="7280" y="2524"/>
              <a:ext cx="30" cy="1"/>
            </a:xfrm>
            <a:prstGeom prst="line">
              <a:avLst/>
            </a:prstGeom>
            <a:noFill/>
            <a:ln w="0">
              <a:solidFill>
                <a:srgbClr val="000000"/>
              </a:solidFill>
              <a:round/>
              <a:headEnd/>
              <a:tailEnd/>
            </a:ln>
          </p:spPr>
          <p:txBody>
            <a:bodyPr/>
            <a:lstStyle/>
            <a:p>
              <a:endParaRPr lang="ja-JP" altLang="en-US" sz="2000"/>
            </a:p>
          </p:txBody>
        </p:sp>
        <p:sp>
          <p:nvSpPr>
            <p:cNvPr id="52" name="Rectangle 502"/>
            <p:cNvSpPr>
              <a:spLocks noChangeArrowheads="1"/>
            </p:cNvSpPr>
            <p:nvPr/>
          </p:nvSpPr>
          <p:spPr bwMode="auto">
            <a:xfrm>
              <a:off x="4613" y="2462"/>
              <a:ext cx="0" cy="442"/>
            </a:xfrm>
            <a:prstGeom prst="rect">
              <a:avLst/>
            </a:prstGeom>
            <a:noFill/>
            <a:ln w="9525">
              <a:noFill/>
              <a:miter lim="800000"/>
              <a:headEnd/>
              <a:tailEnd/>
            </a:ln>
          </p:spPr>
          <p:txBody>
            <a:bodyPr wrap="none" lIns="0" tIns="0" rIns="0" bIns="0">
              <a:spAutoFit/>
            </a:bodyPr>
            <a:lstStyle/>
            <a:p>
              <a:endParaRPr lang="ja-JP" altLang="ja-JP" sz="2000"/>
            </a:p>
          </p:txBody>
        </p:sp>
        <p:sp>
          <p:nvSpPr>
            <p:cNvPr id="53" name="Line 503"/>
            <p:cNvSpPr>
              <a:spLocks noChangeShapeType="1"/>
            </p:cNvSpPr>
            <p:nvPr/>
          </p:nvSpPr>
          <p:spPr bwMode="auto">
            <a:xfrm>
              <a:off x="4673" y="2268"/>
              <a:ext cx="25" cy="1"/>
            </a:xfrm>
            <a:prstGeom prst="line">
              <a:avLst/>
            </a:prstGeom>
            <a:noFill/>
            <a:ln w="0">
              <a:solidFill>
                <a:srgbClr val="000000"/>
              </a:solidFill>
              <a:round/>
              <a:headEnd/>
              <a:tailEnd/>
            </a:ln>
          </p:spPr>
          <p:txBody>
            <a:bodyPr/>
            <a:lstStyle/>
            <a:p>
              <a:endParaRPr lang="ja-JP" altLang="en-US" sz="2000"/>
            </a:p>
          </p:txBody>
        </p:sp>
        <p:sp>
          <p:nvSpPr>
            <p:cNvPr id="54" name="Rectangle 505"/>
            <p:cNvSpPr>
              <a:spLocks noChangeArrowheads="1"/>
            </p:cNvSpPr>
            <p:nvPr/>
          </p:nvSpPr>
          <p:spPr bwMode="auto">
            <a:xfrm>
              <a:off x="4613" y="2206"/>
              <a:ext cx="0" cy="442"/>
            </a:xfrm>
            <a:prstGeom prst="rect">
              <a:avLst/>
            </a:prstGeom>
            <a:noFill/>
            <a:ln w="9525">
              <a:noFill/>
              <a:miter lim="800000"/>
              <a:headEnd/>
              <a:tailEnd/>
            </a:ln>
          </p:spPr>
          <p:txBody>
            <a:bodyPr wrap="none" lIns="0" tIns="0" rIns="0" bIns="0">
              <a:spAutoFit/>
            </a:bodyPr>
            <a:lstStyle/>
            <a:p>
              <a:endParaRPr lang="ja-JP" altLang="ja-JP" sz="2000"/>
            </a:p>
          </p:txBody>
        </p:sp>
        <p:sp>
          <p:nvSpPr>
            <p:cNvPr id="55" name="Line 506"/>
            <p:cNvSpPr>
              <a:spLocks noChangeShapeType="1"/>
            </p:cNvSpPr>
            <p:nvPr/>
          </p:nvSpPr>
          <p:spPr bwMode="auto">
            <a:xfrm>
              <a:off x="4673" y="2022"/>
              <a:ext cx="25" cy="1"/>
            </a:xfrm>
            <a:prstGeom prst="line">
              <a:avLst/>
            </a:prstGeom>
            <a:noFill/>
            <a:ln w="0">
              <a:solidFill>
                <a:srgbClr val="000000"/>
              </a:solidFill>
              <a:round/>
              <a:headEnd/>
              <a:tailEnd/>
            </a:ln>
          </p:spPr>
          <p:txBody>
            <a:bodyPr/>
            <a:lstStyle/>
            <a:p>
              <a:endParaRPr lang="ja-JP" altLang="en-US" sz="2000"/>
            </a:p>
          </p:txBody>
        </p:sp>
        <p:sp>
          <p:nvSpPr>
            <p:cNvPr id="56" name="Line 509"/>
            <p:cNvSpPr>
              <a:spLocks noChangeShapeType="1"/>
            </p:cNvSpPr>
            <p:nvPr/>
          </p:nvSpPr>
          <p:spPr bwMode="auto">
            <a:xfrm>
              <a:off x="4673" y="1776"/>
              <a:ext cx="25" cy="1"/>
            </a:xfrm>
            <a:prstGeom prst="line">
              <a:avLst/>
            </a:prstGeom>
            <a:noFill/>
            <a:ln w="0">
              <a:solidFill>
                <a:srgbClr val="000000"/>
              </a:solidFill>
              <a:round/>
              <a:headEnd/>
              <a:tailEnd/>
            </a:ln>
          </p:spPr>
          <p:txBody>
            <a:bodyPr/>
            <a:lstStyle/>
            <a:p>
              <a:endParaRPr lang="ja-JP" altLang="en-US" sz="2000"/>
            </a:p>
          </p:txBody>
        </p:sp>
        <p:sp>
          <p:nvSpPr>
            <p:cNvPr id="57" name="Line 512"/>
            <p:cNvSpPr>
              <a:spLocks noChangeShapeType="1"/>
            </p:cNvSpPr>
            <p:nvPr/>
          </p:nvSpPr>
          <p:spPr bwMode="auto">
            <a:xfrm>
              <a:off x="4673" y="1531"/>
              <a:ext cx="25" cy="1"/>
            </a:xfrm>
            <a:prstGeom prst="line">
              <a:avLst/>
            </a:prstGeom>
            <a:noFill/>
            <a:ln w="0">
              <a:solidFill>
                <a:srgbClr val="000000"/>
              </a:solidFill>
              <a:round/>
              <a:headEnd/>
              <a:tailEnd/>
            </a:ln>
          </p:spPr>
          <p:txBody>
            <a:bodyPr/>
            <a:lstStyle/>
            <a:p>
              <a:endParaRPr lang="ja-JP" altLang="en-US" sz="2000"/>
            </a:p>
          </p:txBody>
        </p:sp>
        <p:sp>
          <p:nvSpPr>
            <p:cNvPr id="58" name="Freeform 523"/>
            <p:cNvSpPr>
              <a:spLocks/>
            </p:cNvSpPr>
            <p:nvPr/>
          </p:nvSpPr>
          <p:spPr bwMode="auto">
            <a:xfrm>
              <a:off x="4690" y="1320"/>
              <a:ext cx="499" cy="1188"/>
            </a:xfrm>
            <a:custGeom>
              <a:avLst/>
              <a:gdLst>
                <a:gd name="T0" fmla="*/ 0 w 499"/>
                <a:gd name="T1" fmla="*/ 870 h 1188"/>
                <a:gd name="T2" fmla="*/ 13 w 499"/>
                <a:gd name="T3" fmla="*/ 1167 h 1188"/>
                <a:gd name="T4" fmla="*/ 19 w 499"/>
                <a:gd name="T5" fmla="*/ 1147 h 1188"/>
                <a:gd name="T6" fmla="*/ 31 w 499"/>
                <a:gd name="T7" fmla="*/ 1188 h 1188"/>
                <a:gd name="T8" fmla="*/ 37 w 499"/>
                <a:gd name="T9" fmla="*/ 1095 h 1188"/>
                <a:gd name="T10" fmla="*/ 55 w 499"/>
                <a:gd name="T11" fmla="*/ 1188 h 1188"/>
                <a:gd name="T12" fmla="*/ 61 w 499"/>
                <a:gd name="T13" fmla="*/ 1157 h 1188"/>
                <a:gd name="T14" fmla="*/ 67 w 499"/>
                <a:gd name="T15" fmla="*/ 1157 h 1188"/>
                <a:gd name="T16" fmla="*/ 86 w 499"/>
                <a:gd name="T17" fmla="*/ 1157 h 1188"/>
                <a:gd name="T18" fmla="*/ 92 w 499"/>
                <a:gd name="T19" fmla="*/ 1157 h 1188"/>
                <a:gd name="T20" fmla="*/ 104 w 499"/>
                <a:gd name="T21" fmla="*/ 1147 h 1188"/>
                <a:gd name="T22" fmla="*/ 116 w 499"/>
                <a:gd name="T23" fmla="*/ 1147 h 1188"/>
                <a:gd name="T24" fmla="*/ 122 w 499"/>
                <a:gd name="T25" fmla="*/ 1167 h 1188"/>
                <a:gd name="T26" fmla="*/ 134 w 499"/>
                <a:gd name="T27" fmla="*/ 1167 h 1188"/>
                <a:gd name="T28" fmla="*/ 146 w 499"/>
                <a:gd name="T29" fmla="*/ 1157 h 1188"/>
                <a:gd name="T30" fmla="*/ 158 w 499"/>
                <a:gd name="T31" fmla="*/ 1167 h 1188"/>
                <a:gd name="T32" fmla="*/ 165 w 499"/>
                <a:gd name="T33" fmla="*/ 1177 h 1188"/>
                <a:gd name="T34" fmla="*/ 177 w 499"/>
                <a:gd name="T35" fmla="*/ 1177 h 1188"/>
                <a:gd name="T36" fmla="*/ 195 w 499"/>
                <a:gd name="T37" fmla="*/ 1177 h 1188"/>
                <a:gd name="T38" fmla="*/ 213 w 499"/>
                <a:gd name="T39" fmla="*/ 1177 h 1188"/>
                <a:gd name="T40" fmla="*/ 219 w 499"/>
                <a:gd name="T41" fmla="*/ 1167 h 1188"/>
                <a:gd name="T42" fmla="*/ 237 w 499"/>
                <a:gd name="T43" fmla="*/ 1188 h 1188"/>
                <a:gd name="T44" fmla="*/ 250 w 499"/>
                <a:gd name="T45" fmla="*/ 1177 h 1188"/>
                <a:gd name="T46" fmla="*/ 262 w 499"/>
                <a:gd name="T47" fmla="*/ 1188 h 1188"/>
                <a:gd name="T48" fmla="*/ 268 w 499"/>
                <a:gd name="T49" fmla="*/ 1167 h 1188"/>
                <a:gd name="T50" fmla="*/ 286 w 499"/>
                <a:gd name="T51" fmla="*/ 1177 h 1188"/>
                <a:gd name="T52" fmla="*/ 298 w 499"/>
                <a:gd name="T53" fmla="*/ 1177 h 1188"/>
                <a:gd name="T54" fmla="*/ 310 w 499"/>
                <a:gd name="T55" fmla="*/ 1177 h 1188"/>
                <a:gd name="T56" fmla="*/ 316 w 499"/>
                <a:gd name="T57" fmla="*/ 1188 h 1188"/>
                <a:gd name="T58" fmla="*/ 335 w 499"/>
                <a:gd name="T59" fmla="*/ 1188 h 1188"/>
                <a:gd name="T60" fmla="*/ 341 w 499"/>
                <a:gd name="T61" fmla="*/ 1177 h 1188"/>
                <a:gd name="T62" fmla="*/ 359 w 499"/>
                <a:gd name="T63" fmla="*/ 1177 h 1188"/>
                <a:gd name="T64" fmla="*/ 365 w 499"/>
                <a:gd name="T65" fmla="*/ 1188 h 1188"/>
                <a:gd name="T66" fmla="*/ 383 w 499"/>
                <a:gd name="T67" fmla="*/ 1177 h 1188"/>
                <a:gd name="T68" fmla="*/ 395 w 499"/>
                <a:gd name="T69" fmla="*/ 1188 h 1188"/>
                <a:gd name="T70" fmla="*/ 408 w 499"/>
                <a:gd name="T71" fmla="*/ 1177 h 1188"/>
                <a:gd name="T72" fmla="*/ 432 w 499"/>
                <a:gd name="T73" fmla="*/ 1177 h 1188"/>
                <a:gd name="T74" fmla="*/ 438 w 499"/>
                <a:gd name="T75" fmla="*/ 1167 h 1188"/>
                <a:gd name="T76" fmla="*/ 450 w 499"/>
                <a:gd name="T77" fmla="*/ 1177 h 1188"/>
                <a:gd name="T78" fmla="*/ 462 w 499"/>
                <a:gd name="T79" fmla="*/ 1188 h 1188"/>
                <a:gd name="T80" fmla="*/ 480 w 499"/>
                <a:gd name="T81" fmla="*/ 1167 h 1188"/>
                <a:gd name="T82" fmla="*/ 486 w 499"/>
                <a:gd name="T83" fmla="*/ 1177 h 11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9"/>
                <a:gd name="T127" fmla="*/ 0 h 1188"/>
                <a:gd name="T128" fmla="*/ 499 w 499"/>
                <a:gd name="T129" fmla="*/ 1188 h 11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9" h="1188">
                  <a:moveTo>
                    <a:pt x="0" y="0"/>
                  </a:moveTo>
                  <a:lnTo>
                    <a:pt x="0" y="1085"/>
                  </a:lnTo>
                  <a:lnTo>
                    <a:pt x="0" y="870"/>
                  </a:lnTo>
                  <a:lnTo>
                    <a:pt x="7" y="1044"/>
                  </a:lnTo>
                  <a:lnTo>
                    <a:pt x="7" y="952"/>
                  </a:lnTo>
                  <a:lnTo>
                    <a:pt x="13" y="1167"/>
                  </a:lnTo>
                  <a:lnTo>
                    <a:pt x="13" y="1054"/>
                  </a:lnTo>
                  <a:lnTo>
                    <a:pt x="19" y="1167"/>
                  </a:lnTo>
                  <a:lnTo>
                    <a:pt x="19" y="1147"/>
                  </a:lnTo>
                  <a:lnTo>
                    <a:pt x="25" y="1147"/>
                  </a:lnTo>
                  <a:lnTo>
                    <a:pt x="25" y="1188"/>
                  </a:lnTo>
                  <a:lnTo>
                    <a:pt x="31" y="1188"/>
                  </a:lnTo>
                  <a:lnTo>
                    <a:pt x="31" y="1157"/>
                  </a:lnTo>
                  <a:lnTo>
                    <a:pt x="37" y="1157"/>
                  </a:lnTo>
                  <a:lnTo>
                    <a:pt x="37" y="1095"/>
                  </a:lnTo>
                  <a:lnTo>
                    <a:pt x="43" y="1136"/>
                  </a:lnTo>
                  <a:lnTo>
                    <a:pt x="43" y="1147"/>
                  </a:lnTo>
                  <a:lnTo>
                    <a:pt x="55" y="1188"/>
                  </a:lnTo>
                  <a:lnTo>
                    <a:pt x="49" y="1188"/>
                  </a:lnTo>
                  <a:lnTo>
                    <a:pt x="55" y="1177"/>
                  </a:lnTo>
                  <a:lnTo>
                    <a:pt x="61" y="1157"/>
                  </a:lnTo>
                  <a:lnTo>
                    <a:pt x="61" y="1167"/>
                  </a:lnTo>
                  <a:lnTo>
                    <a:pt x="67" y="1188"/>
                  </a:lnTo>
                  <a:lnTo>
                    <a:pt x="67" y="1157"/>
                  </a:lnTo>
                  <a:lnTo>
                    <a:pt x="73" y="1157"/>
                  </a:lnTo>
                  <a:lnTo>
                    <a:pt x="73" y="1136"/>
                  </a:lnTo>
                  <a:lnTo>
                    <a:pt x="86" y="1157"/>
                  </a:lnTo>
                  <a:lnTo>
                    <a:pt x="79" y="1157"/>
                  </a:lnTo>
                  <a:lnTo>
                    <a:pt x="86" y="1177"/>
                  </a:lnTo>
                  <a:lnTo>
                    <a:pt x="92" y="1157"/>
                  </a:lnTo>
                  <a:lnTo>
                    <a:pt x="98" y="1188"/>
                  </a:lnTo>
                  <a:lnTo>
                    <a:pt x="98" y="1177"/>
                  </a:lnTo>
                  <a:lnTo>
                    <a:pt x="104" y="1147"/>
                  </a:lnTo>
                  <a:lnTo>
                    <a:pt x="104" y="1167"/>
                  </a:lnTo>
                  <a:lnTo>
                    <a:pt x="110" y="1157"/>
                  </a:lnTo>
                  <a:lnTo>
                    <a:pt x="116" y="1147"/>
                  </a:lnTo>
                  <a:lnTo>
                    <a:pt x="116" y="1157"/>
                  </a:lnTo>
                  <a:lnTo>
                    <a:pt x="128" y="1167"/>
                  </a:lnTo>
                  <a:lnTo>
                    <a:pt x="122" y="1167"/>
                  </a:lnTo>
                  <a:lnTo>
                    <a:pt x="128" y="1177"/>
                  </a:lnTo>
                  <a:lnTo>
                    <a:pt x="134" y="1188"/>
                  </a:lnTo>
                  <a:lnTo>
                    <a:pt x="134" y="1167"/>
                  </a:lnTo>
                  <a:lnTo>
                    <a:pt x="140" y="1188"/>
                  </a:lnTo>
                  <a:lnTo>
                    <a:pt x="140" y="1167"/>
                  </a:lnTo>
                  <a:lnTo>
                    <a:pt x="146" y="1157"/>
                  </a:lnTo>
                  <a:lnTo>
                    <a:pt x="146" y="1188"/>
                  </a:lnTo>
                  <a:lnTo>
                    <a:pt x="152" y="1177"/>
                  </a:lnTo>
                  <a:lnTo>
                    <a:pt x="158" y="1167"/>
                  </a:lnTo>
                  <a:lnTo>
                    <a:pt x="158" y="1188"/>
                  </a:lnTo>
                  <a:lnTo>
                    <a:pt x="171" y="1177"/>
                  </a:lnTo>
                  <a:lnTo>
                    <a:pt x="165" y="1177"/>
                  </a:lnTo>
                  <a:lnTo>
                    <a:pt x="171" y="1177"/>
                  </a:lnTo>
                  <a:lnTo>
                    <a:pt x="183" y="1177"/>
                  </a:lnTo>
                  <a:lnTo>
                    <a:pt x="177" y="1177"/>
                  </a:lnTo>
                  <a:lnTo>
                    <a:pt x="183" y="1177"/>
                  </a:lnTo>
                  <a:lnTo>
                    <a:pt x="189" y="1188"/>
                  </a:lnTo>
                  <a:lnTo>
                    <a:pt x="195" y="1177"/>
                  </a:lnTo>
                  <a:lnTo>
                    <a:pt x="201" y="1177"/>
                  </a:lnTo>
                  <a:lnTo>
                    <a:pt x="207" y="1167"/>
                  </a:lnTo>
                  <a:lnTo>
                    <a:pt x="213" y="1177"/>
                  </a:lnTo>
                  <a:lnTo>
                    <a:pt x="213" y="1167"/>
                  </a:lnTo>
                  <a:lnTo>
                    <a:pt x="225" y="1167"/>
                  </a:lnTo>
                  <a:lnTo>
                    <a:pt x="219" y="1167"/>
                  </a:lnTo>
                  <a:lnTo>
                    <a:pt x="225" y="1177"/>
                  </a:lnTo>
                  <a:lnTo>
                    <a:pt x="231" y="1167"/>
                  </a:lnTo>
                  <a:lnTo>
                    <a:pt x="237" y="1188"/>
                  </a:lnTo>
                  <a:lnTo>
                    <a:pt x="237" y="1167"/>
                  </a:lnTo>
                  <a:lnTo>
                    <a:pt x="243" y="1177"/>
                  </a:lnTo>
                  <a:lnTo>
                    <a:pt x="250" y="1177"/>
                  </a:lnTo>
                  <a:lnTo>
                    <a:pt x="256" y="1167"/>
                  </a:lnTo>
                  <a:lnTo>
                    <a:pt x="256" y="1188"/>
                  </a:lnTo>
                  <a:lnTo>
                    <a:pt x="262" y="1188"/>
                  </a:lnTo>
                  <a:lnTo>
                    <a:pt x="262" y="1157"/>
                  </a:lnTo>
                  <a:lnTo>
                    <a:pt x="268" y="1188"/>
                  </a:lnTo>
                  <a:lnTo>
                    <a:pt x="268" y="1167"/>
                  </a:lnTo>
                  <a:lnTo>
                    <a:pt x="274" y="1188"/>
                  </a:lnTo>
                  <a:lnTo>
                    <a:pt x="280" y="1177"/>
                  </a:lnTo>
                  <a:lnTo>
                    <a:pt x="286" y="1177"/>
                  </a:lnTo>
                  <a:lnTo>
                    <a:pt x="292" y="1188"/>
                  </a:lnTo>
                  <a:lnTo>
                    <a:pt x="298" y="1167"/>
                  </a:lnTo>
                  <a:lnTo>
                    <a:pt x="298" y="1177"/>
                  </a:lnTo>
                  <a:lnTo>
                    <a:pt x="304" y="1167"/>
                  </a:lnTo>
                  <a:lnTo>
                    <a:pt x="304" y="1188"/>
                  </a:lnTo>
                  <a:lnTo>
                    <a:pt x="310" y="1177"/>
                  </a:lnTo>
                  <a:lnTo>
                    <a:pt x="310" y="1188"/>
                  </a:lnTo>
                  <a:lnTo>
                    <a:pt x="316" y="1167"/>
                  </a:lnTo>
                  <a:lnTo>
                    <a:pt x="316" y="1188"/>
                  </a:lnTo>
                  <a:lnTo>
                    <a:pt x="322" y="1177"/>
                  </a:lnTo>
                  <a:lnTo>
                    <a:pt x="322" y="1188"/>
                  </a:lnTo>
                  <a:lnTo>
                    <a:pt x="335" y="1188"/>
                  </a:lnTo>
                  <a:lnTo>
                    <a:pt x="329" y="1188"/>
                  </a:lnTo>
                  <a:lnTo>
                    <a:pt x="335" y="1188"/>
                  </a:lnTo>
                  <a:lnTo>
                    <a:pt x="341" y="1177"/>
                  </a:lnTo>
                  <a:lnTo>
                    <a:pt x="347" y="1177"/>
                  </a:lnTo>
                  <a:lnTo>
                    <a:pt x="353" y="1188"/>
                  </a:lnTo>
                  <a:lnTo>
                    <a:pt x="359" y="1177"/>
                  </a:lnTo>
                  <a:lnTo>
                    <a:pt x="359" y="1157"/>
                  </a:lnTo>
                  <a:lnTo>
                    <a:pt x="365" y="1177"/>
                  </a:lnTo>
                  <a:lnTo>
                    <a:pt x="365" y="1188"/>
                  </a:lnTo>
                  <a:lnTo>
                    <a:pt x="371" y="1177"/>
                  </a:lnTo>
                  <a:lnTo>
                    <a:pt x="377" y="1188"/>
                  </a:lnTo>
                  <a:lnTo>
                    <a:pt x="383" y="1177"/>
                  </a:lnTo>
                  <a:lnTo>
                    <a:pt x="389" y="1188"/>
                  </a:lnTo>
                  <a:lnTo>
                    <a:pt x="401" y="1188"/>
                  </a:lnTo>
                  <a:lnTo>
                    <a:pt x="395" y="1188"/>
                  </a:lnTo>
                  <a:lnTo>
                    <a:pt x="401" y="1177"/>
                  </a:lnTo>
                  <a:lnTo>
                    <a:pt x="414" y="1177"/>
                  </a:lnTo>
                  <a:lnTo>
                    <a:pt x="408" y="1177"/>
                  </a:lnTo>
                  <a:lnTo>
                    <a:pt x="414" y="1188"/>
                  </a:lnTo>
                  <a:lnTo>
                    <a:pt x="420" y="1177"/>
                  </a:lnTo>
                  <a:lnTo>
                    <a:pt x="432" y="1177"/>
                  </a:lnTo>
                  <a:lnTo>
                    <a:pt x="432" y="1167"/>
                  </a:lnTo>
                  <a:lnTo>
                    <a:pt x="438" y="1177"/>
                  </a:lnTo>
                  <a:lnTo>
                    <a:pt x="438" y="1167"/>
                  </a:lnTo>
                  <a:lnTo>
                    <a:pt x="450" y="1177"/>
                  </a:lnTo>
                  <a:lnTo>
                    <a:pt x="444" y="1177"/>
                  </a:lnTo>
                  <a:lnTo>
                    <a:pt x="450" y="1177"/>
                  </a:lnTo>
                  <a:lnTo>
                    <a:pt x="456" y="1188"/>
                  </a:lnTo>
                  <a:lnTo>
                    <a:pt x="462" y="1177"/>
                  </a:lnTo>
                  <a:lnTo>
                    <a:pt x="462" y="1188"/>
                  </a:lnTo>
                  <a:lnTo>
                    <a:pt x="468" y="1177"/>
                  </a:lnTo>
                  <a:lnTo>
                    <a:pt x="474" y="1188"/>
                  </a:lnTo>
                  <a:lnTo>
                    <a:pt x="480" y="1167"/>
                  </a:lnTo>
                  <a:lnTo>
                    <a:pt x="480" y="1177"/>
                  </a:lnTo>
                  <a:lnTo>
                    <a:pt x="493" y="1177"/>
                  </a:lnTo>
                  <a:lnTo>
                    <a:pt x="486" y="1177"/>
                  </a:lnTo>
                  <a:lnTo>
                    <a:pt x="493" y="1177"/>
                  </a:lnTo>
                  <a:lnTo>
                    <a:pt x="499" y="1177"/>
                  </a:lnTo>
                </a:path>
              </a:pathLst>
            </a:custGeom>
            <a:noFill/>
            <a:ln w="19050">
              <a:solidFill>
                <a:srgbClr val="0000FF"/>
              </a:solidFill>
              <a:prstDash val="solid"/>
              <a:round/>
              <a:headEnd/>
              <a:tailEnd/>
            </a:ln>
          </p:spPr>
          <p:txBody>
            <a:bodyPr/>
            <a:lstStyle/>
            <a:p>
              <a:endParaRPr lang="ja-JP" altLang="en-US" sz="2000"/>
            </a:p>
          </p:txBody>
        </p:sp>
        <p:sp>
          <p:nvSpPr>
            <p:cNvPr id="59" name="Freeform 524"/>
            <p:cNvSpPr>
              <a:spLocks/>
            </p:cNvSpPr>
            <p:nvPr/>
          </p:nvSpPr>
          <p:spPr bwMode="auto">
            <a:xfrm>
              <a:off x="5172" y="1950"/>
              <a:ext cx="619" cy="564"/>
            </a:xfrm>
            <a:custGeom>
              <a:avLst/>
              <a:gdLst>
                <a:gd name="T0" fmla="*/ 6 w 619"/>
                <a:gd name="T1" fmla="*/ 553 h 564"/>
                <a:gd name="T2" fmla="*/ 24 w 619"/>
                <a:gd name="T3" fmla="*/ 553 h 564"/>
                <a:gd name="T4" fmla="*/ 30 w 619"/>
                <a:gd name="T5" fmla="*/ 564 h 564"/>
                <a:gd name="T6" fmla="*/ 42 w 619"/>
                <a:gd name="T7" fmla="*/ 564 h 564"/>
                <a:gd name="T8" fmla="*/ 60 w 619"/>
                <a:gd name="T9" fmla="*/ 564 h 564"/>
                <a:gd name="T10" fmla="*/ 73 w 619"/>
                <a:gd name="T11" fmla="*/ 553 h 564"/>
                <a:gd name="T12" fmla="*/ 85 w 619"/>
                <a:gd name="T13" fmla="*/ 564 h 564"/>
                <a:gd name="T14" fmla="*/ 91 w 619"/>
                <a:gd name="T15" fmla="*/ 564 h 564"/>
                <a:gd name="T16" fmla="*/ 109 w 619"/>
                <a:gd name="T17" fmla="*/ 564 h 564"/>
                <a:gd name="T18" fmla="*/ 121 w 619"/>
                <a:gd name="T19" fmla="*/ 564 h 564"/>
                <a:gd name="T20" fmla="*/ 133 w 619"/>
                <a:gd name="T21" fmla="*/ 564 h 564"/>
                <a:gd name="T22" fmla="*/ 152 w 619"/>
                <a:gd name="T23" fmla="*/ 564 h 564"/>
                <a:gd name="T24" fmla="*/ 170 w 619"/>
                <a:gd name="T25" fmla="*/ 564 h 564"/>
                <a:gd name="T26" fmla="*/ 182 w 619"/>
                <a:gd name="T27" fmla="*/ 553 h 564"/>
                <a:gd name="T28" fmla="*/ 200 w 619"/>
                <a:gd name="T29" fmla="*/ 564 h 564"/>
                <a:gd name="T30" fmla="*/ 218 w 619"/>
                <a:gd name="T31" fmla="*/ 564 h 564"/>
                <a:gd name="T32" fmla="*/ 230 w 619"/>
                <a:gd name="T33" fmla="*/ 553 h 564"/>
                <a:gd name="T34" fmla="*/ 249 w 619"/>
                <a:gd name="T35" fmla="*/ 564 h 564"/>
                <a:gd name="T36" fmla="*/ 261 w 619"/>
                <a:gd name="T37" fmla="*/ 564 h 564"/>
                <a:gd name="T38" fmla="*/ 279 w 619"/>
                <a:gd name="T39" fmla="*/ 564 h 564"/>
                <a:gd name="T40" fmla="*/ 297 w 619"/>
                <a:gd name="T41" fmla="*/ 553 h 564"/>
                <a:gd name="T42" fmla="*/ 316 w 619"/>
                <a:gd name="T43" fmla="*/ 553 h 564"/>
                <a:gd name="T44" fmla="*/ 328 w 619"/>
                <a:gd name="T45" fmla="*/ 564 h 564"/>
                <a:gd name="T46" fmla="*/ 346 w 619"/>
                <a:gd name="T47" fmla="*/ 564 h 564"/>
                <a:gd name="T48" fmla="*/ 364 w 619"/>
                <a:gd name="T49" fmla="*/ 564 h 564"/>
                <a:gd name="T50" fmla="*/ 376 w 619"/>
                <a:gd name="T51" fmla="*/ 564 h 564"/>
                <a:gd name="T52" fmla="*/ 395 w 619"/>
                <a:gd name="T53" fmla="*/ 564 h 564"/>
                <a:gd name="T54" fmla="*/ 413 w 619"/>
                <a:gd name="T55" fmla="*/ 553 h 564"/>
                <a:gd name="T56" fmla="*/ 431 w 619"/>
                <a:gd name="T57" fmla="*/ 553 h 564"/>
                <a:gd name="T58" fmla="*/ 449 w 619"/>
                <a:gd name="T59" fmla="*/ 564 h 564"/>
                <a:gd name="T60" fmla="*/ 473 w 619"/>
                <a:gd name="T61" fmla="*/ 564 h 564"/>
                <a:gd name="T62" fmla="*/ 480 w 619"/>
                <a:gd name="T63" fmla="*/ 553 h 564"/>
                <a:gd name="T64" fmla="*/ 492 w 619"/>
                <a:gd name="T65" fmla="*/ 564 h 564"/>
                <a:gd name="T66" fmla="*/ 510 w 619"/>
                <a:gd name="T67" fmla="*/ 564 h 564"/>
                <a:gd name="T68" fmla="*/ 522 w 619"/>
                <a:gd name="T69" fmla="*/ 553 h 564"/>
                <a:gd name="T70" fmla="*/ 540 w 619"/>
                <a:gd name="T71" fmla="*/ 543 h 564"/>
                <a:gd name="T72" fmla="*/ 552 w 619"/>
                <a:gd name="T73" fmla="*/ 471 h 564"/>
                <a:gd name="T74" fmla="*/ 559 w 619"/>
                <a:gd name="T75" fmla="*/ 512 h 564"/>
                <a:gd name="T76" fmla="*/ 571 w 619"/>
                <a:gd name="T77" fmla="*/ 553 h 564"/>
                <a:gd name="T78" fmla="*/ 583 w 619"/>
                <a:gd name="T79" fmla="*/ 564 h 564"/>
                <a:gd name="T80" fmla="*/ 595 w 619"/>
                <a:gd name="T81" fmla="*/ 553 h 564"/>
                <a:gd name="T82" fmla="*/ 607 w 619"/>
                <a:gd name="T83" fmla="*/ 564 h 5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9"/>
                <a:gd name="T127" fmla="*/ 0 h 564"/>
                <a:gd name="T128" fmla="*/ 619 w 619"/>
                <a:gd name="T129" fmla="*/ 564 h 5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9" h="564">
                  <a:moveTo>
                    <a:pt x="0" y="553"/>
                  </a:moveTo>
                  <a:lnTo>
                    <a:pt x="6" y="564"/>
                  </a:lnTo>
                  <a:lnTo>
                    <a:pt x="6" y="553"/>
                  </a:lnTo>
                  <a:lnTo>
                    <a:pt x="12" y="564"/>
                  </a:lnTo>
                  <a:lnTo>
                    <a:pt x="12" y="553"/>
                  </a:lnTo>
                  <a:lnTo>
                    <a:pt x="24" y="553"/>
                  </a:lnTo>
                  <a:lnTo>
                    <a:pt x="18" y="553"/>
                  </a:lnTo>
                  <a:lnTo>
                    <a:pt x="24" y="564"/>
                  </a:lnTo>
                  <a:lnTo>
                    <a:pt x="30" y="564"/>
                  </a:lnTo>
                  <a:lnTo>
                    <a:pt x="42" y="564"/>
                  </a:lnTo>
                  <a:lnTo>
                    <a:pt x="36" y="564"/>
                  </a:lnTo>
                  <a:lnTo>
                    <a:pt x="42" y="564"/>
                  </a:lnTo>
                  <a:lnTo>
                    <a:pt x="48" y="553"/>
                  </a:lnTo>
                  <a:lnTo>
                    <a:pt x="48" y="564"/>
                  </a:lnTo>
                  <a:lnTo>
                    <a:pt x="60" y="564"/>
                  </a:lnTo>
                  <a:lnTo>
                    <a:pt x="54" y="564"/>
                  </a:lnTo>
                  <a:lnTo>
                    <a:pt x="60" y="553"/>
                  </a:lnTo>
                  <a:lnTo>
                    <a:pt x="73" y="553"/>
                  </a:lnTo>
                  <a:lnTo>
                    <a:pt x="66" y="553"/>
                  </a:lnTo>
                  <a:lnTo>
                    <a:pt x="73" y="564"/>
                  </a:lnTo>
                  <a:lnTo>
                    <a:pt x="85" y="564"/>
                  </a:lnTo>
                  <a:lnTo>
                    <a:pt x="79" y="564"/>
                  </a:lnTo>
                  <a:lnTo>
                    <a:pt x="85" y="564"/>
                  </a:lnTo>
                  <a:lnTo>
                    <a:pt x="91" y="564"/>
                  </a:lnTo>
                  <a:lnTo>
                    <a:pt x="97" y="553"/>
                  </a:lnTo>
                  <a:lnTo>
                    <a:pt x="103" y="564"/>
                  </a:lnTo>
                  <a:lnTo>
                    <a:pt x="109" y="564"/>
                  </a:lnTo>
                  <a:lnTo>
                    <a:pt x="115" y="564"/>
                  </a:lnTo>
                  <a:lnTo>
                    <a:pt x="127" y="564"/>
                  </a:lnTo>
                  <a:lnTo>
                    <a:pt x="121" y="564"/>
                  </a:lnTo>
                  <a:lnTo>
                    <a:pt x="127" y="564"/>
                  </a:lnTo>
                  <a:lnTo>
                    <a:pt x="139" y="564"/>
                  </a:lnTo>
                  <a:lnTo>
                    <a:pt x="133" y="564"/>
                  </a:lnTo>
                  <a:lnTo>
                    <a:pt x="139" y="553"/>
                  </a:lnTo>
                  <a:lnTo>
                    <a:pt x="145" y="564"/>
                  </a:lnTo>
                  <a:lnTo>
                    <a:pt x="152" y="564"/>
                  </a:lnTo>
                  <a:lnTo>
                    <a:pt x="158" y="564"/>
                  </a:lnTo>
                  <a:lnTo>
                    <a:pt x="164" y="553"/>
                  </a:lnTo>
                  <a:lnTo>
                    <a:pt x="170" y="564"/>
                  </a:lnTo>
                  <a:lnTo>
                    <a:pt x="176" y="553"/>
                  </a:lnTo>
                  <a:lnTo>
                    <a:pt x="188" y="553"/>
                  </a:lnTo>
                  <a:lnTo>
                    <a:pt x="182" y="553"/>
                  </a:lnTo>
                  <a:lnTo>
                    <a:pt x="188" y="564"/>
                  </a:lnTo>
                  <a:lnTo>
                    <a:pt x="194" y="553"/>
                  </a:lnTo>
                  <a:lnTo>
                    <a:pt x="200" y="564"/>
                  </a:lnTo>
                  <a:lnTo>
                    <a:pt x="206" y="564"/>
                  </a:lnTo>
                  <a:lnTo>
                    <a:pt x="212" y="553"/>
                  </a:lnTo>
                  <a:lnTo>
                    <a:pt x="218" y="564"/>
                  </a:lnTo>
                  <a:lnTo>
                    <a:pt x="224" y="553"/>
                  </a:lnTo>
                  <a:lnTo>
                    <a:pt x="230" y="564"/>
                  </a:lnTo>
                  <a:lnTo>
                    <a:pt x="230" y="553"/>
                  </a:lnTo>
                  <a:lnTo>
                    <a:pt x="237" y="564"/>
                  </a:lnTo>
                  <a:lnTo>
                    <a:pt x="243" y="564"/>
                  </a:lnTo>
                  <a:lnTo>
                    <a:pt x="249" y="564"/>
                  </a:lnTo>
                  <a:lnTo>
                    <a:pt x="255" y="564"/>
                  </a:lnTo>
                  <a:lnTo>
                    <a:pt x="267" y="564"/>
                  </a:lnTo>
                  <a:lnTo>
                    <a:pt x="261" y="564"/>
                  </a:lnTo>
                  <a:lnTo>
                    <a:pt x="267" y="564"/>
                  </a:lnTo>
                  <a:lnTo>
                    <a:pt x="273" y="553"/>
                  </a:lnTo>
                  <a:lnTo>
                    <a:pt x="279" y="564"/>
                  </a:lnTo>
                  <a:lnTo>
                    <a:pt x="285" y="553"/>
                  </a:lnTo>
                  <a:lnTo>
                    <a:pt x="291" y="564"/>
                  </a:lnTo>
                  <a:lnTo>
                    <a:pt x="297" y="553"/>
                  </a:lnTo>
                  <a:lnTo>
                    <a:pt x="303" y="564"/>
                  </a:lnTo>
                  <a:lnTo>
                    <a:pt x="309" y="564"/>
                  </a:lnTo>
                  <a:lnTo>
                    <a:pt x="316" y="553"/>
                  </a:lnTo>
                  <a:lnTo>
                    <a:pt x="322" y="564"/>
                  </a:lnTo>
                  <a:lnTo>
                    <a:pt x="322" y="553"/>
                  </a:lnTo>
                  <a:lnTo>
                    <a:pt x="328" y="564"/>
                  </a:lnTo>
                  <a:lnTo>
                    <a:pt x="334" y="553"/>
                  </a:lnTo>
                  <a:lnTo>
                    <a:pt x="340" y="564"/>
                  </a:lnTo>
                  <a:lnTo>
                    <a:pt x="346" y="564"/>
                  </a:lnTo>
                  <a:lnTo>
                    <a:pt x="352" y="564"/>
                  </a:lnTo>
                  <a:lnTo>
                    <a:pt x="358" y="553"/>
                  </a:lnTo>
                  <a:lnTo>
                    <a:pt x="364" y="564"/>
                  </a:lnTo>
                  <a:lnTo>
                    <a:pt x="376" y="564"/>
                  </a:lnTo>
                  <a:lnTo>
                    <a:pt x="370" y="564"/>
                  </a:lnTo>
                  <a:lnTo>
                    <a:pt x="376" y="564"/>
                  </a:lnTo>
                  <a:lnTo>
                    <a:pt x="382" y="553"/>
                  </a:lnTo>
                  <a:lnTo>
                    <a:pt x="388" y="564"/>
                  </a:lnTo>
                  <a:lnTo>
                    <a:pt x="395" y="564"/>
                  </a:lnTo>
                  <a:lnTo>
                    <a:pt x="401" y="564"/>
                  </a:lnTo>
                  <a:lnTo>
                    <a:pt x="407" y="564"/>
                  </a:lnTo>
                  <a:lnTo>
                    <a:pt x="413" y="553"/>
                  </a:lnTo>
                  <a:lnTo>
                    <a:pt x="419" y="564"/>
                  </a:lnTo>
                  <a:lnTo>
                    <a:pt x="425" y="564"/>
                  </a:lnTo>
                  <a:lnTo>
                    <a:pt x="431" y="553"/>
                  </a:lnTo>
                  <a:lnTo>
                    <a:pt x="437" y="564"/>
                  </a:lnTo>
                  <a:lnTo>
                    <a:pt x="443" y="564"/>
                  </a:lnTo>
                  <a:lnTo>
                    <a:pt x="449" y="564"/>
                  </a:lnTo>
                  <a:lnTo>
                    <a:pt x="455" y="564"/>
                  </a:lnTo>
                  <a:lnTo>
                    <a:pt x="461" y="564"/>
                  </a:lnTo>
                  <a:lnTo>
                    <a:pt x="473" y="564"/>
                  </a:lnTo>
                  <a:lnTo>
                    <a:pt x="467" y="564"/>
                  </a:lnTo>
                  <a:lnTo>
                    <a:pt x="473" y="564"/>
                  </a:lnTo>
                  <a:lnTo>
                    <a:pt x="480" y="553"/>
                  </a:lnTo>
                  <a:lnTo>
                    <a:pt x="486" y="564"/>
                  </a:lnTo>
                  <a:lnTo>
                    <a:pt x="486" y="553"/>
                  </a:lnTo>
                  <a:lnTo>
                    <a:pt x="492" y="564"/>
                  </a:lnTo>
                  <a:lnTo>
                    <a:pt x="498" y="553"/>
                  </a:lnTo>
                  <a:lnTo>
                    <a:pt x="504" y="564"/>
                  </a:lnTo>
                  <a:lnTo>
                    <a:pt x="510" y="564"/>
                  </a:lnTo>
                  <a:lnTo>
                    <a:pt x="516" y="553"/>
                  </a:lnTo>
                  <a:lnTo>
                    <a:pt x="528" y="553"/>
                  </a:lnTo>
                  <a:lnTo>
                    <a:pt x="522" y="553"/>
                  </a:lnTo>
                  <a:lnTo>
                    <a:pt x="528" y="553"/>
                  </a:lnTo>
                  <a:lnTo>
                    <a:pt x="534" y="553"/>
                  </a:lnTo>
                  <a:lnTo>
                    <a:pt x="540" y="543"/>
                  </a:lnTo>
                  <a:lnTo>
                    <a:pt x="546" y="543"/>
                  </a:lnTo>
                  <a:lnTo>
                    <a:pt x="546" y="512"/>
                  </a:lnTo>
                  <a:lnTo>
                    <a:pt x="552" y="471"/>
                  </a:lnTo>
                  <a:lnTo>
                    <a:pt x="552" y="0"/>
                  </a:lnTo>
                  <a:lnTo>
                    <a:pt x="552" y="420"/>
                  </a:lnTo>
                  <a:lnTo>
                    <a:pt x="559" y="512"/>
                  </a:lnTo>
                  <a:lnTo>
                    <a:pt x="559" y="523"/>
                  </a:lnTo>
                  <a:lnTo>
                    <a:pt x="565" y="543"/>
                  </a:lnTo>
                  <a:lnTo>
                    <a:pt x="571" y="553"/>
                  </a:lnTo>
                  <a:lnTo>
                    <a:pt x="571" y="543"/>
                  </a:lnTo>
                  <a:lnTo>
                    <a:pt x="577" y="553"/>
                  </a:lnTo>
                  <a:lnTo>
                    <a:pt x="583" y="564"/>
                  </a:lnTo>
                  <a:lnTo>
                    <a:pt x="583" y="553"/>
                  </a:lnTo>
                  <a:lnTo>
                    <a:pt x="589" y="564"/>
                  </a:lnTo>
                  <a:lnTo>
                    <a:pt x="595" y="553"/>
                  </a:lnTo>
                  <a:lnTo>
                    <a:pt x="601" y="564"/>
                  </a:lnTo>
                  <a:lnTo>
                    <a:pt x="613" y="564"/>
                  </a:lnTo>
                  <a:lnTo>
                    <a:pt x="607" y="564"/>
                  </a:lnTo>
                  <a:lnTo>
                    <a:pt x="613" y="564"/>
                  </a:lnTo>
                  <a:lnTo>
                    <a:pt x="619" y="564"/>
                  </a:lnTo>
                </a:path>
              </a:pathLst>
            </a:custGeom>
            <a:noFill/>
            <a:ln w="19050">
              <a:solidFill>
                <a:srgbClr val="0000FF"/>
              </a:solidFill>
              <a:prstDash val="solid"/>
              <a:round/>
              <a:headEnd/>
              <a:tailEnd/>
            </a:ln>
          </p:spPr>
          <p:txBody>
            <a:bodyPr/>
            <a:lstStyle/>
            <a:p>
              <a:endParaRPr lang="ja-JP" altLang="en-US" sz="2000"/>
            </a:p>
          </p:txBody>
        </p:sp>
        <p:sp>
          <p:nvSpPr>
            <p:cNvPr id="60" name="Freeform 525"/>
            <p:cNvSpPr>
              <a:spLocks/>
            </p:cNvSpPr>
            <p:nvPr/>
          </p:nvSpPr>
          <p:spPr bwMode="auto">
            <a:xfrm>
              <a:off x="5791" y="2503"/>
              <a:ext cx="735" cy="11"/>
            </a:xfrm>
            <a:custGeom>
              <a:avLst/>
              <a:gdLst>
                <a:gd name="T0" fmla="*/ 19 w 735"/>
                <a:gd name="T1" fmla="*/ 11 h 11"/>
                <a:gd name="T2" fmla="*/ 25 w 735"/>
                <a:gd name="T3" fmla="*/ 11 h 11"/>
                <a:gd name="T4" fmla="*/ 43 w 735"/>
                <a:gd name="T5" fmla="*/ 0 h 11"/>
                <a:gd name="T6" fmla="*/ 61 w 735"/>
                <a:gd name="T7" fmla="*/ 11 h 11"/>
                <a:gd name="T8" fmla="*/ 79 w 735"/>
                <a:gd name="T9" fmla="*/ 0 h 11"/>
                <a:gd name="T10" fmla="*/ 85 w 735"/>
                <a:gd name="T11" fmla="*/ 11 h 11"/>
                <a:gd name="T12" fmla="*/ 104 w 735"/>
                <a:gd name="T13" fmla="*/ 11 h 11"/>
                <a:gd name="T14" fmla="*/ 116 w 735"/>
                <a:gd name="T15" fmla="*/ 11 h 11"/>
                <a:gd name="T16" fmla="*/ 134 w 735"/>
                <a:gd name="T17" fmla="*/ 11 h 11"/>
                <a:gd name="T18" fmla="*/ 152 w 735"/>
                <a:gd name="T19" fmla="*/ 11 h 11"/>
                <a:gd name="T20" fmla="*/ 170 w 735"/>
                <a:gd name="T21" fmla="*/ 11 h 11"/>
                <a:gd name="T22" fmla="*/ 189 w 735"/>
                <a:gd name="T23" fmla="*/ 11 h 11"/>
                <a:gd name="T24" fmla="*/ 207 w 735"/>
                <a:gd name="T25" fmla="*/ 11 h 11"/>
                <a:gd name="T26" fmla="*/ 225 w 735"/>
                <a:gd name="T27" fmla="*/ 11 h 11"/>
                <a:gd name="T28" fmla="*/ 243 w 735"/>
                <a:gd name="T29" fmla="*/ 11 h 11"/>
                <a:gd name="T30" fmla="*/ 262 w 735"/>
                <a:gd name="T31" fmla="*/ 11 h 11"/>
                <a:gd name="T32" fmla="*/ 280 w 735"/>
                <a:gd name="T33" fmla="*/ 0 h 11"/>
                <a:gd name="T34" fmla="*/ 298 w 735"/>
                <a:gd name="T35" fmla="*/ 11 h 11"/>
                <a:gd name="T36" fmla="*/ 310 w 735"/>
                <a:gd name="T37" fmla="*/ 11 h 11"/>
                <a:gd name="T38" fmla="*/ 328 w 735"/>
                <a:gd name="T39" fmla="*/ 11 h 11"/>
                <a:gd name="T40" fmla="*/ 347 w 735"/>
                <a:gd name="T41" fmla="*/ 11 h 11"/>
                <a:gd name="T42" fmla="*/ 359 w 735"/>
                <a:gd name="T43" fmla="*/ 11 h 11"/>
                <a:gd name="T44" fmla="*/ 377 w 735"/>
                <a:gd name="T45" fmla="*/ 11 h 11"/>
                <a:gd name="T46" fmla="*/ 395 w 735"/>
                <a:gd name="T47" fmla="*/ 11 h 11"/>
                <a:gd name="T48" fmla="*/ 413 w 735"/>
                <a:gd name="T49" fmla="*/ 11 h 11"/>
                <a:gd name="T50" fmla="*/ 432 w 735"/>
                <a:gd name="T51" fmla="*/ 11 h 11"/>
                <a:gd name="T52" fmla="*/ 450 w 735"/>
                <a:gd name="T53" fmla="*/ 11 h 11"/>
                <a:gd name="T54" fmla="*/ 468 w 735"/>
                <a:gd name="T55" fmla="*/ 11 h 11"/>
                <a:gd name="T56" fmla="*/ 486 w 735"/>
                <a:gd name="T57" fmla="*/ 11 h 11"/>
                <a:gd name="T58" fmla="*/ 505 w 735"/>
                <a:gd name="T59" fmla="*/ 11 h 11"/>
                <a:gd name="T60" fmla="*/ 523 w 735"/>
                <a:gd name="T61" fmla="*/ 11 h 11"/>
                <a:gd name="T62" fmla="*/ 541 w 735"/>
                <a:gd name="T63" fmla="*/ 11 h 11"/>
                <a:gd name="T64" fmla="*/ 559 w 735"/>
                <a:gd name="T65" fmla="*/ 11 h 11"/>
                <a:gd name="T66" fmla="*/ 577 w 735"/>
                <a:gd name="T67" fmla="*/ 11 h 11"/>
                <a:gd name="T68" fmla="*/ 596 w 735"/>
                <a:gd name="T69" fmla="*/ 11 h 11"/>
                <a:gd name="T70" fmla="*/ 614 w 735"/>
                <a:gd name="T71" fmla="*/ 11 h 11"/>
                <a:gd name="T72" fmla="*/ 632 w 735"/>
                <a:gd name="T73" fmla="*/ 11 h 11"/>
                <a:gd name="T74" fmla="*/ 650 w 735"/>
                <a:gd name="T75" fmla="*/ 11 h 11"/>
                <a:gd name="T76" fmla="*/ 669 w 735"/>
                <a:gd name="T77" fmla="*/ 11 h 11"/>
                <a:gd name="T78" fmla="*/ 687 w 735"/>
                <a:gd name="T79" fmla="*/ 11 h 11"/>
                <a:gd name="T80" fmla="*/ 705 w 735"/>
                <a:gd name="T81" fmla="*/ 11 h 11"/>
                <a:gd name="T82" fmla="*/ 723 w 735"/>
                <a:gd name="T83" fmla="*/ 11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5"/>
                <a:gd name="T127" fmla="*/ 0 h 11"/>
                <a:gd name="T128" fmla="*/ 735 w 735"/>
                <a:gd name="T129" fmla="*/ 11 h 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5" h="11">
                  <a:moveTo>
                    <a:pt x="0" y="11"/>
                  </a:moveTo>
                  <a:lnTo>
                    <a:pt x="6" y="11"/>
                  </a:lnTo>
                  <a:lnTo>
                    <a:pt x="19" y="11"/>
                  </a:lnTo>
                  <a:lnTo>
                    <a:pt x="12" y="11"/>
                  </a:lnTo>
                  <a:lnTo>
                    <a:pt x="19" y="11"/>
                  </a:lnTo>
                  <a:lnTo>
                    <a:pt x="25" y="11"/>
                  </a:lnTo>
                  <a:lnTo>
                    <a:pt x="31" y="11"/>
                  </a:lnTo>
                  <a:lnTo>
                    <a:pt x="37" y="11"/>
                  </a:lnTo>
                  <a:lnTo>
                    <a:pt x="43" y="0"/>
                  </a:lnTo>
                  <a:lnTo>
                    <a:pt x="49" y="11"/>
                  </a:lnTo>
                  <a:lnTo>
                    <a:pt x="55" y="11"/>
                  </a:lnTo>
                  <a:lnTo>
                    <a:pt x="61" y="11"/>
                  </a:lnTo>
                  <a:lnTo>
                    <a:pt x="67" y="11"/>
                  </a:lnTo>
                  <a:lnTo>
                    <a:pt x="73" y="11"/>
                  </a:lnTo>
                  <a:lnTo>
                    <a:pt x="79" y="0"/>
                  </a:lnTo>
                  <a:lnTo>
                    <a:pt x="79" y="11"/>
                  </a:lnTo>
                  <a:lnTo>
                    <a:pt x="91" y="11"/>
                  </a:lnTo>
                  <a:lnTo>
                    <a:pt x="85" y="11"/>
                  </a:lnTo>
                  <a:lnTo>
                    <a:pt x="91" y="11"/>
                  </a:lnTo>
                  <a:lnTo>
                    <a:pt x="97" y="11"/>
                  </a:lnTo>
                  <a:lnTo>
                    <a:pt x="104" y="11"/>
                  </a:lnTo>
                  <a:lnTo>
                    <a:pt x="116" y="11"/>
                  </a:lnTo>
                  <a:lnTo>
                    <a:pt x="110" y="11"/>
                  </a:lnTo>
                  <a:lnTo>
                    <a:pt x="116" y="11"/>
                  </a:lnTo>
                  <a:lnTo>
                    <a:pt x="122" y="0"/>
                  </a:lnTo>
                  <a:lnTo>
                    <a:pt x="128" y="11"/>
                  </a:lnTo>
                  <a:lnTo>
                    <a:pt x="134" y="11"/>
                  </a:lnTo>
                  <a:lnTo>
                    <a:pt x="140" y="11"/>
                  </a:lnTo>
                  <a:lnTo>
                    <a:pt x="146" y="11"/>
                  </a:lnTo>
                  <a:lnTo>
                    <a:pt x="152" y="11"/>
                  </a:lnTo>
                  <a:lnTo>
                    <a:pt x="158" y="11"/>
                  </a:lnTo>
                  <a:lnTo>
                    <a:pt x="164" y="11"/>
                  </a:lnTo>
                  <a:lnTo>
                    <a:pt x="170" y="11"/>
                  </a:lnTo>
                  <a:lnTo>
                    <a:pt x="176" y="11"/>
                  </a:lnTo>
                  <a:lnTo>
                    <a:pt x="183" y="11"/>
                  </a:lnTo>
                  <a:lnTo>
                    <a:pt x="189" y="11"/>
                  </a:lnTo>
                  <a:lnTo>
                    <a:pt x="195" y="11"/>
                  </a:lnTo>
                  <a:lnTo>
                    <a:pt x="201" y="11"/>
                  </a:lnTo>
                  <a:lnTo>
                    <a:pt x="207" y="11"/>
                  </a:lnTo>
                  <a:lnTo>
                    <a:pt x="213" y="11"/>
                  </a:lnTo>
                  <a:lnTo>
                    <a:pt x="219" y="11"/>
                  </a:lnTo>
                  <a:lnTo>
                    <a:pt x="225" y="11"/>
                  </a:lnTo>
                  <a:lnTo>
                    <a:pt x="231" y="11"/>
                  </a:lnTo>
                  <a:lnTo>
                    <a:pt x="237" y="11"/>
                  </a:lnTo>
                  <a:lnTo>
                    <a:pt x="243" y="11"/>
                  </a:lnTo>
                  <a:lnTo>
                    <a:pt x="249" y="11"/>
                  </a:lnTo>
                  <a:lnTo>
                    <a:pt x="255" y="11"/>
                  </a:lnTo>
                  <a:lnTo>
                    <a:pt x="262" y="11"/>
                  </a:lnTo>
                  <a:lnTo>
                    <a:pt x="268" y="11"/>
                  </a:lnTo>
                  <a:lnTo>
                    <a:pt x="274" y="11"/>
                  </a:lnTo>
                  <a:lnTo>
                    <a:pt x="280" y="0"/>
                  </a:lnTo>
                  <a:lnTo>
                    <a:pt x="286" y="11"/>
                  </a:lnTo>
                  <a:lnTo>
                    <a:pt x="292" y="11"/>
                  </a:lnTo>
                  <a:lnTo>
                    <a:pt x="298" y="11"/>
                  </a:lnTo>
                  <a:lnTo>
                    <a:pt x="304" y="11"/>
                  </a:lnTo>
                  <a:lnTo>
                    <a:pt x="316" y="11"/>
                  </a:lnTo>
                  <a:lnTo>
                    <a:pt x="310" y="11"/>
                  </a:lnTo>
                  <a:lnTo>
                    <a:pt x="316" y="11"/>
                  </a:lnTo>
                  <a:lnTo>
                    <a:pt x="322" y="11"/>
                  </a:lnTo>
                  <a:lnTo>
                    <a:pt x="328" y="11"/>
                  </a:lnTo>
                  <a:lnTo>
                    <a:pt x="334" y="11"/>
                  </a:lnTo>
                  <a:lnTo>
                    <a:pt x="340" y="11"/>
                  </a:lnTo>
                  <a:lnTo>
                    <a:pt x="347" y="11"/>
                  </a:lnTo>
                  <a:lnTo>
                    <a:pt x="353" y="11"/>
                  </a:lnTo>
                  <a:lnTo>
                    <a:pt x="365" y="11"/>
                  </a:lnTo>
                  <a:lnTo>
                    <a:pt x="359" y="11"/>
                  </a:lnTo>
                  <a:lnTo>
                    <a:pt x="365" y="11"/>
                  </a:lnTo>
                  <a:lnTo>
                    <a:pt x="371" y="11"/>
                  </a:lnTo>
                  <a:lnTo>
                    <a:pt x="377" y="11"/>
                  </a:lnTo>
                  <a:lnTo>
                    <a:pt x="383" y="11"/>
                  </a:lnTo>
                  <a:lnTo>
                    <a:pt x="389" y="11"/>
                  </a:lnTo>
                  <a:lnTo>
                    <a:pt x="395" y="11"/>
                  </a:lnTo>
                  <a:lnTo>
                    <a:pt x="401" y="11"/>
                  </a:lnTo>
                  <a:lnTo>
                    <a:pt x="407" y="11"/>
                  </a:lnTo>
                  <a:lnTo>
                    <a:pt x="413" y="11"/>
                  </a:lnTo>
                  <a:lnTo>
                    <a:pt x="419" y="11"/>
                  </a:lnTo>
                  <a:lnTo>
                    <a:pt x="426" y="11"/>
                  </a:lnTo>
                  <a:lnTo>
                    <a:pt x="432" y="11"/>
                  </a:lnTo>
                  <a:lnTo>
                    <a:pt x="438" y="11"/>
                  </a:lnTo>
                  <a:lnTo>
                    <a:pt x="444" y="11"/>
                  </a:lnTo>
                  <a:lnTo>
                    <a:pt x="450" y="11"/>
                  </a:lnTo>
                  <a:lnTo>
                    <a:pt x="456" y="11"/>
                  </a:lnTo>
                  <a:lnTo>
                    <a:pt x="462" y="11"/>
                  </a:lnTo>
                  <a:lnTo>
                    <a:pt x="468" y="11"/>
                  </a:lnTo>
                  <a:lnTo>
                    <a:pt x="474" y="11"/>
                  </a:lnTo>
                  <a:lnTo>
                    <a:pt x="480" y="11"/>
                  </a:lnTo>
                  <a:lnTo>
                    <a:pt x="486" y="11"/>
                  </a:lnTo>
                  <a:lnTo>
                    <a:pt x="492" y="11"/>
                  </a:lnTo>
                  <a:lnTo>
                    <a:pt x="498" y="11"/>
                  </a:lnTo>
                  <a:lnTo>
                    <a:pt x="505" y="11"/>
                  </a:lnTo>
                  <a:lnTo>
                    <a:pt x="511" y="11"/>
                  </a:lnTo>
                  <a:lnTo>
                    <a:pt x="517" y="11"/>
                  </a:lnTo>
                  <a:lnTo>
                    <a:pt x="523" y="11"/>
                  </a:lnTo>
                  <a:lnTo>
                    <a:pt x="529" y="11"/>
                  </a:lnTo>
                  <a:lnTo>
                    <a:pt x="535" y="11"/>
                  </a:lnTo>
                  <a:lnTo>
                    <a:pt x="541" y="11"/>
                  </a:lnTo>
                  <a:lnTo>
                    <a:pt x="547" y="11"/>
                  </a:lnTo>
                  <a:lnTo>
                    <a:pt x="553" y="11"/>
                  </a:lnTo>
                  <a:lnTo>
                    <a:pt x="559" y="11"/>
                  </a:lnTo>
                  <a:lnTo>
                    <a:pt x="565" y="11"/>
                  </a:lnTo>
                  <a:lnTo>
                    <a:pt x="571" y="11"/>
                  </a:lnTo>
                  <a:lnTo>
                    <a:pt x="577" y="11"/>
                  </a:lnTo>
                  <a:lnTo>
                    <a:pt x="583" y="11"/>
                  </a:lnTo>
                  <a:lnTo>
                    <a:pt x="590" y="11"/>
                  </a:lnTo>
                  <a:lnTo>
                    <a:pt x="596" y="11"/>
                  </a:lnTo>
                  <a:lnTo>
                    <a:pt x="602" y="11"/>
                  </a:lnTo>
                  <a:lnTo>
                    <a:pt x="608" y="11"/>
                  </a:lnTo>
                  <a:lnTo>
                    <a:pt x="614" y="11"/>
                  </a:lnTo>
                  <a:lnTo>
                    <a:pt x="620" y="11"/>
                  </a:lnTo>
                  <a:lnTo>
                    <a:pt x="626" y="11"/>
                  </a:lnTo>
                  <a:lnTo>
                    <a:pt x="632" y="11"/>
                  </a:lnTo>
                  <a:lnTo>
                    <a:pt x="638" y="11"/>
                  </a:lnTo>
                  <a:lnTo>
                    <a:pt x="644" y="11"/>
                  </a:lnTo>
                  <a:lnTo>
                    <a:pt x="650" y="11"/>
                  </a:lnTo>
                  <a:lnTo>
                    <a:pt x="656" y="11"/>
                  </a:lnTo>
                  <a:lnTo>
                    <a:pt x="662" y="11"/>
                  </a:lnTo>
                  <a:lnTo>
                    <a:pt x="669" y="11"/>
                  </a:lnTo>
                  <a:lnTo>
                    <a:pt x="675" y="11"/>
                  </a:lnTo>
                  <a:lnTo>
                    <a:pt x="681" y="11"/>
                  </a:lnTo>
                  <a:lnTo>
                    <a:pt x="687" y="11"/>
                  </a:lnTo>
                  <a:lnTo>
                    <a:pt x="693" y="11"/>
                  </a:lnTo>
                  <a:lnTo>
                    <a:pt x="699" y="11"/>
                  </a:lnTo>
                  <a:lnTo>
                    <a:pt x="705" y="11"/>
                  </a:lnTo>
                  <a:lnTo>
                    <a:pt x="711" y="11"/>
                  </a:lnTo>
                  <a:lnTo>
                    <a:pt x="717" y="11"/>
                  </a:lnTo>
                  <a:lnTo>
                    <a:pt x="723" y="11"/>
                  </a:lnTo>
                  <a:lnTo>
                    <a:pt x="729" y="11"/>
                  </a:lnTo>
                  <a:lnTo>
                    <a:pt x="735" y="11"/>
                  </a:lnTo>
                </a:path>
              </a:pathLst>
            </a:custGeom>
            <a:noFill/>
            <a:ln w="19050">
              <a:solidFill>
                <a:srgbClr val="0000FF"/>
              </a:solidFill>
              <a:prstDash val="solid"/>
              <a:round/>
              <a:headEnd/>
              <a:tailEnd/>
            </a:ln>
          </p:spPr>
          <p:txBody>
            <a:bodyPr/>
            <a:lstStyle/>
            <a:p>
              <a:endParaRPr lang="ja-JP" altLang="en-US" sz="2000"/>
            </a:p>
          </p:txBody>
        </p:sp>
        <p:sp>
          <p:nvSpPr>
            <p:cNvPr id="61" name="Freeform 526"/>
            <p:cNvSpPr>
              <a:spLocks/>
            </p:cNvSpPr>
            <p:nvPr/>
          </p:nvSpPr>
          <p:spPr bwMode="auto">
            <a:xfrm>
              <a:off x="6526" y="2237"/>
              <a:ext cx="742" cy="277"/>
            </a:xfrm>
            <a:custGeom>
              <a:avLst/>
              <a:gdLst>
                <a:gd name="T0" fmla="*/ 13 w 742"/>
                <a:gd name="T1" fmla="*/ 277 h 277"/>
                <a:gd name="T2" fmla="*/ 31 w 742"/>
                <a:gd name="T3" fmla="*/ 277 h 277"/>
                <a:gd name="T4" fmla="*/ 49 w 742"/>
                <a:gd name="T5" fmla="*/ 277 h 277"/>
                <a:gd name="T6" fmla="*/ 67 w 742"/>
                <a:gd name="T7" fmla="*/ 277 h 277"/>
                <a:gd name="T8" fmla="*/ 85 w 742"/>
                <a:gd name="T9" fmla="*/ 277 h 277"/>
                <a:gd name="T10" fmla="*/ 104 w 742"/>
                <a:gd name="T11" fmla="*/ 277 h 277"/>
                <a:gd name="T12" fmla="*/ 122 w 742"/>
                <a:gd name="T13" fmla="*/ 277 h 277"/>
                <a:gd name="T14" fmla="*/ 140 w 742"/>
                <a:gd name="T15" fmla="*/ 277 h 277"/>
                <a:gd name="T16" fmla="*/ 158 w 742"/>
                <a:gd name="T17" fmla="*/ 277 h 277"/>
                <a:gd name="T18" fmla="*/ 177 w 742"/>
                <a:gd name="T19" fmla="*/ 277 h 277"/>
                <a:gd name="T20" fmla="*/ 195 w 742"/>
                <a:gd name="T21" fmla="*/ 277 h 277"/>
                <a:gd name="T22" fmla="*/ 213 w 742"/>
                <a:gd name="T23" fmla="*/ 266 h 277"/>
                <a:gd name="T24" fmla="*/ 225 w 742"/>
                <a:gd name="T25" fmla="*/ 266 h 277"/>
                <a:gd name="T26" fmla="*/ 243 w 742"/>
                <a:gd name="T27" fmla="*/ 256 h 277"/>
                <a:gd name="T28" fmla="*/ 249 w 742"/>
                <a:gd name="T29" fmla="*/ 195 h 277"/>
                <a:gd name="T30" fmla="*/ 262 w 742"/>
                <a:gd name="T31" fmla="*/ 236 h 277"/>
                <a:gd name="T32" fmla="*/ 274 w 742"/>
                <a:gd name="T33" fmla="*/ 266 h 277"/>
                <a:gd name="T34" fmla="*/ 292 w 742"/>
                <a:gd name="T35" fmla="*/ 277 h 277"/>
                <a:gd name="T36" fmla="*/ 310 w 742"/>
                <a:gd name="T37" fmla="*/ 277 h 277"/>
                <a:gd name="T38" fmla="*/ 328 w 742"/>
                <a:gd name="T39" fmla="*/ 277 h 277"/>
                <a:gd name="T40" fmla="*/ 347 w 742"/>
                <a:gd name="T41" fmla="*/ 277 h 277"/>
                <a:gd name="T42" fmla="*/ 365 w 742"/>
                <a:gd name="T43" fmla="*/ 277 h 277"/>
                <a:gd name="T44" fmla="*/ 383 w 742"/>
                <a:gd name="T45" fmla="*/ 277 h 277"/>
                <a:gd name="T46" fmla="*/ 401 w 742"/>
                <a:gd name="T47" fmla="*/ 277 h 277"/>
                <a:gd name="T48" fmla="*/ 420 w 742"/>
                <a:gd name="T49" fmla="*/ 277 h 277"/>
                <a:gd name="T50" fmla="*/ 438 w 742"/>
                <a:gd name="T51" fmla="*/ 277 h 277"/>
                <a:gd name="T52" fmla="*/ 456 w 742"/>
                <a:gd name="T53" fmla="*/ 277 h 277"/>
                <a:gd name="T54" fmla="*/ 474 w 742"/>
                <a:gd name="T55" fmla="*/ 277 h 277"/>
                <a:gd name="T56" fmla="*/ 492 w 742"/>
                <a:gd name="T57" fmla="*/ 277 h 277"/>
                <a:gd name="T58" fmla="*/ 511 w 742"/>
                <a:gd name="T59" fmla="*/ 277 h 277"/>
                <a:gd name="T60" fmla="*/ 529 w 742"/>
                <a:gd name="T61" fmla="*/ 277 h 277"/>
                <a:gd name="T62" fmla="*/ 547 w 742"/>
                <a:gd name="T63" fmla="*/ 277 h 277"/>
                <a:gd name="T64" fmla="*/ 565 w 742"/>
                <a:gd name="T65" fmla="*/ 277 h 277"/>
                <a:gd name="T66" fmla="*/ 584 w 742"/>
                <a:gd name="T67" fmla="*/ 277 h 277"/>
                <a:gd name="T68" fmla="*/ 602 w 742"/>
                <a:gd name="T69" fmla="*/ 277 h 277"/>
                <a:gd name="T70" fmla="*/ 620 w 742"/>
                <a:gd name="T71" fmla="*/ 277 h 277"/>
                <a:gd name="T72" fmla="*/ 638 w 742"/>
                <a:gd name="T73" fmla="*/ 277 h 277"/>
                <a:gd name="T74" fmla="*/ 656 w 742"/>
                <a:gd name="T75" fmla="*/ 277 h 277"/>
                <a:gd name="T76" fmla="*/ 675 w 742"/>
                <a:gd name="T77" fmla="*/ 277 h 277"/>
                <a:gd name="T78" fmla="*/ 693 w 742"/>
                <a:gd name="T79" fmla="*/ 277 h 277"/>
                <a:gd name="T80" fmla="*/ 711 w 742"/>
                <a:gd name="T81" fmla="*/ 277 h 277"/>
                <a:gd name="T82" fmla="*/ 729 w 742"/>
                <a:gd name="T83" fmla="*/ 277 h 2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42"/>
                <a:gd name="T127" fmla="*/ 0 h 277"/>
                <a:gd name="T128" fmla="*/ 742 w 742"/>
                <a:gd name="T129" fmla="*/ 277 h 2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42" h="277">
                  <a:moveTo>
                    <a:pt x="0" y="277"/>
                  </a:moveTo>
                  <a:lnTo>
                    <a:pt x="6" y="277"/>
                  </a:lnTo>
                  <a:lnTo>
                    <a:pt x="13" y="277"/>
                  </a:lnTo>
                  <a:lnTo>
                    <a:pt x="19" y="277"/>
                  </a:lnTo>
                  <a:lnTo>
                    <a:pt x="25" y="277"/>
                  </a:lnTo>
                  <a:lnTo>
                    <a:pt x="31" y="277"/>
                  </a:lnTo>
                  <a:lnTo>
                    <a:pt x="37" y="277"/>
                  </a:lnTo>
                  <a:lnTo>
                    <a:pt x="43" y="277"/>
                  </a:lnTo>
                  <a:lnTo>
                    <a:pt x="49" y="277"/>
                  </a:lnTo>
                  <a:lnTo>
                    <a:pt x="55" y="277"/>
                  </a:lnTo>
                  <a:lnTo>
                    <a:pt x="61" y="277"/>
                  </a:lnTo>
                  <a:lnTo>
                    <a:pt x="67" y="277"/>
                  </a:lnTo>
                  <a:lnTo>
                    <a:pt x="73" y="277"/>
                  </a:lnTo>
                  <a:lnTo>
                    <a:pt x="79" y="277"/>
                  </a:lnTo>
                  <a:lnTo>
                    <a:pt x="85" y="277"/>
                  </a:lnTo>
                  <a:lnTo>
                    <a:pt x="91" y="277"/>
                  </a:lnTo>
                  <a:lnTo>
                    <a:pt x="98" y="277"/>
                  </a:lnTo>
                  <a:lnTo>
                    <a:pt x="104" y="277"/>
                  </a:lnTo>
                  <a:lnTo>
                    <a:pt x="110" y="277"/>
                  </a:lnTo>
                  <a:lnTo>
                    <a:pt x="116" y="277"/>
                  </a:lnTo>
                  <a:lnTo>
                    <a:pt x="122" y="277"/>
                  </a:lnTo>
                  <a:lnTo>
                    <a:pt x="128" y="277"/>
                  </a:lnTo>
                  <a:lnTo>
                    <a:pt x="134" y="277"/>
                  </a:lnTo>
                  <a:lnTo>
                    <a:pt x="140" y="277"/>
                  </a:lnTo>
                  <a:lnTo>
                    <a:pt x="146" y="277"/>
                  </a:lnTo>
                  <a:lnTo>
                    <a:pt x="152" y="277"/>
                  </a:lnTo>
                  <a:lnTo>
                    <a:pt x="158" y="277"/>
                  </a:lnTo>
                  <a:lnTo>
                    <a:pt x="164" y="277"/>
                  </a:lnTo>
                  <a:lnTo>
                    <a:pt x="170" y="277"/>
                  </a:lnTo>
                  <a:lnTo>
                    <a:pt x="177" y="277"/>
                  </a:lnTo>
                  <a:lnTo>
                    <a:pt x="183" y="277"/>
                  </a:lnTo>
                  <a:lnTo>
                    <a:pt x="189" y="277"/>
                  </a:lnTo>
                  <a:lnTo>
                    <a:pt x="195" y="277"/>
                  </a:lnTo>
                  <a:lnTo>
                    <a:pt x="201" y="277"/>
                  </a:lnTo>
                  <a:lnTo>
                    <a:pt x="207" y="277"/>
                  </a:lnTo>
                  <a:lnTo>
                    <a:pt x="213" y="266"/>
                  </a:lnTo>
                  <a:lnTo>
                    <a:pt x="219" y="266"/>
                  </a:lnTo>
                  <a:lnTo>
                    <a:pt x="231" y="266"/>
                  </a:lnTo>
                  <a:lnTo>
                    <a:pt x="225" y="266"/>
                  </a:lnTo>
                  <a:lnTo>
                    <a:pt x="231" y="266"/>
                  </a:lnTo>
                  <a:lnTo>
                    <a:pt x="237" y="266"/>
                  </a:lnTo>
                  <a:lnTo>
                    <a:pt x="243" y="256"/>
                  </a:lnTo>
                  <a:lnTo>
                    <a:pt x="243" y="246"/>
                  </a:lnTo>
                  <a:lnTo>
                    <a:pt x="249" y="236"/>
                  </a:lnTo>
                  <a:lnTo>
                    <a:pt x="249" y="195"/>
                  </a:lnTo>
                  <a:lnTo>
                    <a:pt x="256" y="0"/>
                  </a:lnTo>
                  <a:lnTo>
                    <a:pt x="256" y="205"/>
                  </a:lnTo>
                  <a:lnTo>
                    <a:pt x="262" y="236"/>
                  </a:lnTo>
                  <a:lnTo>
                    <a:pt x="262" y="256"/>
                  </a:lnTo>
                  <a:lnTo>
                    <a:pt x="268" y="256"/>
                  </a:lnTo>
                  <a:lnTo>
                    <a:pt x="274" y="266"/>
                  </a:lnTo>
                  <a:lnTo>
                    <a:pt x="280" y="277"/>
                  </a:lnTo>
                  <a:lnTo>
                    <a:pt x="286" y="266"/>
                  </a:lnTo>
                  <a:lnTo>
                    <a:pt x="292" y="277"/>
                  </a:lnTo>
                  <a:lnTo>
                    <a:pt x="298" y="277"/>
                  </a:lnTo>
                  <a:lnTo>
                    <a:pt x="304" y="277"/>
                  </a:lnTo>
                  <a:lnTo>
                    <a:pt x="310" y="277"/>
                  </a:lnTo>
                  <a:lnTo>
                    <a:pt x="316" y="277"/>
                  </a:lnTo>
                  <a:lnTo>
                    <a:pt x="322" y="277"/>
                  </a:lnTo>
                  <a:lnTo>
                    <a:pt x="328" y="277"/>
                  </a:lnTo>
                  <a:lnTo>
                    <a:pt x="334" y="277"/>
                  </a:lnTo>
                  <a:lnTo>
                    <a:pt x="341" y="277"/>
                  </a:lnTo>
                  <a:lnTo>
                    <a:pt x="347" y="277"/>
                  </a:lnTo>
                  <a:lnTo>
                    <a:pt x="353" y="277"/>
                  </a:lnTo>
                  <a:lnTo>
                    <a:pt x="359" y="277"/>
                  </a:lnTo>
                  <a:lnTo>
                    <a:pt x="365" y="277"/>
                  </a:lnTo>
                  <a:lnTo>
                    <a:pt x="371" y="277"/>
                  </a:lnTo>
                  <a:lnTo>
                    <a:pt x="377" y="277"/>
                  </a:lnTo>
                  <a:lnTo>
                    <a:pt x="383" y="277"/>
                  </a:lnTo>
                  <a:lnTo>
                    <a:pt x="389" y="277"/>
                  </a:lnTo>
                  <a:lnTo>
                    <a:pt x="395" y="277"/>
                  </a:lnTo>
                  <a:lnTo>
                    <a:pt x="401" y="277"/>
                  </a:lnTo>
                  <a:lnTo>
                    <a:pt x="407" y="277"/>
                  </a:lnTo>
                  <a:lnTo>
                    <a:pt x="413" y="277"/>
                  </a:lnTo>
                  <a:lnTo>
                    <a:pt x="420" y="277"/>
                  </a:lnTo>
                  <a:lnTo>
                    <a:pt x="426" y="277"/>
                  </a:lnTo>
                  <a:lnTo>
                    <a:pt x="432" y="277"/>
                  </a:lnTo>
                  <a:lnTo>
                    <a:pt x="438" y="277"/>
                  </a:lnTo>
                  <a:lnTo>
                    <a:pt x="444" y="277"/>
                  </a:lnTo>
                  <a:lnTo>
                    <a:pt x="450" y="277"/>
                  </a:lnTo>
                  <a:lnTo>
                    <a:pt x="456" y="277"/>
                  </a:lnTo>
                  <a:lnTo>
                    <a:pt x="462" y="277"/>
                  </a:lnTo>
                  <a:lnTo>
                    <a:pt x="468" y="277"/>
                  </a:lnTo>
                  <a:lnTo>
                    <a:pt x="474" y="277"/>
                  </a:lnTo>
                  <a:lnTo>
                    <a:pt x="480" y="277"/>
                  </a:lnTo>
                  <a:lnTo>
                    <a:pt x="486" y="277"/>
                  </a:lnTo>
                  <a:lnTo>
                    <a:pt x="492" y="277"/>
                  </a:lnTo>
                  <a:lnTo>
                    <a:pt x="499" y="277"/>
                  </a:lnTo>
                  <a:lnTo>
                    <a:pt x="505" y="277"/>
                  </a:lnTo>
                  <a:lnTo>
                    <a:pt x="511" y="277"/>
                  </a:lnTo>
                  <a:lnTo>
                    <a:pt x="517" y="277"/>
                  </a:lnTo>
                  <a:lnTo>
                    <a:pt x="523" y="277"/>
                  </a:lnTo>
                  <a:lnTo>
                    <a:pt x="529" y="277"/>
                  </a:lnTo>
                  <a:lnTo>
                    <a:pt x="535" y="277"/>
                  </a:lnTo>
                  <a:lnTo>
                    <a:pt x="541" y="277"/>
                  </a:lnTo>
                  <a:lnTo>
                    <a:pt x="547" y="277"/>
                  </a:lnTo>
                  <a:lnTo>
                    <a:pt x="553" y="277"/>
                  </a:lnTo>
                  <a:lnTo>
                    <a:pt x="559" y="277"/>
                  </a:lnTo>
                  <a:lnTo>
                    <a:pt x="565" y="277"/>
                  </a:lnTo>
                  <a:lnTo>
                    <a:pt x="571" y="277"/>
                  </a:lnTo>
                  <a:lnTo>
                    <a:pt x="577" y="277"/>
                  </a:lnTo>
                  <a:lnTo>
                    <a:pt x="584" y="277"/>
                  </a:lnTo>
                  <a:lnTo>
                    <a:pt x="590" y="277"/>
                  </a:lnTo>
                  <a:lnTo>
                    <a:pt x="596" y="277"/>
                  </a:lnTo>
                  <a:lnTo>
                    <a:pt x="602" y="277"/>
                  </a:lnTo>
                  <a:lnTo>
                    <a:pt x="608" y="277"/>
                  </a:lnTo>
                  <a:lnTo>
                    <a:pt x="614" y="277"/>
                  </a:lnTo>
                  <a:lnTo>
                    <a:pt x="620" y="277"/>
                  </a:lnTo>
                  <a:lnTo>
                    <a:pt x="626" y="277"/>
                  </a:lnTo>
                  <a:lnTo>
                    <a:pt x="632" y="277"/>
                  </a:lnTo>
                  <a:lnTo>
                    <a:pt x="638" y="277"/>
                  </a:lnTo>
                  <a:lnTo>
                    <a:pt x="644" y="277"/>
                  </a:lnTo>
                  <a:lnTo>
                    <a:pt x="650" y="277"/>
                  </a:lnTo>
                  <a:lnTo>
                    <a:pt x="656" y="277"/>
                  </a:lnTo>
                  <a:lnTo>
                    <a:pt x="663" y="277"/>
                  </a:lnTo>
                  <a:lnTo>
                    <a:pt x="669" y="277"/>
                  </a:lnTo>
                  <a:lnTo>
                    <a:pt x="675" y="277"/>
                  </a:lnTo>
                  <a:lnTo>
                    <a:pt x="681" y="277"/>
                  </a:lnTo>
                  <a:lnTo>
                    <a:pt x="687" y="277"/>
                  </a:lnTo>
                  <a:lnTo>
                    <a:pt x="693" y="277"/>
                  </a:lnTo>
                  <a:lnTo>
                    <a:pt x="699" y="277"/>
                  </a:lnTo>
                  <a:lnTo>
                    <a:pt x="705" y="277"/>
                  </a:lnTo>
                  <a:lnTo>
                    <a:pt x="711" y="277"/>
                  </a:lnTo>
                  <a:lnTo>
                    <a:pt x="717" y="277"/>
                  </a:lnTo>
                  <a:lnTo>
                    <a:pt x="723" y="277"/>
                  </a:lnTo>
                  <a:lnTo>
                    <a:pt x="729" y="277"/>
                  </a:lnTo>
                  <a:lnTo>
                    <a:pt x="735" y="277"/>
                  </a:lnTo>
                  <a:lnTo>
                    <a:pt x="742" y="277"/>
                  </a:lnTo>
                </a:path>
              </a:pathLst>
            </a:custGeom>
            <a:noFill/>
            <a:ln w="19050">
              <a:solidFill>
                <a:srgbClr val="0000FF"/>
              </a:solidFill>
              <a:prstDash val="solid"/>
              <a:round/>
              <a:headEnd/>
              <a:tailEnd/>
            </a:ln>
          </p:spPr>
          <p:txBody>
            <a:bodyPr/>
            <a:lstStyle/>
            <a:p>
              <a:endParaRPr lang="ja-JP" altLang="en-US" sz="2000"/>
            </a:p>
          </p:txBody>
        </p:sp>
      </p:grpSp>
      <p:sp>
        <p:nvSpPr>
          <p:cNvPr id="62" name="テキスト ボックス 284"/>
          <p:cNvSpPr txBox="1">
            <a:spLocks noChangeArrowheads="1"/>
          </p:cNvSpPr>
          <p:nvPr/>
        </p:nvSpPr>
        <p:spPr bwMode="auto">
          <a:xfrm>
            <a:off x="6228184" y="3068960"/>
            <a:ext cx="1980029" cy="307777"/>
          </a:xfrm>
          <a:prstGeom prst="rect">
            <a:avLst/>
          </a:prstGeom>
          <a:noFill/>
          <a:ln w="9525">
            <a:noFill/>
            <a:miter lim="800000"/>
            <a:headEnd/>
            <a:tailEnd/>
          </a:ln>
        </p:spPr>
        <p:txBody>
          <a:bodyPr wrap="none">
            <a:spAutoFit/>
          </a:bodyPr>
          <a:lstStyle/>
          <a:p>
            <a:r>
              <a:rPr lang="ja-JP" altLang="en-US" sz="1400" dirty="0"/>
              <a:t>復元</a:t>
            </a:r>
            <a:r>
              <a:rPr lang="ja-JP" altLang="en-US" sz="1400" dirty="0" smtClean="0"/>
              <a:t>信号の周波数成分</a:t>
            </a:r>
            <a:endParaRPr lang="ja-JP" altLang="en-US" sz="1400" dirty="0"/>
          </a:p>
        </p:txBody>
      </p:sp>
      <p:sp>
        <p:nvSpPr>
          <p:cNvPr id="63" name="テキスト ボックス 62"/>
          <p:cNvSpPr txBox="1"/>
          <p:nvPr/>
        </p:nvSpPr>
        <p:spPr>
          <a:xfrm>
            <a:off x="5620324" y="1988840"/>
            <a:ext cx="646331" cy="461665"/>
          </a:xfrm>
          <a:prstGeom prst="rect">
            <a:avLst/>
          </a:prstGeom>
          <a:noFill/>
        </p:spPr>
        <p:txBody>
          <a:bodyPr wrap="none" rtlCol="0">
            <a:spAutoFit/>
          </a:bodyPr>
          <a:lstStyle/>
          <a:p>
            <a:pPr algn="ctr"/>
            <a:r>
              <a:rPr kumimoji="1" lang="ja-JP" altLang="en-US" sz="1200" dirty="0" smtClean="0"/>
              <a:t>周波数</a:t>
            </a:r>
            <a:endParaRPr kumimoji="1" lang="en-US" altLang="ja-JP" sz="1200" dirty="0" smtClean="0"/>
          </a:p>
          <a:p>
            <a:pPr algn="ctr"/>
            <a:r>
              <a:rPr kumimoji="1" lang="ja-JP" altLang="en-US" sz="1200" dirty="0" smtClean="0"/>
              <a:t>強度</a:t>
            </a:r>
            <a:endParaRPr kumimoji="1" lang="ja-JP" altLang="en-US" sz="1200" dirty="0"/>
          </a:p>
        </p:txBody>
      </p:sp>
      <p:sp>
        <p:nvSpPr>
          <p:cNvPr id="64" name="テキスト ボックス 63"/>
          <p:cNvSpPr txBox="1"/>
          <p:nvPr/>
        </p:nvSpPr>
        <p:spPr>
          <a:xfrm>
            <a:off x="8174141" y="3038763"/>
            <a:ext cx="646331" cy="276999"/>
          </a:xfrm>
          <a:prstGeom prst="rect">
            <a:avLst/>
          </a:prstGeom>
          <a:noFill/>
        </p:spPr>
        <p:txBody>
          <a:bodyPr wrap="none" rtlCol="0">
            <a:spAutoFit/>
          </a:bodyPr>
          <a:lstStyle/>
          <a:p>
            <a:pPr algn="ctr"/>
            <a:r>
              <a:rPr kumimoji="1" lang="ja-JP" altLang="en-US" sz="1200" dirty="0" smtClean="0"/>
              <a:t>周波数</a:t>
            </a:r>
            <a:endParaRPr kumimoji="1" lang="ja-JP" altLang="en-US" sz="1200" dirty="0"/>
          </a:p>
        </p:txBody>
      </p:sp>
      <p:sp>
        <p:nvSpPr>
          <p:cNvPr id="65" name="正方形/長方形 64"/>
          <p:cNvSpPr/>
          <p:nvPr/>
        </p:nvSpPr>
        <p:spPr bwMode="auto">
          <a:xfrm>
            <a:off x="683246" y="4627562"/>
            <a:ext cx="2376264" cy="1177702"/>
          </a:xfrm>
          <a:prstGeom prst="rect">
            <a:avLst/>
          </a:prstGeom>
          <a:no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66" name="正方形/長方形 65"/>
          <p:cNvSpPr/>
          <p:nvPr/>
        </p:nvSpPr>
        <p:spPr bwMode="auto">
          <a:xfrm>
            <a:off x="3419872" y="4627563"/>
            <a:ext cx="2304256" cy="1177702"/>
          </a:xfrm>
          <a:prstGeom prst="rect">
            <a:avLst/>
          </a:prstGeom>
          <a:noFill/>
          <a:ln w="15875" cap="flat" cmpd="sng" algn="ctr">
            <a:solidFill>
              <a:srgbClr val="43B4B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67" name="正方形/長方形 66"/>
          <p:cNvSpPr/>
          <p:nvPr/>
        </p:nvSpPr>
        <p:spPr bwMode="auto">
          <a:xfrm>
            <a:off x="6126708" y="4627562"/>
            <a:ext cx="2304256" cy="1177702"/>
          </a:xfrm>
          <a:prstGeom prst="rect">
            <a:avLst/>
          </a:prstGeom>
          <a:noFill/>
          <a:ln w="158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69" name="直線矢印コネクタ 68"/>
          <p:cNvCxnSpPr/>
          <p:nvPr/>
        </p:nvCxnSpPr>
        <p:spPr bwMode="auto">
          <a:xfrm flipH="1">
            <a:off x="3495916" y="2636912"/>
            <a:ext cx="2162880" cy="0"/>
          </a:xfrm>
          <a:prstGeom prst="straightConnector1">
            <a:avLst/>
          </a:prstGeom>
          <a:noFill/>
          <a:ln w="190500">
            <a:solidFill>
              <a:srgbClr val="FFCC99"/>
            </a:solidFill>
            <a:round/>
            <a:headEnd/>
            <a:tailEnd type="triangle" w="med" len="sm"/>
          </a:ln>
        </p:spPr>
      </p:cxnSp>
      <p:sp>
        <p:nvSpPr>
          <p:cNvPr id="70" name="テキスト ボックス 290"/>
          <p:cNvSpPr txBox="1">
            <a:spLocks noChangeArrowheads="1"/>
          </p:cNvSpPr>
          <p:nvPr/>
        </p:nvSpPr>
        <p:spPr bwMode="auto">
          <a:xfrm>
            <a:off x="4007372" y="2708920"/>
            <a:ext cx="1500732" cy="338554"/>
          </a:xfrm>
          <a:prstGeom prst="rect">
            <a:avLst/>
          </a:prstGeom>
          <a:noFill/>
          <a:ln w="9525">
            <a:noFill/>
            <a:miter lim="800000"/>
            <a:headEnd/>
            <a:tailEnd/>
          </a:ln>
        </p:spPr>
        <p:txBody>
          <a:bodyPr wrap="none">
            <a:spAutoFit/>
          </a:bodyPr>
          <a:lstStyle/>
          <a:p>
            <a:pPr algn="ctr"/>
            <a:r>
              <a:rPr lang="ja-JP" altLang="en-US" sz="1600" dirty="0"/>
              <a:t>逆フーリエ変換</a:t>
            </a:r>
          </a:p>
        </p:txBody>
      </p:sp>
      <p:sp>
        <p:nvSpPr>
          <p:cNvPr id="71" name="テキスト ボックス 70"/>
          <p:cNvSpPr txBox="1"/>
          <p:nvPr/>
        </p:nvSpPr>
        <p:spPr>
          <a:xfrm>
            <a:off x="6084168" y="5826750"/>
            <a:ext cx="2459328" cy="338554"/>
          </a:xfrm>
          <a:prstGeom prst="rect">
            <a:avLst/>
          </a:prstGeom>
          <a:noFill/>
        </p:spPr>
        <p:txBody>
          <a:bodyPr wrap="square" rtlCol="0">
            <a:spAutoFit/>
          </a:bodyPr>
          <a:lstStyle/>
          <a:p>
            <a:pPr algn="ctr"/>
            <a:r>
              <a:rPr kumimoji="1" lang="ja-JP" altLang="en-US" sz="1600" dirty="0" smtClean="0"/>
              <a:t>リンギングを構成する成分</a:t>
            </a:r>
            <a:endParaRPr kumimoji="1" lang="ja-JP" altLang="en-US" sz="1600" dirty="0"/>
          </a:p>
        </p:txBody>
      </p:sp>
      <p:pic>
        <p:nvPicPr>
          <p:cNvPr id="72" name="Picture 9"/>
          <p:cNvPicPr>
            <a:picLocks noChangeArrowheads="1"/>
          </p:cNvPicPr>
          <p:nvPr/>
        </p:nvPicPr>
        <p:blipFill>
          <a:blip r:embed="rId4" cstate="print"/>
          <a:srcRect r="61306"/>
          <a:stretch>
            <a:fillRect/>
          </a:stretch>
        </p:blipFill>
        <p:spPr bwMode="auto">
          <a:xfrm>
            <a:off x="6114208" y="2204864"/>
            <a:ext cx="912740" cy="887825"/>
          </a:xfrm>
          <a:prstGeom prst="rect">
            <a:avLst/>
          </a:prstGeom>
          <a:noFill/>
          <a:ln w="9525">
            <a:noFill/>
            <a:miter lim="800000"/>
            <a:headEnd/>
            <a:tailEnd/>
          </a:ln>
        </p:spPr>
      </p:pic>
      <p:pic>
        <p:nvPicPr>
          <p:cNvPr id="73" name="Picture 11"/>
          <p:cNvPicPr>
            <a:picLocks noChangeArrowheads="1"/>
          </p:cNvPicPr>
          <p:nvPr/>
        </p:nvPicPr>
        <p:blipFill>
          <a:blip r:embed="rId5" cstate="print"/>
          <a:srcRect/>
          <a:stretch>
            <a:fillRect/>
          </a:stretch>
        </p:blipFill>
        <p:spPr bwMode="auto">
          <a:xfrm>
            <a:off x="7006087" y="2636912"/>
            <a:ext cx="92869" cy="464725"/>
          </a:xfrm>
          <a:prstGeom prst="rect">
            <a:avLst/>
          </a:prstGeom>
          <a:noFill/>
          <a:ln w="9525">
            <a:noFill/>
            <a:miter lim="800000"/>
            <a:headEnd/>
            <a:tailEnd/>
          </a:ln>
        </p:spPr>
      </p:pic>
      <p:pic>
        <p:nvPicPr>
          <p:cNvPr id="74" name="Picture 12"/>
          <p:cNvPicPr>
            <a:picLocks noChangeArrowheads="1"/>
          </p:cNvPicPr>
          <p:nvPr/>
        </p:nvPicPr>
        <p:blipFill>
          <a:blip r:embed="rId6" cstate="print"/>
          <a:srcRect/>
          <a:stretch>
            <a:fillRect/>
          </a:stretch>
        </p:blipFill>
        <p:spPr bwMode="auto">
          <a:xfrm>
            <a:off x="7962670" y="2852936"/>
            <a:ext cx="72390" cy="247650"/>
          </a:xfrm>
          <a:prstGeom prst="rect">
            <a:avLst/>
          </a:prstGeom>
          <a:noFill/>
          <a:ln w="9525">
            <a:noFill/>
            <a:miter lim="800000"/>
            <a:headEnd/>
            <a:tailEnd/>
          </a:ln>
        </p:spPr>
      </p:pic>
      <p:pic>
        <p:nvPicPr>
          <p:cNvPr id="75" name="Picture 9"/>
          <p:cNvPicPr>
            <a:picLocks noChangeArrowheads="1"/>
          </p:cNvPicPr>
          <p:nvPr/>
        </p:nvPicPr>
        <p:blipFill>
          <a:blip r:embed="rId4" cstate="print"/>
          <a:srcRect l="41664" r="21427"/>
          <a:stretch>
            <a:fillRect/>
          </a:stretch>
        </p:blipFill>
        <p:spPr bwMode="auto">
          <a:xfrm>
            <a:off x="7098956" y="2204864"/>
            <a:ext cx="863627" cy="887825"/>
          </a:xfrm>
          <a:prstGeom prst="rect">
            <a:avLst/>
          </a:prstGeom>
          <a:noFill/>
          <a:ln w="9525">
            <a:noFill/>
            <a:miter lim="800000"/>
            <a:headEnd/>
            <a:tailEnd/>
          </a:ln>
        </p:spPr>
      </p:pic>
      <p:pic>
        <p:nvPicPr>
          <p:cNvPr id="76" name="Picture 9"/>
          <p:cNvPicPr>
            <a:picLocks noChangeArrowheads="1"/>
          </p:cNvPicPr>
          <p:nvPr/>
        </p:nvPicPr>
        <p:blipFill>
          <a:blip r:embed="rId4" cstate="print"/>
          <a:srcRect l="81543"/>
          <a:stretch>
            <a:fillRect/>
          </a:stretch>
        </p:blipFill>
        <p:spPr bwMode="auto">
          <a:xfrm>
            <a:off x="8035159" y="2204864"/>
            <a:ext cx="431949" cy="887825"/>
          </a:xfrm>
          <a:prstGeom prst="rect">
            <a:avLst/>
          </a:prstGeom>
          <a:noFill/>
          <a:ln w="9525">
            <a:noFill/>
            <a:miter lim="800000"/>
            <a:headEnd/>
            <a:tailEnd/>
          </a:ln>
        </p:spPr>
      </p:pic>
      <p:sp>
        <p:nvSpPr>
          <p:cNvPr id="80" name="上下矢印 79"/>
          <p:cNvSpPr/>
          <p:nvPr/>
        </p:nvSpPr>
        <p:spPr bwMode="auto">
          <a:xfrm>
            <a:off x="1475656" y="3505095"/>
            <a:ext cx="904834" cy="932017"/>
          </a:xfrm>
          <a:prstGeom prst="upDownArrow">
            <a:avLst>
              <a:gd name="adj1" fmla="val 50000"/>
              <a:gd name="adj2" fmla="val 30660"/>
            </a:avLst>
          </a:prstGeom>
          <a:ln/>
        </p:spPr>
        <p:style>
          <a:lnRef idx="2">
            <a:schemeClr val="accent1">
              <a:shade val="50000"/>
            </a:schemeClr>
          </a:lnRef>
          <a:fillRef idx="1">
            <a:schemeClr val="accent1"/>
          </a:fillRef>
          <a:effectRef idx="0">
            <a:schemeClr val="accent1"/>
          </a:effectRef>
          <a:fontRef idx="minor">
            <a:schemeClr val="lt1"/>
          </a:fontRef>
        </p:style>
        <p:txBody>
          <a:bodyPr lIns="180000" tIns="36000" bIns="36000" rtlCol="0" anchor="ctr"/>
          <a:lstStyle/>
          <a:p>
            <a:pPr algn="ctr" eaLnBrk="1" hangingPunct="1"/>
            <a:endParaRPr kumimoji="1" lang="ja-JP" altLang="en-US" dirty="0" smtClean="0"/>
          </a:p>
        </p:txBody>
      </p:sp>
    </p:spTree>
    <p:extLst>
      <p:ext uri="{BB962C8B-B14F-4D97-AF65-F5344CB8AC3E}">
        <p14:creationId xmlns:p14="http://schemas.microsoft.com/office/powerpoint/2010/main" val="1780259987"/>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3" name="AutoShape 9"/>
          <p:cNvSpPr>
            <a:spLocks noChangeArrowheads="1"/>
          </p:cNvSpPr>
          <p:nvPr/>
        </p:nvSpPr>
        <p:spPr bwMode="auto">
          <a:xfrm>
            <a:off x="467544" y="1870522"/>
            <a:ext cx="4092258" cy="1557684"/>
          </a:xfrm>
          <a:prstGeom prst="roundRect">
            <a:avLst>
              <a:gd name="adj" fmla="val 0"/>
            </a:avLst>
          </a:prstGeom>
          <a:noFill/>
          <a:ln w="12700">
            <a:solidFill>
              <a:srgbClr val="008080"/>
            </a:solidFill>
            <a:round/>
            <a:headEnd/>
            <a:tailEnd/>
          </a:ln>
        </p:spPr>
        <p:txBody>
          <a:bodyPr wrap="none" anchor="ctr"/>
          <a:lstStyle/>
          <a:p>
            <a:endParaRPr lang="ja-JP" altLang="en-US"/>
          </a:p>
        </p:txBody>
      </p:sp>
      <p:sp>
        <p:nvSpPr>
          <p:cNvPr id="28684" name="Text Box 10"/>
          <p:cNvSpPr txBox="1">
            <a:spLocks noChangeArrowheads="1"/>
          </p:cNvSpPr>
          <p:nvPr/>
        </p:nvSpPr>
        <p:spPr bwMode="auto">
          <a:xfrm>
            <a:off x="609356" y="1700014"/>
            <a:ext cx="723253" cy="307766"/>
          </a:xfrm>
          <a:prstGeom prst="rect">
            <a:avLst/>
          </a:prstGeom>
          <a:solidFill>
            <a:schemeClr val="bg1"/>
          </a:solidFill>
          <a:ln w="19050">
            <a:noFill/>
            <a:miter lim="800000"/>
            <a:headEnd/>
            <a:tailEnd/>
          </a:ln>
        </p:spPr>
        <p:txBody>
          <a:bodyPr wrap="none" lIns="91429" tIns="45715" rIns="91429" bIns="45715">
            <a:spAutoFit/>
          </a:bodyPr>
          <a:lstStyle/>
          <a:p>
            <a:pPr eaLnBrk="1" hangingPunct="1"/>
            <a:r>
              <a:rPr kumimoji="1" lang="ja-JP" altLang="en-US" sz="1400" b="1" dirty="0"/>
              <a:t>実</a:t>
            </a:r>
            <a:r>
              <a:rPr kumimoji="1" lang="ja-JP" altLang="en-US" sz="1400" b="1" dirty="0" smtClean="0"/>
              <a:t>空間</a:t>
            </a:r>
            <a:endParaRPr kumimoji="1" lang="ja-JP" altLang="en-US" sz="1400" b="1" dirty="0"/>
          </a:p>
        </p:txBody>
      </p:sp>
      <p:sp>
        <p:nvSpPr>
          <p:cNvPr id="28674" name="Rectangle 64"/>
          <p:cNvSpPr>
            <a:spLocks noChangeArrowheads="1"/>
          </p:cNvSpPr>
          <p:nvPr/>
        </p:nvSpPr>
        <p:spPr bwMode="auto">
          <a:xfrm>
            <a:off x="539553" y="1962597"/>
            <a:ext cx="2664296" cy="1249586"/>
          </a:xfrm>
          <a:prstGeom prst="rect">
            <a:avLst/>
          </a:prstGeom>
          <a:solidFill>
            <a:srgbClr val="FFCC99">
              <a:alpha val="49019"/>
            </a:srgbClr>
          </a:solidFill>
          <a:ln w="9525">
            <a:noFill/>
            <a:miter lim="800000"/>
            <a:headEnd/>
            <a:tailEnd/>
          </a:ln>
        </p:spPr>
        <p:txBody>
          <a:bodyPr wrap="none" anchor="ctr"/>
          <a:lstStyle/>
          <a:p>
            <a:endParaRPr lang="ja-JP" altLang="en-US"/>
          </a:p>
        </p:txBody>
      </p:sp>
      <p:sp>
        <p:nvSpPr>
          <p:cNvPr id="28675" name="タイトル 1"/>
          <p:cNvSpPr>
            <a:spLocks noGrp="1"/>
          </p:cNvSpPr>
          <p:nvPr>
            <p:ph type="title"/>
          </p:nvPr>
        </p:nvSpPr>
        <p:spPr/>
        <p:txBody>
          <a:bodyPr/>
          <a:lstStyle/>
          <a:p>
            <a:r>
              <a:rPr lang="ja-JP" altLang="en-US" dirty="0" smtClean="0"/>
              <a:t>リンギング検出器を用いたぶれ画像復元の流れ</a:t>
            </a:r>
          </a:p>
        </p:txBody>
      </p:sp>
      <p:sp>
        <p:nvSpPr>
          <p:cNvPr id="28676" name="日付プレースホルダ 3"/>
          <p:cNvSpPr>
            <a:spLocks noGrp="1"/>
          </p:cNvSpPr>
          <p:nvPr>
            <p:ph type="dt" sz="quarter" idx="10"/>
          </p:nvPr>
        </p:nvSpPr>
        <p:spPr>
          <a:noFill/>
        </p:spPr>
        <p:txBody>
          <a:bodyPr/>
          <a:lstStyle/>
          <a:p>
            <a:fld id="{5A0119CE-A045-4D06-BE5B-59878948D496}" type="datetime1">
              <a:rPr lang="ja-JP" altLang="en-US" smtClean="0">
                <a:ea typeface="ＭＳ Ｐゴシック" charset="-128"/>
              </a:rPr>
              <a:pPr/>
              <a:t>2012/7/4</a:t>
            </a:fld>
            <a:endParaRPr lang="en-US" altLang="ja-JP" smtClean="0">
              <a:ea typeface="ＭＳ Ｐゴシック" charset="-128"/>
            </a:endParaRPr>
          </a:p>
        </p:txBody>
      </p:sp>
      <p:sp>
        <p:nvSpPr>
          <p:cNvPr id="28677" name="Line 3"/>
          <p:cNvSpPr>
            <a:spLocks noChangeShapeType="1"/>
          </p:cNvSpPr>
          <p:nvPr/>
        </p:nvSpPr>
        <p:spPr bwMode="auto">
          <a:xfrm flipV="1">
            <a:off x="3923929" y="3126779"/>
            <a:ext cx="0" cy="864096"/>
          </a:xfrm>
          <a:prstGeom prst="line">
            <a:avLst/>
          </a:prstGeom>
          <a:noFill/>
          <a:ln w="152400">
            <a:solidFill>
              <a:srgbClr val="FFCC99"/>
            </a:solidFill>
            <a:round/>
            <a:headEnd/>
            <a:tailEnd type="triangle" w="med" len="sm"/>
          </a:ln>
        </p:spPr>
        <p:txBody>
          <a:bodyPr/>
          <a:lstStyle/>
          <a:p>
            <a:endParaRPr lang="ja-JP" altLang="en-US"/>
          </a:p>
        </p:txBody>
      </p:sp>
      <p:sp>
        <p:nvSpPr>
          <p:cNvPr id="28678" name="Line 4"/>
          <p:cNvSpPr>
            <a:spLocks noChangeShapeType="1"/>
          </p:cNvSpPr>
          <p:nvPr/>
        </p:nvSpPr>
        <p:spPr bwMode="auto">
          <a:xfrm>
            <a:off x="2529741" y="3126779"/>
            <a:ext cx="0" cy="864096"/>
          </a:xfrm>
          <a:prstGeom prst="line">
            <a:avLst/>
          </a:prstGeom>
          <a:noFill/>
          <a:ln w="152400">
            <a:solidFill>
              <a:srgbClr val="FFCC99"/>
            </a:solidFill>
            <a:round/>
            <a:headEnd/>
            <a:tailEnd type="triangle" w="med" len="sm"/>
          </a:ln>
        </p:spPr>
        <p:txBody>
          <a:bodyPr/>
          <a:lstStyle/>
          <a:p>
            <a:endParaRPr lang="ja-JP" altLang="en-US"/>
          </a:p>
        </p:txBody>
      </p:sp>
      <p:sp>
        <p:nvSpPr>
          <p:cNvPr id="28679" name="Line 5"/>
          <p:cNvSpPr>
            <a:spLocks noChangeShapeType="1"/>
          </p:cNvSpPr>
          <p:nvPr/>
        </p:nvSpPr>
        <p:spPr bwMode="auto">
          <a:xfrm>
            <a:off x="1161199" y="3126780"/>
            <a:ext cx="0" cy="864096"/>
          </a:xfrm>
          <a:prstGeom prst="line">
            <a:avLst/>
          </a:prstGeom>
          <a:noFill/>
          <a:ln w="152400">
            <a:solidFill>
              <a:srgbClr val="FFCC99"/>
            </a:solidFill>
            <a:round/>
            <a:headEnd/>
            <a:tailEnd type="triangle" w="med" len="sm"/>
          </a:ln>
        </p:spPr>
        <p:txBody>
          <a:bodyPr/>
          <a:lstStyle/>
          <a:p>
            <a:endParaRPr lang="ja-JP" altLang="en-US"/>
          </a:p>
        </p:txBody>
      </p:sp>
      <p:sp>
        <p:nvSpPr>
          <p:cNvPr id="28680" name="AutoShape 6"/>
          <p:cNvSpPr>
            <a:spLocks noChangeArrowheads="1"/>
          </p:cNvSpPr>
          <p:nvPr/>
        </p:nvSpPr>
        <p:spPr bwMode="auto">
          <a:xfrm>
            <a:off x="467544" y="3846860"/>
            <a:ext cx="4092257" cy="1440160"/>
          </a:xfrm>
          <a:prstGeom prst="roundRect">
            <a:avLst>
              <a:gd name="adj" fmla="val 0"/>
            </a:avLst>
          </a:prstGeom>
          <a:noFill/>
          <a:ln w="12700">
            <a:solidFill>
              <a:srgbClr val="9966FF"/>
            </a:solidFill>
            <a:prstDash val="solid"/>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a:solidFill>
                <a:schemeClr val="dk1"/>
              </a:solidFill>
              <a:latin typeface="+mn-lt"/>
              <a:ea typeface="+mn-ea"/>
            </a:endParaRPr>
          </a:p>
        </p:txBody>
      </p:sp>
      <p:sp>
        <p:nvSpPr>
          <p:cNvPr id="28681" name="Text Box 7"/>
          <p:cNvSpPr txBox="1">
            <a:spLocks noChangeArrowheads="1"/>
          </p:cNvSpPr>
          <p:nvPr/>
        </p:nvSpPr>
        <p:spPr bwMode="auto">
          <a:xfrm>
            <a:off x="2987825" y="4362300"/>
            <a:ext cx="442728" cy="400099"/>
          </a:xfrm>
          <a:prstGeom prst="rect">
            <a:avLst/>
          </a:prstGeom>
          <a:noFill/>
          <a:ln w="9525">
            <a:noFill/>
            <a:miter lim="800000"/>
            <a:headEnd/>
            <a:tailEnd/>
          </a:ln>
        </p:spPr>
        <p:txBody>
          <a:bodyPr wrap="none" lIns="91429" tIns="45715" rIns="91429" bIns="45715">
            <a:spAutoFit/>
          </a:bodyPr>
          <a:lstStyle/>
          <a:p>
            <a:pPr eaLnBrk="1" hangingPunct="1"/>
            <a:r>
              <a:rPr kumimoji="1" lang="ja-JP" altLang="en-US" sz="2000" b="1" dirty="0" smtClean="0"/>
              <a:t>＝</a:t>
            </a:r>
            <a:endParaRPr kumimoji="1" lang="ja-JP" altLang="en-US" sz="2000" b="1" dirty="0"/>
          </a:p>
        </p:txBody>
      </p:sp>
      <p:sp>
        <p:nvSpPr>
          <p:cNvPr id="28682" name="Text Box 8"/>
          <p:cNvSpPr txBox="1">
            <a:spLocks noChangeArrowheads="1"/>
          </p:cNvSpPr>
          <p:nvPr/>
        </p:nvSpPr>
        <p:spPr bwMode="auto">
          <a:xfrm>
            <a:off x="609356" y="5143003"/>
            <a:ext cx="1082325" cy="307766"/>
          </a:xfrm>
          <a:prstGeom prst="rect">
            <a:avLst/>
          </a:prstGeom>
          <a:solidFill>
            <a:schemeClr val="bg1"/>
          </a:solidFill>
          <a:ln w="19050">
            <a:noFill/>
            <a:miter lim="800000"/>
            <a:headEnd/>
            <a:tailEnd/>
          </a:ln>
        </p:spPr>
        <p:txBody>
          <a:bodyPr wrap="none" lIns="91429" tIns="45715" rIns="91429" bIns="45715">
            <a:spAutoFit/>
          </a:bodyPr>
          <a:lstStyle/>
          <a:p>
            <a:pPr eaLnBrk="1" hangingPunct="1"/>
            <a:r>
              <a:rPr kumimoji="1" lang="ja-JP" altLang="en-US" sz="1400" b="1" dirty="0"/>
              <a:t>周波数</a:t>
            </a:r>
            <a:r>
              <a:rPr kumimoji="1" lang="ja-JP" altLang="en-US" sz="1400" b="1" dirty="0" smtClean="0"/>
              <a:t>空間</a:t>
            </a:r>
            <a:endParaRPr kumimoji="1" lang="ja-JP" altLang="en-US" sz="1400" b="1" dirty="0"/>
          </a:p>
        </p:txBody>
      </p:sp>
      <p:sp>
        <p:nvSpPr>
          <p:cNvPr id="28685" name="Text Box 11"/>
          <p:cNvSpPr txBox="1">
            <a:spLocks noChangeArrowheads="1"/>
          </p:cNvSpPr>
          <p:nvPr/>
        </p:nvSpPr>
        <p:spPr bwMode="auto">
          <a:xfrm>
            <a:off x="2023734" y="3140174"/>
            <a:ext cx="938055" cy="276989"/>
          </a:xfrm>
          <a:prstGeom prst="rect">
            <a:avLst/>
          </a:prstGeom>
          <a:noFill/>
          <a:ln w="9525">
            <a:noFill/>
            <a:miter lim="800000"/>
            <a:headEnd/>
            <a:tailEnd/>
          </a:ln>
        </p:spPr>
        <p:txBody>
          <a:bodyPr wrap="none" lIns="91429" tIns="45715" rIns="91429" bIns="45715">
            <a:spAutoFit/>
          </a:bodyPr>
          <a:lstStyle/>
          <a:p>
            <a:pPr algn="ctr" eaLnBrk="1" hangingPunct="1"/>
            <a:r>
              <a:rPr kumimoji="1" lang="en-US" altLang="ja-JP" sz="1200" dirty="0"/>
              <a:t>PSF </a:t>
            </a:r>
            <a:r>
              <a:rPr kumimoji="1" lang="en-US" altLang="ja-JP" sz="1200" dirty="0" smtClean="0"/>
              <a:t>(</a:t>
            </a:r>
            <a:r>
              <a:rPr kumimoji="1" lang="ja-JP" altLang="en-US" sz="1200" dirty="0"/>
              <a:t>既知</a:t>
            </a:r>
            <a:r>
              <a:rPr kumimoji="1" lang="en-US" altLang="ja-JP" sz="1200" dirty="0"/>
              <a:t>)</a:t>
            </a:r>
          </a:p>
        </p:txBody>
      </p:sp>
      <p:sp>
        <p:nvSpPr>
          <p:cNvPr id="28686" name="Text Box 12"/>
          <p:cNvSpPr txBox="1">
            <a:spLocks noChangeArrowheads="1"/>
          </p:cNvSpPr>
          <p:nvPr/>
        </p:nvSpPr>
        <p:spPr bwMode="auto">
          <a:xfrm>
            <a:off x="581851" y="3138933"/>
            <a:ext cx="1253846" cy="276989"/>
          </a:xfrm>
          <a:prstGeom prst="rect">
            <a:avLst/>
          </a:prstGeom>
          <a:noFill/>
          <a:ln w="9525">
            <a:noFill/>
            <a:miter lim="800000"/>
            <a:headEnd/>
            <a:tailEnd/>
          </a:ln>
        </p:spPr>
        <p:txBody>
          <a:bodyPr wrap="none" lIns="91429" tIns="45715" rIns="91429" bIns="45715">
            <a:spAutoFit/>
          </a:bodyPr>
          <a:lstStyle/>
          <a:p>
            <a:pPr algn="ctr" eaLnBrk="1" hangingPunct="1"/>
            <a:r>
              <a:rPr kumimoji="1" lang="ja-JP" altLang="en-US" sz="1200" dirty="0"/>
              <a:t>ぶれ画像 </a:t>
            </a:r>
            <a:r>
              <a:rPr kumimoji="1" lang="en-US" altLang="ja-JP" sz="1200" dirty="0" smtClean="0"/>
              <a:t>(</a:t>
            </a:r>
            <a:r>
              <a:rPr kumimoji="1" lang="ja-JP" altLang="en-US" sz="1200" dirty="0"/>
              <a:t>既知</a:t>
            </a:r>
            <a:r>
              <a:rPr kumimoji="1" lang="en-US" altLang="ja-JP" sz="1200" dirty="0"/>
              <a:t>)</a:t>
            </a:r>
          </a:p>
        </p:txBody>
      </p:sp>
      <p:sp>
        <p:nvSpPr>
          <p:cNvPr id="28687" name="Text Box 13"/>
          <p:cNvSpPr txBox="1">
            <a:spLocks noChangeArrowheads="1"/>
          </p:cNvSpPr>
          <p:nvPr/>
        </p:nvSpPr>
        <p:spPr bwMode="auto">
          <a:xfrm>
            <a:off x="1619673" y="4327425"/>
            <a:ext cx="417080" cy="369322"/>
          </a:xfrm>
          <a:prstGeom prst="rect">
            <a:avLst/>
          </a:prstGeom>
          <a:noFill/>
          <a:ln w="9525">
            <a:noFill/>
            <a:miter lim="800000"/>
            <a:headEnd/>
            <a:tailEnd/>
          </a:ln>
        </p:spPr>
        <p:txBody>
          <a:bodyPr wrap="none" lIns="91429" tIns="45715" rIns="91429" bIns="45715">
            <a:spAutoFit/>
          </a:bodyPr>
          <a:lstStyle/>
          <a:p>
            <a:pPr eaLnBrk="1" hangingPunct="1"/>
            <a:r>
              <a:rPr kumimoji="1" lang="en-US" altLang="ja-JP" b="1" dirty="0" smtClean="0"/>
              <a:t>÷</a:t>
            </a:r>
            <a:endParaRPr kumimoji="1" lang="en-US" altLang="ja-JP" b="1" dirty="0"/>
          </a:p>
        </p:txBody>
      </p:sp>
      <p:pic>
        <p:nvPicPr>
          <p:cNvPr id="28690" name="Picture 16"/>
          <p:cNvPicPr>
            <a:picLocks noChangeAspect="1" noChangeArrowheads="1"/>
          </p:cNvPicPr>
          <p:nvPr/>
        </p:nvPicPr>
        <p:blipFill>
          <a:blip r:embed="rId3" cstate="print"/>
          <a:srcRect/>
          <a:stretch>
            <a:fillRect/>
          </a:stretch>
        </p:blipFill>
        <p:spPr bwMode="auto">
          <a:xfrm>
            <a:off x="2386419" y="2489646"/>
            <a:ext cx="287338" cy="287337"/>
          </a:xfrm>
          <a:prstGeom prst="rect">
            <a:avLst/>
          </a:prstGeom>
          <a:noFill/>
          <a:ln w="9525">
            <a:noFill/>
            <a:miter lim="800000"/>
            <a:headEnd/>
            <a:tailEnd/>
          </a:ln>
        </p:spPr>
      </p:pic>
      <p:pic>
        <p:nvPicPr>
          <p:cNvPr id="28691" name="Picture 17"/>
          <p:cNvPicPr>
            <a:picLocks noChangeAspect="1" noChangeArrowheads="1"/>
          </p:cNvPicPr>
          <p:nvPr/>
        </p:nvPicPr>
        <p:blipFill>
          <a:blip r:embed="rId4" cstate="print"/>
          <a:srcRect/>
          <a:stretch>
            <a:fillRect/>
          </a:stretch>
        </p:blipFill>
        <p:spPr bwMode="auto">
          <a:xfrm>
            <a:off x="645211" y="2056258"/>
            <a:ext cx="1081087" cy="1081088"/>
          </a:xfrm>
          <a:prstGeom prst="rect">
            <a:avLst/>
          </a:prstGeom>
          <a:noFill/>
          <a:ln w="9525">
            <a:noFill/>
            <a:miter lim="800000"/>
            <a:headEnd/>
            <a:tailEnd/>
          </a:ln>
        </p:spPr>
      </p:pic>
      <p:sp>
        <p:nvSpPr>
          <p:cNvPr id="28692" name="Text Box 18"/>
          <p:cNvSpPr txBox="1">
            <a:spLocks noChangeArrowheads="1"/>
          </p:cNvSpPr>
          <p:nvPr/>
        </p:nvSpPr>
        <p:spPr bwMode="auto">
          <a:xfrm>
            <a:off x="644235" y="3500214"/>
            <a:ext cx="1156065" cy="307766"/>
          </a:xfrm>
          <a:prstGeom prst="rect">
            <a:avLst/>
          </a:prstGeom>
          <a:noFill/>
          <a:ln w="9525">
            <a:noFill/>
            <a:miter lim="800000"/>
            <a:headEnd/>
            <a:tailEnd/>
          </a:ln>
        </p:spPr>
        <p:txBody>
          <a:bodyPr wrap="none" lIns="91429" tIns="45715" rIns="91429" bIns="45715">
            <a:spAutoFit/>
          </a:bodyPr>
          <a:lstStyle/>
          <a:p>
            <a:pPr algn="ctr" eaLnBrk="1" hangingPunct="1"/>
            <a:r>
              <a:rPr kumimoji="1" lang="ja-JP" altLang="en-US" sz="1400" dirty="0"/>
              <a:t>フーリエ変換</a:t>
            </a:r>
            <a:endParaRPr kumimoji="1" lang="ja-JP" altLang="en-US" dirty="0"/>
          </a:p>
        </p:txBody>
      </p:sp>
      <p:pic>
        <p:nvPicPr>
          <p:cNvPr id="28693" name="Picture 19"/>
          <p:cNvPicPr>
            <a:picLocks noChangeAspect="1" noChangeArrowheads="1"/>
          </p:cNvPicPr>
          <p:nvPr/>
        </p:nvPicPr>
        <p:blipFill>
          <a:blip r:embed="rId5" cstate="print"/>
          <a:srcRect/>
          <a:stretch>
            <a:fillRect/>
          </a:stretch>
        </p:blipFill>
        <p:spPr bwMode="auto">
          <a:xfrm>
            <a:off x="1978745" y="3990875"/>
            <a:ext cx="1081088" cy="1081087"/>
          </a:xfrm>
          <a:prstGeom prst="rect">
            <a:avLst/>
          </a:prstGeom>
          <a:noFill/>
          <a:ln w="9525">
            <a:noFill/>
            <a:miter lim="800000"/>
            <a:headEnd/>
            <a:tailEnd/>
          </a:ln>
        </p:spPr>
      </p:pic>
      <p:pic>
        <p:nvPicPr>
          <p:cNvPr id="28695" name="Picture 21"/>
          <p:cNvPicPr>
            <a:picLocks noChangeAspect="1" noChangeArrowheads="1"/>
          </p:cNvPicPr>
          <p:nvPr/>
        </p:nvPicPr>
        <p:blipFill>
          <a:blip r:embed="rId6" cstate="print"/>
          <a:srcRect/>
          <a:stretch>
            <a:fillRect/>
          </a:stretch>
        </p:blipFill>
        <p:spPr bwMode="auto">
          <a:xfrm>
            <a:off x="3372422" y="3990875"/>
            <a:ext cx="1079500" cy="1074737"/>
          </a:xfrm>
          <a:prstGeom prst="rect">
            <a:avLst/>
          </a:prstGeom>
          <a:noFill/>
          <a:ln w="9525">
            <a:noFill/>
            <a:miter lim="800000"/>
            <a:headEnd/>
            <a:tailEnd/>
          </a:ln>
        </p:spPr>
      </p:pic>
      <p:sp>
        <p:nvSpPr>
          <p:cNvPr id="28696" name="Text Box 22"/>
          <p:cNvSpPr txBox="1">
            <a:spLocks noChangeArrowheads="1"/>
          </p:cNvSpPr>
          <p:nvPr/>
        </p:nvSpPr>
        <p:spPr bwMode="auto">
          <a:xfrm>
            <a:off x="1907705" y="3500214"/>
            <a:ext cx="1156065" cy="307766"/>
          </a:xfrm>
          <a:prstGeom prst="rect">
            <a:avLst/>
          </a:prstGeom>
          <a:noFill/>
          <a:ln w="9525">
            <a:noFill/>
            <a:miter lim="800000"/>
            <a:headEnd/>
            <a:tailEnd/>
          </a:ln>
        </p:spPr>
        <p:txBody>
          <a:bodyPr wrap="none" lIns="91429" tIns="45715" rIns="91429" bIns="45715">
            <a:spAutoFit/>
          </a:bodyPr>
          <a:lstStyle/>
          <a:p>
            <a:pPr algn="ctr" eaLnBrk="1" hangingPunct="1"/>
            <a:r>
              <a:rPr kumimoji="1" lang="ja-JP" altLang="en-US" sz="1400"/>
              <a:t>フーリエ変換</a:t>
            </a:r>
            <a:endParaRPr kumimoji="1" lang="ja-JP" altLang="en-US"/>
          </a:p>
        </p:txBody>
      </p:sp>
      <p:pic>
        <p:nvPicPr>
          <p:cNvPr id="28697" name="Picture 23"/>
          <p:cNvPicPr>
            <a:picLocks noChangeAspect="1" noChangeArrowheads="1"/>
          </p:cNvPicPr>
          <p:nvPr/>
        </p:nvPicPr>
        <p:blipFill>
          <a:blip r:embed="rId7" cstate="print"/>
          <a:srcRect/>
          <a:stretch>
            <a:fillRect/>
          </a:stretch>
        </p:blipFill>
        <p:spPr bwMode="auto">
          <a:xfrm>
            <a:off x="3374009" y="2056258"/>
            <a:ext cx="1081088" cy="1081088"/>
          </a:xfrm>
          <a:prstGeom prst="rect">
            <a:avLst/>
          </a:prstGeom>
          <a:noFill/>
          <a:ln w="9525">
            <a:noFill/>
            <a:miter lim="800000"/>
            <a:headEnd/>
            <a:tailEnd/>
          </a:ln>
        </p:spPr>
      </p:pic>
      <p:sp>
        <p:nvSpPr>
          <p:cNvPr id="28698" name="Text Box 24"/>
          <p:cNvSpPr txBox="1">
            <a:spLocks noChangeArrowheads="1"/>
          </p:cNvSpPr>
          <p:nvPr/>
        </p:nvSpPr>
        <p:spPr bwMode="auto">
          <a:xfrm>
            <a:off x="3244850" y="3500214"/>
            <a:ext cx="1327151" cy="307766"/>
          </a:xfrm>
          <a:prstGeom prst="rect">
            <a:avLst/>
          </a:prstGeom>
          <a:noFill/>
          <a:ln w="9525">
            <a:noFill/>
            <a:miter lim="800000"/>
            <a:headEnd/>
            <a:tailEnd/>
          </a:ln>
        </p:spPr>
        <p:txBody>
          <a:bodyPr wrap="square" lIns="91429" tIns="45715" rIns="91429" bIns="45715">
            <a:spAutoFit/>
          </a:bodyPr>
          <a:lstStyle/>
          <a:p>
            <a:pPr algn="ctr" eaLnBrk="1" hangingPunct="1"/>
            <a:r>
              <a:rPr kumimoji="1" lang="ja-JP" altLang="en-US" sz="1400" dirty="0"/>
              <a:t>逆フーリエ変換</a:t>
            </a:r>
            <a:endParaRPr kumimoji="1" lang="ja-JP" altLang="en-US" dirty="0"/>
          </a:p>
        </p:txBody>
      </p:sp>
      <p:sp>
        <p:nvSpPr>
          <p:cNvPr id="28699" name="Text Box 25"/>
          <p:cNvSpPr txBox="1">
            <a:spLocks noChangeArrowheads="1"/>
          </p:cNvSpPr>
          <p:nvPr/>
        </p:nvSpPr>
        <p:spPr bwMode="auto">
          <a:xfrm>
            <a:off x="3512074" y="3140173"/>
            <a:ext cx="800197" cy="276989"/>
          </a:xfrm>
          <a:prstGeom prst="rect">
            <a:avLst/>
          </a:prstGeom>
          <a:noFill/>
          <a:ln w="9525">
            <a:noFill/>
            <a:miter lim="800000"/>
            <a:headEnd/>
            <a:tailEnd/>
          </a:ln>
        </p:spPr>
        <p:txBody>
          <a:bodyPr wrap="none" lIns="91429" tIns="45715" rIns="91429" bIns="45715">
            <a:spAutoFit/>
          </a:bodyPr>
          <a:lstStyle/>
          <a:p>
            <a:pPr algn="ctr" eaLnBrk="1" hangingPunct="1"/>
            <a:r>
              <a:rPr kumimoji="1" lang="ja-JP" altLang="en-US" sz="1200" dirty="0"/>
              <a:t>復元画像</a:t>
            </a:r>
          </a:p>
        </p:txBody>
      </p:sp>
      <p:sp>
        <p:nvSpPr>
          <p:cNvPr id="28700" name="Text Box 26"/>
          <p:cNvSpPr txBox="1">
            <a:spLocks noChangeArrowheads="1"/>
          </p:cNvSpPr>
          <p:nvPr/>
        </p:nvSpPr>
        <p:spPr bwMode="auto">
          <a:xfrm>
            <a:off x="5160263" y="3120440"/>
            <a:ext cx="1407735" cy="276989"/>
          </a:xfrm>
          <a:prstGeom prst="rect">
            <a:avLst/>
          </a:prstGeom>
          <a:noFill/>
          <a:ln w="9525">
            <a:noFill/>
            <a:miter lim="800000"/>
            <a:headEnd/>
            <a:tailEnd/>
          </a:ln>
        </p:spPr>
        <p:txBody>
          <a:bodyPr wrap="none" lIns="91429" tIns="45715" rIns="91429" bIns="45715">
            <a:spAutoFit/>
          </a:bodyPr>
          <a:lstStyle/>
          <a:p>
            <a:pPr eaLnBrk="1" hangingPunct="1"/>
            <a:r>
              <a:rPr kumimoji="1" lang="en-US" altLang="ja-JP" sz="1200" dirty="0" smtClean="0">
                <a:latin typeface="+mj-lt"/>
              </a:rPr>
              <a:t>PSF</a:t>
            </a:r>
            <a:r>
              <a:rPr kumimoji="1" lang="ja-JP" altLang="en-US" sz="1200" dirty="0" smtClean="0">
                <a:latin typeface="Times New Roman" pitchFamily="18" charset="0"/>
              </a:rPr>
              <a:t>の周波数成分</a:t>
            </a:r>
            <a:endParaRPr kumimoji="1" lang="en-US" altLang="ja-JP" sz="1200" dirty="0">
              <a:latin typeface="Times New Roman" pitchFamily="18" charset="0"/>
            </a:endParaRPr>
          </a:p>
        </p:txBody>
      </p:sp>
      <p:pic>
        <p:nvPicPr>
          <p:cNvPr id="28701" name="Picture 27"/>
          <p:cNvPicPr>
            <a:picLocks noChangeAspect="1" noChangeArrowheads="1"/>
          </p:cNvPicPr>
          <p:nvPr/>
        </p:nvPicPr>
        <p:blipFill>
          <a:blip r:embed="rId5" cstate="print"/>
          <a:srcRect/>
          <a:stretch>
            <a:fillRect/>
          </a:stretch>
        </p:blipFill>
        <p:spPr bwMode="auto">
          <a:xfrm>
            <a:off x="5304279" y="2059087"/>
            <a:ext cx="1081087" cy="1081087"/>
          </a:xfrm>
          <a:prstGeom prst="rect">
            <a:avLst/>
          </a:prstGeom>
          <a:noFill/>
          <a:ln w="9525">
            <a:noFill/>
            <a:miter lim="800000"/>
            <a:headEnd/>
            <a:tailEnd/>
          </a:ln>
        </p:spPr>
      </p:pic>
      <p:pic>
        <p:nvPicPr>
          <p:cNvPr id="28702" name="Picture 29"/>
          <p:cNvPicPr>
            <a:picLocks noChangeAspect="1" noChangeArrowheads="1"/>
          </p:cNvPicPr>
          <p:nvPr/>
        </p:nvPicPr>
        <p:blipFill>
          <a:blip r:embed="rId7" cstate="print"/>
          <a:srcRect/>
          <a:stretch>
            <a:fillRect/>
          </a:stretch>
        </p:blipFill>
        <p:spPr bwMode="auto">
          <a:xfrm>
            <a:off x="7319535" y="2059087"/>
            <a:ext cx="1081088" cy="1081087"/>
          </a:xfrm>
          <a:prstGeom prst="rect">
            <a:avLst/>
          </a:prstGeom>
          <a:noFill/>
          <a:ln w="9525">
            <a:noFill/>
            <a:miter lim="800000"/>
            <a:headEnd/>
            <a:tailEnd/>
          </a:ln>
        </p:spPr>
      </p:pic>
      <p:sp>
        <p:nvSpPr>
          <p:cNvPr id="28703" name="Text Box 30"/>
          <p:cNvSpPr txBox="1">
            <a:spLocks noChangeArrowheads="1"/>
          </p:cNvSpPr>
          <p:nvPr/>
        </p:nvSpPr>
        <p:spPr bwMode="auto">
          <a:xfrm>
            <a:off x="7032471" y="1339974"/>
            <a:ext cx="1584176" cy="590550"/>
          </a:xfrm>
          <a:prstGeom prst="rect">
            <a:avLst/>
          </a:prstGeom>
          <a:solidFill>
            <a:schemeClr val="accent6">
              <a:lumMod val="20000"/>
              <a:lumOff val="80000"/>
            </a:schemeClr>
          </a:solidFill>
          <a:ln w="9525">
            <a:solidFill>
              <a:schemeClr val="tx1"/>
            </a:solidFill>
            <a:miter lim="800000"/>
            <a:headEnd/>
            <a:tailEnd/>
          </a:ln>
        </p:spPr>
        <p:txBody>
          <a:bodyPr wrap="square" lIns="91429" tIns="45715" rIns="91429" bIns="45715">
            <a:spAutoFit/>
          </a:bodyPr>
          <a:lstStyle/>
          <a:p>
            <a:pPr algn="ctr" eaLnBrk="1" hangingPunct="1"/>
            <a:r>
              <a:rPr kumimoji="1" lang="en-US" altLang="ja-JP" sz="1600" b="1" dirty="0"/>
              <a:t>3. </a:t>
            </a:r>
            <a:r>
              <a:rPr kumimoji="1" lang="ja-JP" altLang="en-US" sz="1600" b="1" dirty="0" smtClean="0"/>
              <a:t>リンギング</a:t>
            </a:r>
            <a:endParaRPr kumimoji="1" lang="en-US" altLang="ja-JP" sz="1600" b="1" dirty="0" smtClean="0"/>
          </a:p>
          <a:p>
            <a:pPr algn="ctr" eaLnBrk="1" hangingPunct="1"/>
            <a:r>
              <a:rPr kumimoji="1" lang="ja-JP" altLang="en-US" sz="1600" b="1" dirty="0" smtClean="0"/>
              <a:t>検出器の</a:t>
            </a:r>
            <a:r>
              <a:rPr kumimoji="1" lang="ja-JP" altLang="en-US" sz="1600" b="1" dirty="0"/>
              <a:t>適用</a:t>
            </a:r>
          </a:p>
        </p:txBody>
      </p:sp>
      <p:sp>
        <p:nvSpPr>
          <p:cNvPr id="28704" name="Text Box 31"/>
          <p:cNvSpPr txBox="1">
            <a:spLocks noChangeArrowheads="1"/>
          </p:cNvSpPr>
          <p:nvPr/>
        </p:nvSpPr>
        <p:spPr bwMode="auto">
          <a:xfrm>
            <a:off x="5232271" y="4220294"/>
            <a:ext cx="3240088" cy="346075"/>
          </a:xfrm>
          <a:prstGeom prst="rect">
            <a:avLst/>
          </a:prstGeom>
          <a:solidFill>
            <a:schemeClr val="accent6">
              <a:lumMod val="20000"/>
              <a:lumOff val="80000"/>
            </a:schemeClr>
          </a:solidFill>
          <a:ln w="9525">
            <a:solidFill>
              <a:schemeClr val="tx1"/>
            </a:solidFill>
            <a:miter lim="800000"/>
            <a:headEnd/>
            <a:tailEnd/>
          </a:ln>
        </p:spPr>
        <p:txBody>
          <a:bodyPr lIns="91429" tIns="45715" rIns="91429" bIns="45715">
            <a:spAutoFit/>
          </a:bodyPr>
          <a:lstStyle/>
          <a:p>
            <a:pPr algn="ctr" eaLnBrk="1" hangingPunct="1"/>
            <a:r>
              <a:rPr kumimoji="1" lang="en-US" altLang="ja-JP" sz="1600" b="1" dirty="0"/>
              <a:t>4. </a:t>
            </a:r>
            <a:r>
              <a:rPr kumimoji="1" lang="ja-JP" altLang="en-US" sz="1600" b="1" dirty="0"/>
              <a:t>誤成分の除去</a:t>
            </a:r>
          </a:p>
        </p:txBody>
      </p:sp>
      <p:sp>
        <p:nvSpPr>
          <p:cNvPr id="28705" name="Text Box 32"/>
          <p:cNvSpPr txBox="1">
            <a:spLocks noChangeArrowheads="1"/>
          </p:cNvSpPr>
          <p:nvPr/>
        </p:nvSpPr>
        <p:spPr bwMode="auto">
          <a:xfrm>
            <a:off x="335727" y="1339974"/>
            <a:ext cx="4345310" cy="346075"/>
          </a:xfrm>
          <a:prstGeom prst="rect">
            <a:avLst/>
          </a:prstGeom>
          <a:solidFill>
            <a:schemeClr val="accent6">
              <a:lumMod val="20000"/>
              <a:lumOff val="80000"/>
            </a:schemeClr>
          </a:solidFill>
          <a:ln w="9525">
            <a:solidFill>
              <a:schemeClr val="tx1"/>
            </a:solidFill>
            <a:miter lim="800000"/>
            <a:headEnd/>
            <a:tailEnd/>
          </a:ln>
        </p:spPr>
        <p:txBody>
          <a:bodyPr wrap="square">
            <a:spAutoFit/>
          </a:bodyPr>
          <a:lstStyle/>
          <a:p>
            <a:pPr algn="ctr" eaLnBrk="1" hangingPunct="1"/>
            <a:r>
              <a:rPr kumimoji="1" lang="en-US" altLang="ja-JP" sz="1600" b="1" dirty="0" smtClean="0"/>
              <a:t>1. </a:t>
            </a:r>
            <a:r>
              <a:rPr kumimoji="1" lang="ja-JP" altLang="en-US" sz="1600" b="1" dirty="0" smtClean="0"/>
              <a:t>フーリエ</a:t>
            </a:r>
            <a:r>
              <a:rPr kumimoji="1" lang="ja-JP" altLang="en-US" sz="1600" b="1" dirty="0"/>
              <a:t>変換に基づく復元</a:t>
            </a:r>
          </a:p>
        </p:txBody>
      </p:sp>
      <p:sp>
        <p:nvSpPr>
          <p:cNvPr id="28706" name="Text Box 33"/>
          <p:cNvSpPr txBox="1">
            <a:spLocks noChangeArrowheads="1"/>
          </p:cNvSpPr>
          <p:nvPr/>
        </p:nvSpPr>
        <p:spPr bwMode="auto">
          <a:xfrm>
            <a:off x="5041400" y="1339974"/>
            <a:ext cx="1631031" cy="584775"/>
          </a:xfrm>
          <a:prstGeom prst="rect">
            <a:avLst/>
          </a:prstGeom>
          <a:solidFill>
            <a:schemeClr val="accent6">
              <a:lumMod val="20000"/>
              <a:lumOff val="80000"/>
            </a:schemeClr>
          </a:solidFill>
          <a:ln w="9525">
            <a:solidFill>
              <a:schemeClr val="tx1"/>
            </a:solidFill>
            <a:miter lim="800000"/>
            <a:headEnd/>
            <a:tailEnd/>
          </a:ln>
        </p:spPr>
        <p:txBody>
          <a:bodyPr wrap="square" lIns="72000" rIns="72000">
            <a:spAutoFit/>
          </a:bodyPr>
          <a:lstStyle/>
          <a:p>
            <a:pPr algn="ctr" eaLnBrk="1" hangingPunct="1"/>
            <a:r>
              <a:rPr kumimoji="1" lang="en-US" altLang="ja-JP" sz="1600" b="1" dirty="0"/>
              <a:t>2. </a:t>
            </a:r>
            <a:r>
              <a:rPr kumimoji="1" lang="ja-JP" altLang="en-US" sz="1600" b="1" dirty="0"/>
              <a:t>不可逆周波数</a:t>
            </a:r>
          </a:p>
          <a:p>
            <a:pPr algn="ctr" eaLnBrk="1" hangingPunct="1"/>
            <a:r>
              <a:rPr kumimoji="1" lang="ja-JP" altLang="en-US" sz="1600" b="1" dirty="0"/>
              <a:t>の探索</a:t>
            </a:r>
          </a:p>
        </p:txBody>
      </p:sp>
      <p:sp>
        <p:nvSpPr>
          <p:cNvPr id="28707" name="Text Box 34"/>
          <p:cNvSpPr txBox="1">
            <a:spLocks noChangeArrowheads="1"/>
          </p:cNvSpPr>
          <p:nvPr/>
        </p:nvSpPr>
        <p:spPr bwMode="auto">
          <a:xfrm>
            <a:off x="7456410" y="3109422"/>
            <a:ext cx="800197" cy="276989"/>
          </a:xfrm>
          <a:prstGeom prst="rect">
            <a:avLst/>
          </a:prstGeom>
          <a:noFill/>
          <a:ln w="9525">
            <a:noFill/>
            <a:miter lim="800000"/>
            <a:headEnd/>
            <a:tailEnd/>
          </a:ln>
        </p:spPr>
        <p:txBody>
          <a:bodyPr wrap="none" lIns="91429" tIns="45715" rIns="91429" bIns="45715">
            <a:spAutoFit/>
          </a:bodyPr>
          <a:lstStyle/>
          <a:p>
            <a:pPr algn="ctr" eaLnBrk="1" hangingPunct="1"/>
            <a:r>
              <a:rPr kumimoji="1" lang="ja-JP" altLang="en-US" sz="1200" dirty="0"/>
              <a:t>復元画像</a:t>
            </a:r>
          </a:p>
        </p:txBody>
      </p:sp>
      <p:sp>
        <p:nvSpPr>
          <p:cNvPr id="28708" name="Text Box 35"/>
          <p:cNvSpPr txBox="1">
            <a:spLocks noChangeArrowheads="1"/>
          </p:cNvSpPr>
          <p:nvPr/>
        </p:nvSpPr>
        <p:spPr bwMode="auto">
          <a:xfrm>
            <a:off x="7103934" y="5733182"/>
            <a:ext cx="1250950" cy="274637"/>
          </a:xfrm>
          <a:prstGeom prst="rect">
            <a:avLst/>
          </a:prstGeom>
          <a:noFill/>
          <a:ln w="9525">
            <a:noFill/>
            <a:miter lim="800000"/>
            <a:headEnd/>
            <a:tailEnd/>
          </a:ln>
        </p:spPr>
        <p:txBody>
          <a:bodyPr wrap="none" lIns="91429" tIns="45715" rIns="91429" bIns="45715">
            <a:spAutoFit/>
          </a:bodyPr>
          <a:lstStyle/>
          <a:p>
            <a:pPr algn="ctr" eaLnBrk="1" hangingPunct="1"/>
            <a:r>
              <a:rPr kumimoji="1" lang="ja-JP" altLang="en-US" sz="1200"/>
              <a:t>復元画像の更新</a:t>
            </a:r>
          </a:p>
        </p:txBody>
      </p:sp>
      <p:pic>
        <p:nvPicPr>
          <p:cNvPr id="28709" name="Picture 36"/>
          <p:cNvPicPr>
            <a:picLocks noChangeAspect="1" noChangeArrowheads="1"/>
          </p:cNvPicPr>
          <p:nvPr/>
        </p:nvPicPr>
        <p:blipFill>
          <a:blip r:embed="rId7" cstate="print"/>
          <a:srcRect/>
          <a:stretch>
            <a:fillRect/>
          </a:stretch>
        </p:blipFill>
        <p:spPr bwMode="auto">
          <a:xfrm>
            <a:off x="5446584" y="4652094"/>
            <a:ext cx="1081087" cy="1081088"/>
          </a:xfrm>
          <a:prstGeom prst="rect">
            <a:avLst/>
          </a:prstGeom>
          <a:noFill/>
          <a:ln w="9525">
            <a:noFill/>
            <a:miter lim="800000"/>
            <a:headEnd/>
            <a:tailEnd/>
          </a:ln>
        </p:spPr>
      </p:pic>
      <p:sp>
        <p:nvSpPr>
          <p:cNvPr id="28710" name="Text Box 37"/>
          <p:cNvSpPr txBox="1">
            <a:spLocks noChangeArrowheads="1"/>
          </p:cNvSpPr>
          <p:nvPr/>
        </p:nvSpPr>
        <p:spPr bwMode="auto">
          <a:xfrm>
            <a:off x="5579934" y="5733182"/>
            <a:ext cx="793750" cy="274637"/>
          </a:xfrm>
          <a:prstGeom prst="rect">
            <a:avLst/>
          </a:prstGeom>
          <a:noFill/>
          <a:ln w="9525">
            <a:noFill/>
            <a:miter lim="800000"/>
            <a:headEnd/>
            <a:tailEnd/>
          </a:ln>
        </p:spPr>
        <p:txBody>
          <a:bodyPr wrap="none" lIns="91429" tIns="45715" rIns="91429" bIns="45715">
            <a:spAutoFit/>
          </a:bodyPr>
          <a:lstStyle/>
          <a:p>
            <a:pPr algn="ctr" eaLnBrk="1" hangingPunct="1"/>
            <a:r>
              <a:rPr kumimoji="1" lang="ja-JP" altLang="en-US" sz="1200" dirty="0"/>
              <a:t>復元画像</a:t>
            </a:r>
          </a:p>
        </p:txBody>
      </p:sp>
      <p:sp>
        <p:nvSpPr>
          <p:cNvPr id="28711" name="Line 38"/>
          <p:cNvSpPr>
            <a:spLocks noChangeShapeType="1"/>
          </p:cNvSpPr>
          <p:nvPr/>
        </p:nvSpPr>
        <p:spPr bwMode="auto">
          <a:xfrm>
            <a:off x="6527671" y="5156919"/>
            <a:ext cx="647700" cy="0"/>
          </a:xfrm>
          <a:prstGeom prst="line">
            <a:avLst/>
          </a:prstGeom>
          <a:noFill/>
          <a:ln w="152400">
            <a:solidFill>
              <a:srgbClr val="FFCC99"/>
            </a:solidFill>
            <a:round/>
            <a:headEnd/>
            <a:tailEnd type="triangle" w="med" len="sm"/>
          </a:ln>
        </p:spPr>
        <p:txBody>
          <a:bodyPr/>
          <a:lstStyle/>
          <a:p>
            <a:endParaRPr lang="ja-JP" altLang="en-US"/>
          </a:p>
        </p:txBody>
      </p:sp>
      <p:sp>
        <p:nvSpPr>
          <p:cNvPr id="28712" name="Rectangle 39"/>
          <p:cNvSpPr>
            <a:spLocks noChangeArrowheads="1"/>
          </p:cNvSpPr>
          <p:nvPr/>
        </p:nvSpPr>
        <p:spPr bwMode="auto">
          <a:xfrm>
            <a:off x="335727" y="1339975"/>
            <a:ext cx="4345310" cy="4176463"/>
          </a:xfrm>
          <a:prstGeom prst="rect">
            <a:avLst/>
          </a:prstGeom>
          <a:noFill/>
          <a:ln w="9525">
            <a:solidFill>
              <a:schemeClr val="tx1"/>
            </a:solidFill>
            <a:miter lim="800000"/>
            <a:headEnd/>
            <a:tailEnd/>
          </a:ln>
        </p:spPr>
        <p:txBody>
          <a:bodyPr wrap="none" anchor="ctr"/>
          <a:lstStyle/>
          <a:p>
            <a:endParaRPr lang="ja-JP" altLang="en-US"/>
          </a:p>
        </p:txBody>
      </p:sp>
      <p:sp>
        <p:nvSpPr>
          <p:cNvPr id="28713" name="Rectangle 40"/>
          <p:cNvSpPr>
            <a:spLocks noChangeArrowheads="1"/>
          </p:cNvSpPr>
          <p:nvPr/>
        </p:nvSpPr>
        <p:spPr bwMode="auto">
          <a:xfrm>
            <a:off x="5041400" y="1339974"/>
            <a:ext cx="1631031" cy="2087562"/>
          </a:xfrm>
          <a:prstGeom prst="rect">
            <a:avLst/>
          </a:prstGeom>
          <a:noFill/>
          <a:ln w="9525">
            <a:solidFill>
              <a:schemeClr val="tx1"/>
            </a:solidFill>
            <a:miter lim="800000"/>
            <a:headEnd/>
            <a:tailEnd/>
          </a:ln>
        </p:spPr>
        <p:txBody>
          <a:bodyPr wrap="none" anchor="ctr"/>
          <a:lstStyle/>
          <a:p>
            <a:endParaRPr lang="ja-JP" altLang="en-US"/>
          </a:p>
        </p:txBody>
      </p:sp>
      <p:sp>
        <p:nvSpPr>
          <p:cNvPr id="28714" name="Line 41"/>
          <p:cNvSpPr>
            <a:spLocks noChangeShapeType="1"/>
          </p:cNvSpPr>
          <p:nvPr/>
        </p:nvSpPr>
        <p:spPr bwMode="auto">
          <a:xfrm>
            <a:off x="4679449" y="2276599"/>
            <a:ext cx="360363" cy="0"/>
          </a:xfrm>
          <a:prstGeom prst="line">
            <a:avLst/>
          </a:prstGeom>
          <a:noFill/>
          <a:ln w="127000">
            <a:solidFill>
              <a:srgbClr val="808080"/>
            </a:solidFill>
            <a:round/>
            <a:headEnd/>
            <a:tailEnd type="triangle" w="med" len="sm"/>
          </a:ln>
        </p:spPr>
        <p:txBody>
          <a:bodyPr/>
          <a:lstStyle/>
          <a:p>
            <a:endParaRPr lang="ja-JP" altLang="en-US"/>
          </a:p>
        </p:txBody>
      </p:sp>
      <p:sp>
        <p:nvSpPr>
          <p:cNvPr id="28715" name="Line 42"/>
          <p:cNvSpPr>
            <a:spLocks noChangeShapeType="1"/>
          </p:cNvSpPr>
          <p:nvPr/>
        </p:nvSpPr>
        <p:spPr bwMode="auto">
          <a:xfrm flipV="1">
            <a:off x="6672431" y="2275011"/>
            <a:ext cx="360363" cy="1588"/>
          </a:xfrm>
          <a:prstGeom prst="line">
            <a:avLst/>
          </a:prstGeom>
          <a:noFill/>
          <a:ln w="127000">
            <a:solidFill>
              <a:srgbClr val="808080"/>
            </a:solidFill>
            <a:round/>
            <a:headEnd/>
            <a:tailEnd type="triangle" w="med" len="sm"/>
          </a:ln>
        </p:spPr>
        <p:txBody>
          <a:bodyPr/>
          <a:lstStyle/>
          <a:p>
            <a:endParaRPr lang="ja-JP" altLang="en-US"/>
          </a:p>
        </p:txBody>
      </p:sp>
      <p:sp>
        <p:nvSpPr>
          <p:cNvPr id="28716" name="Line 43"/>
          <p:cNvSpPr>
            <a:spLocks noChangeShapeType="1"/>
          </p:cNvSpPr>
          <p:nvPr/>
        </p:nvSpPr>
        <p:spPr bwMode="auto">
          <a:xfrm>
            <a:off x="7896567" y="3429124"/>
            <a:ext cx="0" cy="791170"/>
          </a:xfrm>
          <a:prstGeom prst="line">
            <a:avLst/>
          </a:prstGeom>
          <a:noFill/>
          <a:ln w="127000">
            <a:solidFill>
              <a:srgbClr val="808080"/>
            </a:solidFill>
            <a:round/>
            <a:headEnd/>
            <a:tailEnd type="triangle" w="med" len="sm"/>
          </a:ln>
        </p:spPr>
        <p:txBody>
          <a:bodyPr/>
          <a:lstStyle/>
          <a:p>
            <a:endParaRPr lang="ja-JP" altLang="en-US"/>
          </a:p>
        </p:txBody>
      </p:sp>
      <p:sp>
        <p:nvSpPr>
          <p:cNvPr id="28717" name="Text Box 44"/>
          <p:cNvSpPr txBox="1">
            <a:spLocks noChangeArrowheads="1"/>
          </p:cNvSpPr>
          <p:nvPr/>
        </p:nvSpPr>
        <p:spPr bwMode="auto">
          <a:xfrm>
            <a:off x="7896567" y="3500214"/>
            <a:ext cx="1067921" cy="461665"/>
          </a:xfrm>
          <a:prstGeom prst="rect">
            <a:avLst/>
          </a:prstGeom>
          <a:noFill/>
          <a:ln w="9525">
            <a:noFill/>
            <a:miter lim="800000"/>
            <a:headEnd/>
            <a:tailEnd/>
          </a:ln>
        </p:spPr>
        <p:txBody>
          <a:bodyPr wrap="none">
            <a:spAutoFit/>
          </a:bodyPr>
          <a:lstStyle/>
          <a:p>
            <a:pPr eaLnBrk="1" hangingPunct="1"/>
            <a:r>
              <a:rPr kumimoji="1" lang="ja-JP" altLang="en-US" sz="1200" dirty="0"/>
              <a:t>誤成分の</a:t>
            </a:r>
          </a:p>
          <a:p>
            <a:pPr eaLnBrk="1" hangingPunct="1"/>
            <a:r>
              <a:rPr kumimoji="1" lang="ja-JP" altLang="en-US" sz="1200" dirty="0"/>
              <a:t>特徴を満たす</a:t>
            </a:r>
          </a:p>
        </p:txBody>
      </p:sp>
      <p:sp>
        <p:nvSpPr>
          <p:cNvPr id="28718" name="Freeform 45"/>
          <p:cNvSpPr>
            <a:spLocks/>
          </p:cNvSpPr>
          <p:nvPr/>
        </p:nvSpPr>
        <p:spPr bwMode="auto">
          <a:xfrm>
            <a:off x="6096367" y="3429123"/>
            <a:ext cx="1439863" cy="575147"/>
          </a:xfrm>
          <a:custGeom>
            <a:avLst/>
            <a:gdLst>
              <a:gd name="T0" fmla="*/ 1439863 w 907"/>
              <a:gd name="T1" fmla="*/ 0 h 226"/>
              <a:gd name="T2" fmla="*/ 1439863 w 907"/>
              <a:gd name="T3" fmla="*/ 430213 h 226"/>
              <a:gd name="T4" fmla="*/ 0 w 907"/>
              <a:gd name="T5" fmla="*/ 430213 h 226"/>
              <a:gd name="T6" fmla="*/ 0 w 907"/>
              <a:gd name="T7" fmla="*/ 0 h 226"/>
              <a:gd name="T8" fmla="*/ 0 60000 65536"/>
              <a:gd name="T9" fmla="*/ 0 60000 65536"/>
              <a:gd name="T10" fmla="*/ 0 60000 65536"/>
              <a:gd name="T11" fmla="*/ 0 60000 65536"/>
              <a:gd name="T12" fmla="*/ 0 w 907"/>
              <a:gd name="T13" fmla="*/ 0 h 226"/>
              <a:gd name="T14" fmla="*/ 907 w 907"/>
              <a:gd name="T15" fmla="*/ 226 h 226"/>
            </a:gdLst>
            <a:ahLst/>
            <a:cxnLst>
              <a:cxn ang="T8">
                <a:pos x="T0" y="T1"/>
              </a:cxn>
              <a:cxn ang="T9">
                <a:pos x="T2" y="T3"/>
              </a:cxn>
              <a:cxn ang="T10">
                <a:pos x="T4" y="T5"/>
              </a:cxn>
              <a:cxn ang="T11">
                <a:pos x="T6" y="T7"/>
              </a:cxn>
            </a:cxnLst>
            <a:rect l="T12" t="T13" r="T14" b="T15"/>
            <a:pathLst>
              <a:path w="907" h="226">
                <a:moveTo>
                  <a:pt x="907" y="0"/>
                </a:moveTo>
                <a:lnTo>
                  <a:pt x="907" y="226"/>
                </a:lnTo>
                <a:lnTo>
                  <a:pt x="0" y="226"/>
                </a:lnTo>
                <a:lnTo>
                  <a:pt x="0" y="0"/>
                </a:lnTo>
              </a:path>
            </a:pathLst>
          </a:custGeom>
          <a:noFill/>
          <a:ln w="127000">
            <a:solidFill>
              <a:srgbClr val="808080"/>
            </a:solidFill>
            <a:round/>
            <a:headEnd/>
            <a:tailEnd type="triangle" w="med" len="sm"/>
          </a:ln>
        </p:spPr>
        <p:txBody>
          <a:bodyPr/>
          <a:lstStyle/>
          <a:p>
            <a:endParaRPr lang="ja-JP" altLang="en-US"/>
          </a:p>
        </p:txBody>
      </p:sp>
      <p:sp>
        <p:nvSpPr>
          <p:cNvPr id="28719" name="Text Box 46"/>
          <p:cNvSpPr txBox="1">
            <a:spLocks noChangeArrowheads="1"/>
          </p:cNvSpPr>
          <p:nvPr/>
        </p:nvSpPr>
        <p:spPr bwMode="auto">
          <a:xfrm>
            <a:off x="6212125" y="3500214"/>
            <a:ext cx="1324402" cy="461665"/>
          </a:xfrm>
          <a:prstGeom prst="rect">
            <a:avLst/>
          </a:prstGeom>
          <a:noFill/>
          <a:ln w="9525">
            <a:noFill/>
            <a:miter lim="800000"/>
            <a:headEnd/>
            <a:tailEnd/>
          </a:ln>
        </p:spPr>
        <p:txBody>
          <a:bodyPr wrap="none">
            <a:spAutoFit/>
          </a:bodyPr>
          <a:lstStyle/>
          <a:p>
            <a:pPr eaLnBrk="1" hangingPunct="1"/>
            <a:r>
              <a:rPr kumimoji="1" lang="ja-JP" altLang="en-US" sz="1200" dirty="0"/>
              <a:t>誤成分の</a:t>
            </a:r>
          </a:p>
          <a:p>
            <a:pPr eaLnBrk="1" hangingPunct="1"/>
            <a:r>
              <a:rPr kumimoji="1" lang="ja-JP" altLang="en-US" sz="1200" dirty="0"/>
              <a:t>特徴を満たさない</a:t>
            </a:r>
          </a:p>
        </p:txBody>
      </p:sp>
      <p:sp>
        <p:nvSpPr>
          <p:cNvPr id="28720" name="Line 47"/>
          <p:cNvSpPr>
            <a:spLocks noChangeShapeType="1"/>
          </p:cNvSpPr>
          <p:nvPr/>
        </p:nvSpPr>
        <p:spPr bwMode="auto">
          <a:xfrm flipV="1">
            <a:off x="5664319" y="3429124"/>
            <a:ext cx="0" cy="791170"/>
          </a:xfrm>
          <a:prstGeom prst="line">
            <a:avLst/>
          </a:prstGeom>
          <a:noFill/>
          <a:ln w="127000">
            <a:solidFill>
              <a:srgbClr val="808080"/>
            </a:solidFill>
            <a:round/>
            <a:headEnd/>
            <a:tailEnd type="triangle" w="med" len="sm"/>
          </a:ln>
        </p:spPr>
        <p:txBody>
          <a:bodyPr/>
          <a:lstStyle/>
          <a:p>
            <a:endParaRPr lang="ja-JP" altLang="en-US"/>
          </a:p>
        </p:txBody>
      </p:sp>
      <p:pic>
        <p:nvPicPr>
          <p:cNvPr id="28721" name="Picture 49"/>
          <p:cNvPicPr>
            <a:picLocks noChangeAspect="1" noChangeArrowheads="1"/>
          </p:cNvPicPr>
          <p:nvPr/>
        </p:nvPicPr>
        <p:blipFill>
          <a:blip r:embed="rId8" cstate="print"/>
          <a:srcRect/>
          <a:stretch>
            <a:fillRect/>
          </a:stretch>
        </p:blipFill>
        <p:spPr bwMode="auto">
          <a:xfrm>
            <a:off x="7192834" y="4652094"/>
            <a:ext cx="1079500" cy="1079500"/>
          </a:xfrm>
          <a:prstGeom prst="rect">
            <a:avLst/>
          </a:prstGeom>
          <a:noFill/>
          <a:ln w="9525">
            <a:noFill/>
            <a:miter lim="800000"/>
            <a:headEnd/>
            <a:tailEnd/>
          </a:ln>
        </p:spPr>
      </p:pic>
      <p:sp>
        <p:nvSpPr>
          <p:cNvPr id="28722" name="Rectangle 50"/>
          <p:cNvSpPr>
            <a:spLocks noChangeArrowheads="1"/>
          </p:cNvSpPr>
          <p:nvPr/>
        </p:nvSpPr>
        <p:spPr bwMode="auto">
          <a:xfrm>
            <a:off x="7032471" y="1339974"/>
            <a:ext cx="1584176" cy="2089150"/>
          </a:xfrm>
          <a:prstGeom prst="rect">
            <a:avLst/>
          </a:prstGeom>
          <a:noFill/>
          <a:ln w="9525">
            <a:solidFill>
              <a:schemeClr val="tx1"/>
            </a:solidFill>
            <a:miter lim="800000"/>
            <a:headEnd/>
            <a:tailEnd/>
          </a:ln>
        </p:spPr>
        <p:txBody>
          <a:bodyPr wrap="none" anchor="ctr"/>
          <a:lstStyle/>
          <a:p>
            <a:endParaRPr lang="ja-JP" altLang="en-US"/>
          </a:p>
        </p:txBody>
      </p:sp>
      <p:sp>
        <p:nvSpPr>
          <p:cNvPr id="28723" name="Rectangle 51"/>
          <p:cNvSpPr>
            <a:spLocks noChangeArrowheads="1"/>
          </p:cNvSpPr>
          <p:nvPr/>
        </p:nvSpPr>
        <p:spPr bwMode="auto">
          <a:xfrm>
            <a:off x="5232271" y="4220294"/>
            <a:ext cx="3240088" cy="1800225"/>
          </a:xfrm>
          <a:prstGeom prst="rect">
            <a:avLst/>
          </a:prstGeom>
          <a:noFill/>
          <a:ln w="9525">
            <a:solidFill>
              <a:schemeClr val="tx1"/>
            </a:solidFill>
            <a:miter lim="800000"/>
            <a:headEnd/>
            <a:tailEnd/>
          </a:ln>
        </p:spPr>
        <p:txBody>
          <a:bodyPr wrap="none" anchor="ctr"/>
          <a:lstStyle/>
          <a:p>
            <a:pPr algn="ctr" eaLnBrk="1" hangingPunct="1"/>
            <a:endParaRPr kumimoji="1" lang="ja-JP" altLang="ja-JP"/>
          </a:p>
        </p:txBody>
      </p:sp>
      <p:sp>
        <p:nvSpPr>
          <p:cNvPr id="28724" name="Line 62"/>
          <p:cNvSpPr>
            <a:spLocks noChangeShapeType="1"/>
          </p:cNvSpPr>
          <p:nvPr/>
        </p:nvSpPr>
        <p:spPr bwMode="auto">
          <a:xfrm flipH="1">
            <a:off x="3275559" y="1902272"/>
            <a:ext cx="298" cy="1512540"/>
          </a:xfrm>
          <a:prstGeom prst="line">
            <a:avLst/>
          </a:prstGeom>
          <a:noFill/>
          <a:ln w="12700">
            <a:solidFill>
              <a:srgbClr val="008080"/>
            </a:solidFill>
            <a:prstDash val="dash"/>
            <a:round/>
            <a:headEnd/>
            <a:tailEnd/>
          </a:ln>
        </p:spPr>
        <p:txBody>
          <a:bodyPr/>
          <a:lstStyle/>
          <a:p>
            <a:endParaRPr lang="ja-JP" altLang="en-US"/>
          </a:p>
        </p:txBody>
      </p:sp>
      <p:sp>
        <p:nvSpPr>
          <p:cNvPr id="54" name="Rectangle 67"/>
          <p:cNvSpPr>
            <a:spLocks noChangeArrowheads="1"/>
          </p:cNvSpPr>
          <p:nvPr/>
        </p:nvSpPr>
        <p:spPr bwMode="auto">
          <a:xfrm>
            <a:off x="5447154" y="2201962"/>
            <a:ext cx="73025" cy="71437"/>
          </a:xfrm>
          <a:prstGeom prst="rect">
            <a:avLst/>
          </a:prstGeom>
          <a:noFill/>
          <a:ln w="19050">
            <a:solidFill>
              <a:srgbClr val="FF0000"/>
            </a:solidFill>
            <a:miter lim="800000"/>
            <a:headEnd/>
            <a:tailEnd/>
          </a:ln>
        </p:spPr>
        <p:txBody>
          <a:bodyPr wrap="none" anchor="ctr"/>
          <a:lstStyle/>
          <a:p>
            <a:endParaRPr lang="ja-JP" altLang="en-US"/>
          </a:p>
        </p:txBody>
      </p:sp>
      <p:sp>
        <p:nvSpPr>
          <p:cNvPr id="56" name="Rectangle 73"/>
          <p:cNvSpPr>
            <a:spLocks noChangeArrowheads="1"/>
          </p:cNvSpPr>
          <p:nvPr/>
        </p:nvSpPr>
        <p:spPr bwMode="auto">
          <a:xfrm>
            <a:off x="323529" y="1339975"/>
            <a:ext cx="4357508" cy="4176463"/>
          </a:xfrm>
          <a:prstGeom prst="rect">
            <a:avLst/>
          </a:prstGeom>
          <a:noFill/>
          <a:ln w="31750">
            <a:solidFill>
              <a:srgbClr val="FF0000"/>
            </a:solidFill>
            <a:miter lim="800000"/>
            <a:headEnd/>
            <a:tailEnd/>
          </a:ln>
        </p:spPr>
        <p:txBody>
          <a:bodyPr wrap="none" anchor="ctr"/>
          <a:lstStyle/>
          <a:p>
            <a:pPr algn="ctr"/>
            <a:endParaRPr lang="ja-JP" altLang="ja-JP"/>
          </a:p>
        </p:txBody>
      </p:sp>
      <p:sp>
        <p:nvSpPr>
          <p:cNvPr id="57" name="Rectangle 74"/>
          <p:cNvSpPr>
            <a:spLocks noChangeArrowheads="1"/>
          </p:cNvSpPr>
          <p:nvPr/>
        </p:nvSpPr>
        <p:spPr bwMode="auto">
          <a:xfrm>
            <a:off x="5041400" y="1339974"/>
            <a:ext cx="1631031" cy="2087562"/>
          </a:xfrm>
          <a:prstGeom prst="rect">
            <a:avLst/>
          </a:prstGeom>
          <a:noFill/>
          <a:ln w="31750">
            <a:solidFill>
              <a:srgbClr val="FF0000"/>
            </a:solidFill>
            <a:miter lim="800000"/>
            <a:headEnd/>
            <a:tailEnd/>
          </a:ln>
        </p:spPr>
        <p:txBody>
          <a:bodyPr wrap="none" anchor="ctr"/>
          <a:lstStyle/>
          <a:p>
            <a:pPr algn="ctr"/>
            <a:endParaRPr lang="ja-JP" altLang="ja-JP"/>
          </a:p>
        </p:txBody>
      </p:sp>
      <p:sp>
        <p:nvSpPr>
          <p:cNvPr id="58" name="Rectangle 75"/>
          <p:cNvSpPr>
            <a:spLocks noChangeArrowheads="1"/>
          </p:cNvSpPr>
          <p:nvPr/>
        </p:nvSpPr>
        <p:spPr bwMode="auto">
          <a:xfrm>
            <a:off x="7032471" y="1339974"/>
            <a:ext cx="1584176" cy="2087562"/>
          </a:xfrm>
          <a:prstGeom prst="rect">
            <a:avLst/>
          </a:prstGeom>
          <a:noFill/>
          <a:ln w="31750">
            <a:solidFill>
              <a:srgbClr val="FF0000"/>
            </a:solidFill>
            <a:miter lim="800000"/>
            <a:headEnd/>
            <a:tailEnd/>
          </a:ln>
        </p:spPr>
        <p:txBody>
          <a:bodyPr wrap="none" anchor="ctr"/>
          <a:lstStyle/>
          <a:p>
            <a:pPr algn="ctr"/>
            <a:endParaRPr lang="ja-JP" altLang="ja-JP"/>
          </a:p>
        </p:txBody>
      </p:sp>
      <p:sp>
        <p:nvSpPr>
          <p:cNvPr id="59" name="Rectangle 76"/>
          <p:cNvSpPr>
            <a:spLocks noChangeArrowheads="1"/>
          </p:cNvSpPr>
          <p:nvPr/>
        </p:nvSpPr>
        <p:spPr bwMode="auto">
          <a:xfrm>
            <a:off x="5232271" y="4220294"/>
            <a:ext cx="3240088" cy="1800225"/>
          </a:xfrm>
          <a:prstGeom prst="rect">
            <a:avLst/>
          </a:prstGeom>
          <a:noFill/>
          <a:ln w="31750">
            <a:solidFill>
              <a:srgbClr val="FF0000"/>
            </a:solidFill>
            <a:miter lim="800000"/>
            <a:headEnd/>
            <a:tailEnd/>
          </a:ln>
        </p:spPr>
        <p:txBody>
          <a:bodyPr wrap="none" anchor="ctr"/>
          <a:lstStyle/>
          <a:p>
            <a:pPr algn="ctr"/>
            <a:endParaRPr lang="ja-JP" altLang="ja-JP"/>
          </a:p>
        </p:txBody>
      </p:sp>
      <p:sp>
        <p:nvSpPr>
          <p:cNvPr id="60" name="AutoShape 63"/>
          <p:cNvSpPr>
            <a:spLocks noChangeArrowheads="1"/>
          </p:cNvSpPr>
          <p:nvPr/>
        </p:nvSpPr>
        <p:spPr bwMode="auto">
          <a:xfrm>
            <a:off x="6096367" y="5948511"/>
            <a:ext cx="1800200" cy="576833"/>
          </a:xfrm>
          <a:prstGeom prst="wedgeRoundRectCallout">
            <a:avLst>
              <a:gd name="adj1" fmla="val -13882"/>
              <a:gd name="adj2" fmla="val -181258"/>
              <a:gd name="adj3" fmla="val 16667"/>
            </a:avLst>
          </a:prstGeom>
          <a:solidFill>
            <a:schemeClr val="accent6">
              <a:lumMod val="40000"/>
              <a:lumOff val="60000"/>
            </a:schemeClr>
          </a:solidFill>
          <a:ln w="9525">
            <a:solidFill>
              <a:schemeClr val="tx1"/>
            </a:solidFill>
            <a:miter lim="800000"/>
            <a:headEnd/>
            <a:tailEnd/>
          </a:ln>
        </p:spPr>
        <p:txBody>
          <a:bodyPr/>
          <a:lstStyle/>
          <a:p>
            <a:pPr algn="ctr"/>
            <a:r>
              <a:rPr lang="ja-JP" altLang="en-US" sz="1400" dirty="0" smtClean="0"/>
              <a:t>検出器の</a:t>
            </a:r>
            <a:r>
              <a:rPr lang="ja-JP" altLang="en-US" sz="1400" dirty="0"/>
              <a:t>出力が</a:t>
            </a:r>
          </a:p>
          <a:p>
            <a:pPr algn="ctr"/>
            <a:r>
              <a:rPr lang="ja-JP" altLang="en-US" sz="1400" dirty="0"/>
              <a:t>小さくなるように操作</a:t>
            </a: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14</a:t>
            </a:fld>
            <a:endParaRPr lang="en-US" altLang="ja-JP"/>
          </a:p>
        </p:txBody>
      </p:sp>
      <p:pic>
        <p:nvPicPr>
          <p:cNvPr id="63" name="Picture 20"/>
          <p:cNvPicPr>
            <a:picLocks noChangeAspect="1" noChangeArrowheads="1"/>
          </p:cNvPicPr>
          <p:nvPr/>
        </p:nvPicPr>
        <p:blipFill>
          <a:blip r:embed="rId9" cstate="print"/>
          <a:srcRect/>
          <a:stretch>
            <a:fillRect/>
          </a:stretch>
        </p:blipFill>
        <p:spPr bwMode="auto">
          <a:xfrm>
            <a:off x="610594" y="3990875"/>
            <a:ext cx="1081087" cy="1077912"/>
          </a:xfrm>
          <a:prstGeom prst="rect">
            <a:avLst/>
          </a:prstGeom>
          <a:noFill/>
          <a:ln w="9525">
            <a:noFill/>
            <a:miter lim="800000"/>
            <a:headEnd/>
            <a:tailEnd/>
          </a:ln>
        </p:spPr>
      </p:pic>
      <p:sp>
        <p:nvSpPr>
          <p:cNvPr id="61" name="AutoShape 68"/>
          <p:cNvSpPr>
            <a:spLocks noChangeArrowheads="1"/>
          </p:cNvSpPr>
          <p:nvPr/>
        </p:nvSpPr>
        <p:spPr bwMode="auto">
          <a:xfrm>
            <a:off x="7319534" y="1484784"/>
            <a:ext cx="1500938" cy="550169"/>
          </a:xfrm>
          <a:prstGeom prst="wedgeRoundRectCallout">
            <a:avLst>
              <a:gd name="adj1" fmla="val 5079"/>
              <a:gd name="adj2" fmla="val 89116"/>
              <a:gd name="adj3" fmla="val 16667"/>
            </a:avLst>
          </a:prstGeom>
          <a:solidFill>
            <a:schemeClr val="accent6">
              <a:lumMod val="40000"/>
              <a:lumOff val="60000"/>
            </a:schemeClr>
          </a:solidFill>
          <a:ln w="9525">
            <a:solidFill>
              <a:schemeClr val="tx1"/>
            </a:solidFill>
            <a:miter lim="800000"/>
            <a:headEnd/>
            <a:tailEnd/>
          </a:ln>
        </p:spPr>
        <p:txBody>
          <a:bodyPr lIns="0" rIns="0" anchor="ctr" anchorCtr="1"/>
          <a:lstStyle/>
          <a:p>
            <a:pPr algn="ctr"/>
            <a:r>
              <a:rPr lang="ja-JP" altLang="en-US" sz="1400" dirty="0"/>
              <a:t>リンギング</a:t>
            </a:r>
            <a:r>
              <a:rPr lang="ja-JP" altLang="en-US" sz="1400" dirty="0" smtClean="0"/>
              <a:t>の</a:t>
            </a:r>
            <a:endParaRPr lang="en-US" altLang="ja-JP" sz="1400" dirty="0" smtClean="0"/>
          </a:p>
          <a:p>
            <a:pPr algn="ctr"/>
            <a:r>
              <a:rPr lang="ja-JP" altLang="en-US" sz="1400" dirty="0" smtClean="0"/>
              <a:t>特徴</a:t>
            </a:r>
            <a:r>
              <a:rPr lang="ja-JP" altLang="en-US" sz="1400" dirty="0"/>
              <a:t>を満たさない</a:t>
            </a:r>
          </a:p>
        </p:txBody>
      </p:sp>
      <p:sp>
        <p:nvSpPr>
          <p:cNvPr id="55" name="AutoShape 70"/>
          <p:cNvSpPr>
            <a:spLocks noChangeArrowheads="1"/>
          </p:cNvSpPr>
          <p:nvPr/>
        </p:nvSpPr>
        <p:spPr bwMode="auto">
          <a:xfrm>
            <a:off x="7319535" y="1484784"/>
            <a:ext cx="1369864" cy="550169"/>
          </a:xfrm>
          <a:prstGeom prst="wedgeRoundRectCallout">
            <a:avLst>
              <a:gd name="adj1" fmla="val 9843"/>
              <a:gd name="adj2" fmla="val 91192"/>
              <a:gd name="adj3" fmla="val 16667"/>
            </a:avLst>
          </a:prstGeom>
          <a:solidFill>
            <a:schemeClr val="accent6">
              <a:lumMod val="40000"/>
              <a:lumOff val="60000"/>
            </a:schemeClr>
          </a:solidFill>
          <a:ln w="9525">
            <a:solidFill>
              <a:schemeClr val="tx1"/>
            </a:solidFill>
            <a:miter lim="800000"/>
            <a:headEnd/>
            <a:tailEnd/>
          </a:ln>
        </p:spPr>
        <p:txBody>
          <a:bodyPr/>
          <a:lstStyle/>
          <a:p>
            <a:pPr algn="ctr"/>
            <a:r>
              <a:rPr lang="ja-JP" altLang="en-US" sz="1400" dirty="0"/>
              <a:t>リンキング</a:t>
            </a:r>
            <a:r>
              <a:rPr lang="ja-JP" altLang="en-US" sz="1400" dirty="0" smtClean="0"/>
              <a:t>の</a:t>
            </a:r>
            <a:r>
              <a:rPr lang="ja-JP" altLang="en-US" sz="1400" dirty="0"/>
              <a:t>特徴を満たす</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3"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6.94444E-6 2.59259E-6 L 0.08663 2.59259E-6 " pathEditMode="relative" ptsTypes="AA">
                                      <p:cBhvr>
                                        <p:cTn id="48" dur="1000" fill="hold"/>
                                        <p:tgtEl>
                                          <p:spTgt spid="54"/>
                                        </p:tgtEl>
                                        <p:attrNameLst>
                                          <p:attrName>ppt_x</p:attrName>
                                          <p:attrName>ppt_y</p:attrName>
                                        </p:attrNameLst>
                                      </p:cBhvr>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xit" presetSubtype="0" fill="hold" grpId="4" nodeType="withEffect">
                                  <p:stCondLst>
                                    <p:cond delay="0"/>
                                  </p:stCondLst>
                                  <p:childTnLst>
                                    <p:set>
                                      <p:cBhvr>
                                        <p:cTn id="54" dur="1" fill="hold">
                                          <p:stCondLst>
                                            <p:cond delay="0"/>
                                          </p:stCondLst>
                                        </p:cTn>
                                        <p:tgtEl>
                                          <p:spTgt spid="5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xit" presetSubtype="0" fill="hold" grpId="3" nodeType="withEffect">
                                  <p:stCondLst>
                                    <p:cond delay="0"/>
                                  </p:stCondLst>
                                  <p:childTnLst>
                                    <p:set>
                                      <p:cBhvr>
                                        <p:cTn id="64"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6" grpId="0" animBg="1"/>
      <p:bldP spid="56" grpId="1" animBg="1"/>
      <p:bldP spid="57" grpId="0" animBg="1"/>
      <p:bldP spid="57" grpId="1" animBg="1"/>
      <p:bldP spid="57" grpId="2" animBg="1"/>
      <p:bldP spid="57" grpId="3" animBg="1"/>
      <p:bldP spid="57" grpId="4" animBg="1"/>
      <p:bldP spid="58" grpId="0" animBg="1"/>
      <p:bldP spid="58" grpId="1" animBg="1"/>
      <p:bldP spid="58" grpId="2" animBg="1"/>
      <p:bldP spid="58" grpId="3" animBg="1"/>
      <p:bldP spid="59" grpId="0" animBg="1"/>
      <p:bldP spid="60" grpId="0" animBg="1"/>
      <p:bldP spid="61"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日付プレースホルダ 5"/>
          <p:cNvSpPr>
            <a:spLocks noGrp="1"/>
          </p:cNvSpPr>
          <p:nvPr>
            <p:ph type="dt" sz="quarter" idx="10"/>
          </p:nvPr>
        </p:nvSpPr>
        <p:spPr>
          <a:noFill/>
        </p:spPr>
        <p:txBody>
          <a:bodyPr/>
          <a:lstStyle/>
          <a:p>
            <a:fld id="{0D1D21FB-5E7C-4958-918B-9BCE20BD49BC}" type="datetime1">
              <a:rPr lang="ja-JP" altLang="en-US" smtClean="0">
                <a:ea typeface="ＭＳ Ｐゴシック" charset="-128"/>
              </a:rPr>
              <a:pPr/>
              <a:t>2012/7/4</a:t>
            </a:fld>
            <a:endParaRPr lang="en-US" altLang="ja-JP" smtClean="0">
              <a:ea typeface="ＭＳ Ｐゴシック" charset="-128"/>
            </a:endParaRPr>
          </a:p>
        </p:txBody>
      </p:sp>
      <p:sp>
        <p:nvSpPr>
          <p:cNvPr id="29699" name="Rectangle 2"/>
          <p:cNvSpPr>
            <a:spLocks noGrp="1" noChangeArrowheads="1"/>
          </p:cNvSpPr>
          <p:nvPr>
            <p:ph type="title"/>
          </p:nvPr>
        </p:nvSpPr>
        <p:spPr/>
        <p:txBody>
          <a:bodyPr/>
          <a:lstStyle/>
          <a:p>
            <a:pPr eaLnBrk="1" hangingPunct="1"/>
            <a:r>
              <a:rPr lang="ja-JP" altLang="en-US" smtClean="0"/>
              <a:t>合成画像によるぶれ画像復元実験</a:t>
            </a:r>
          </a:p>
        </p:txBody>
      </p:sp>
      <p:sp>
        <p:nvSpPr>
          <p:cNvPr id="29700" name="Rectangle 3"/>
          <p:cNvSpPr>
            <a:spLocks noGrp="1" noChangeArrowheads="1"/>
          </p:cNvSpPr>
          <p:nvPr>
            <p:ph type="body" sz="half" idx="1"/>
          </p:nvPr>
        </p:nvSpPr>
        <p:spPr>
          <a:xfrm>
            <a:off x="457200" y="908050"/>
            <a:ext cx="8002588" cy="5400675"/>
          </a:xfrm>
        </p:spPr>
        <p:txBody>
          <a:bodyPr/>
          <a:lstStyle/>
          <a:p>
            <a:pPr eaLnBrk="1" hangingPunct="1"/>
            <a:r>
              <a:rPr lang="ja-JP" altLang="en-US" sz="2400" dirty="0" smtClean="0"/>
              <a:t>目的</a:t>
            </a:r>
            <a:endParaRPr lang="en-US" altLang="ja-JP" sz="2400" dirty="0" smtClean="0"/>
          </a:p>
          <a:p>
            <a:pPr lvl="1" eaLnBrk="1" hangingPunct="1"/>
            <a:r>
              <a:rPr lang="ja-JP" altLang="en-US" sz="2000" dirty="0" smtClean="0"/>
              <a:t>検出器を用いたぶれ画像復元の確認</a:t>
            </a:r>
          </a:p>
          <a:p>
            <a:pPr eaLnBrk="1" hangingPunct="1"/>
            <a:r>
              <a:rPr lang="ja-JP" altLang="en-US" sz="2400" dirty="0" smtClean="0"/>
              <a:t>復元対象画像</a:t>
            </a:r>
          </a:p>
          <a:p>
            <a:pPr lvl="1" eaLnBrk="1" hangingPunct="1"/>
            <a:r>
              <a:rPr lang="ja-JP" altLang="en-US" sz="2000" dirty="0" smtClean="0"/>
              <a:t>原画像と</a:t>
            </a:r>
            <a:r>
              <a:rPr lang="en-US" altLang="ja-JP" sz="2000" dirty="0" smtClean="0"/>
              <a:t>PSF</a:t>
            </a:r>
            <a:r>
              <a:rPr lang="ja-JP" altLang="en-US" sz="2000" dirty="0" smtClean="0"/>
              <a:t>の畳み込みにより作成</a:t>
            </a:r>
          </a:p>
          <a:p>
            <a:pPr eaLnBrk="1" hangingPunct="1"/>
            <a:r>
              <a:rPr lang="ja-JP" altLang="en-US" sz="2400" dirty="0" smtClean="0"/>
              <a:t>評価方法</a:t>
            </a:r>
          </a:p>
          <a:p>
            <a:pPr lvl="1" eaLnBrk="1" hangingPunct="1"/>
            <a:r>
              <a:rPr lang="ja-JP" altLang="en-US" sz="2000" dirty="0" smtClean="0"/>
              <a:t>原画像とのＰＳＮＲ</a:t>
            </a:r>
          </a:p>
        </p:txBody>
      </p:sp>
      <p:pic>
        <p:nvPicPr>
          <p:cNvPr id="29701" name="Picture 9"/>
          <p:cNvPicPr>
            <a:picLocks noGrp="1" noChangeAspect="1" noChangeArrowheads="1"/>
          </p:cNvPicPr>
          <p:nvPr>
            <p:ph sz="quarter" idx="2"/>
          </p:nvPr>
        </p:nvPicPr>
        <p:blipFill>
          <a:blip r:embed="rId3" cstate="print"/>
          <a:srcRect/>
          <a:stretch>
            <a:fillRect/>
          </a:stretch>
        </p:blipFill>
        <p:spPr>
          <a:xfrm>
            <a:off x="6238107" y="3501008"/>
            <a:ext cx="2438400" cy="2438400"/>
          </a:xfrm>
          <a:noFill/>
          <a:ln w="12700">
            <a:solidFill>
              <a:schemeClr val="tx1"/>
            </a:solidFill>
          </a:ln>
        </p:spPr>
      </p:pic>
      <p:pic>
        <p:nvPicPr>
          <p:cNvPr id="29702" name="Picture 5"/>
          <p:cNvPicPr>
            <a:picLocks noChangeAspect="1" noChangeArrowheads="1"/>
          </p:cNvPicPr>
          <p:nvPr/>
        </p:nvPicPr>
        <p:blipFill>
          <a:blip r:embed="rId4" cstate="print"/>
          <a:srcRect/>
          <a:stretch>
            <a:fillRect/>
          </a:stretch>
        </p:blipFill>
        <p:spPr bwMode="auto">
          <a:xfrm>
            <a:off x="467544" y="3501008"/>
            <a:ext cx="2447925" cy="2447925"/>
          </a:xfrm>
          <a:prstGeom prst="rect">
            <a:avLst/>
          </a:prstGeom>
          <a:noFill/>
          <a:ln w="12700">
            <a:solidFill>
              <a:schemeClr val="tx1"/>
            </a:solidFill>
            <a:miter lim="800000"/>
            <a:headEnd/>
            <a:tailEnd/>
          </a:ln>
        </p:spPr>
      </p:pic>
      <p:pic>
        <p:nvPicPr>
          <p:cNvPr id="29703" name="Picture 6"/>
          <p:cNvPicPr>
            <a:picLocks noChangeAspect="1" noChangeArrowheads="1"/>
          </p:cNvPicPr>
          <p:nvPr/>
        </p:nvPicPr>
        <p:blipFill>
          <a:blip r:embed="rId5" cstate="print"/>
          <a:srcRect/>
          <a:stretch>
            <a:fillRect/>
          </a:stretch>
        </p:blipFill>
        <p:spPr bwMode="auto">
          <a:xfrm>
            <a:off x="3347269" y="3501008"/>
            <a:ext cx="2447925" cy="2447925"/>
          </a:xfrm>
          <a:prstGeom prst="rect">
            <a:avLst/>
          </a:prstGeom>
          <a:noFill/>
          <a:ln w="12700">
            <a:solidFill>
              <a:schemeClr val="tx1"/>
            </a:solidFill>
            <a:miter lim="800000"/>
            <a:headEnd/>
            <a:tailEnd/>
          </a:ln>
        </p:spPr>
      </p:pic>
      <p:pic>
        <p:nvPicPr>
          <p:cNvPr id="29704" name="Picture 14"/>
          <p:cNvPicPr>
            <a:picLocks noGrp="1" noChangeAspect="1" noChangeArrowheads="1"/>
          </p:cNvPicPr>
          <p:nvPr>
            <p:ph sz="quarter" idx="3"/>
          </p:nvPr>
        </p:nvPicPr>
        <p:blipFill>
          <a:blip r:embed="rId6" cstate="print"/>
          <a:srcRect/>
          <a:stretch>
            <a:fillRect/>
          </a:stretch>
        </p:blipFill>
        <p:spPr>
          <a:xfrm>
            <a:off x="7776220" y="2250951"/>
            <a:ext cx="576262" cy="576262"/>
          </a:xfrm>
          <a:noFill/>
        </p:spPr>
      </p:pic>
      <p:pic>
        <p:nvPicPr>
          <p:cNvPr id="29705" name="Picture 4"/>
          <p:cNvPicPr>
            <a:picLocks noChangeAspect="1" noChangeArrowheads="1"/>
          </p:cNvPicPr>
          <p:nvPr/>
        </p:nvPicPr>
        <p:blipFill>
          <a:blip r:embed="rId7" cstate="print"/>
          <a:srcRect/>
          <a:stretch>
            <a:fillRect/>
          </a:stretch>
        </p:blipFill>
        <p:spPr bwMode="auto">
          <a:xfrm>
            <a:off x="6587654" y="2250951"/>
            <a:ext cx="576262" cy="576262"/>
          </a:xfrm>
          <a:prstGeom prst="rect">
            <a:avLst/>
          </a:prstGeom>
          <a:noFill/>
          <a:ln w="9525">
            <a:noFill/>
            <a:miter lim="800000"/>
            <a:headEnd/>
            <a:tailEnd/>
          </a:ln>
        </p:spPr>
      </p:pic>
      <p:sp>
        <p:nvSpPr>
          <p:cNvPr id="29706" name="Text Box 15"/>
          <p:cNvSpPr txBox="1">
            <a:spLocks noChangeArrowheads="1"/>
          </p:cNvSpPr>
          <p:nvPr/>
        </p:nvSpPr>
        <p:spPr bwMode="auto">
          <a:xfrm>
            <a:off x="6516216" y="2846263"/>
            <a:ext cx="755650" cy="366713"/>
          </a:xfrm>
          <a:prstGeom prst="rect">
            <a:avLst/>
          </a:prstGeom>
          <a:noFill/>
          <a:ln w="9525">
            <a:noFill/>
            <a:miter lim="800000"/>
            <a:headEnd/>
            <a:tailEnd/>
          </a:ln>
        </p:spPr>
        <p:txBody>
          <a:bodyPr wrap="none">
            <a:spAutoFit/>
          </a:bodyPr>
          <a:lstStyle/>
          <a:p>
            <a:r>
              <a:rPr lang="en-US" altLang="ja-JP"/>
              <a:t>PSF1</a:t>
            </a:r>
          </a:p>
        </p:txBody>
      </p:sp>
      <p:sp>
        <p:nvSpPr>
          <p:cNvPr id="29707" name="Text Box 16"/>
          <p:cNvSpPr txBox="1">
            <a:spLocks noChangeArrowheads="1"/>
          </p:cNvSpPr>
          <p:nvPr/>
        </p:nvSpPr>
        <p:spPr bwMode="auto">
          <a:xfrm>
            <a:off x="7704782" y="2827213"/>
            <a:ext cx="755650" cy="366713"/>
          </a:xfrm>
          <a:prstGeom prst="rect">
            <a:avLst/>
          </a:prstGeom>
          <a:noFill/>
          <a:ln w="9525">
            <a:noFill/>
            <a:miter lim="800000"/>
            <a:headEnd/>
            <a:tailEnd/>
          </a:ln>
        </p:spPr>
        <p:txBody>
          <a:bodyPr wrap="none">
            <a:spAutoFit/>
          </a:bodyPr>
          <a:lstStyle/>
          <a:p>
            <a:r>
              <a:rPr lang="en-US" altLang="ja-JP"/>
              <a:t>PSF2</a:t>
            </a:r>
          </a:p>
        </p:txBody>
      </p:sp>
      <p:sp>
        <p:nvSpPr>
          <p:cNvPr id="29708" name="AutoShape 17"/>
          <p:cNvSpPr>
            <a:spLocks noChangeArrowheads="1"/>
          </p:cNvSpPr>
          <p:nvPr/>
        </p:nvSpPr>
        <p:spPr bwMode="auto">
          <a:xfrm>
            <a:off x="6227242" y="1988815"/>
            <a:ext cx="2449214" cy="1224161"/>
          </a:xfrm>
          <a:prstGeom prst="roundRect">
            <a:avLst>
              <a:gd name="adj" fmla="val 5981"/>
            </a:avLst>
          </a:prstGeom>
          <a:noFill/>
          <a:ln w="9525">
            <a:solidFill>
              <a:schemeClr val="tx1"/>
            </a:solidFill>
            <a:round/>
            <a:headEnd/>
            <a:tailEnd/>
          </a:ln>
        </p:spPr>
        <p:txBody>
          <a:bodyPr wrap="none" anchor="ctr"/>
          <a:lstStyle/>
          <a:p>
            <a:endParaRPr lang="ja-JP" altLang="en-US"/>
          </a:p>
        </p:txBody>
      </p:sp>
      <p:sp>
        <p:nvSpPr>
          <p:cNvPr id="29709" name="Text Box 18"/>
          <p:cNvSpPr txBox="1">
            <a:spLocks noChangeArrowheads="1"/>
          </p:cNvSpPr>
          <p:nvPr/>
        </p:nvSpPr>
        <p:spPr bwMode="auto">
          <a:xfrm>
            <a:off x="6424861" y="1791965"/>
            <a:ext cx="1484702" cy="369332"/>
          </a:xfrm>
          <a:prstGeom prst="rect">
            <a:avLst/>
          </a:prstGeom>
          <a:solidFill>
            <a:schemeClr val="bg1"/>
          </a:solidFill>
          <a:ln w="9525">
            <a:noFill/>
            <a:miter lim="800000"/>
            <a:headEnd/>
            <a:tailEnd/>
          </a:ln>
        </p:spPr>
        <p:txBody>
          <a:bodyPr wrap="none">
            <a:spAutoFit/>
          </a:bodyPr>
          <a:lstStyle/>
          <a:p>
            <a:r>
              <a:rPr lang="ja-JP" altLang="en-US" dirty="0" smtClean="0"/>
              <a:t>使用</a:t>
            </a:r>
            <a:r>
              <a:rPr lang="ja-JP" altLang="en-US" dirty="0"/>
              <a:t>した</a:t>
            </a:r>
            <a:r>
              <a:rPr lang="en-US" altLang="ja-JP" dirty="0" smtClean="0"/>
              <a:t>PSF</a:t>
            </a:r>
            <a:endParaRPr lang="en-US" altLang="ja-JP" dirty="0"/>
          </a:p>
        </p:txBody>
      </p:sp>
      <p:sp>
        <p:nvSpPr>
          <p:cNvPr id="29710" name="Text Box 19"/>
          <p:cNvSpPr txBox="1">
            <a:spLocks noChangeArrowheads="1"/>
          </p:cNvSpPr>
          <p:nvPr/>
        </p:nvSpPr>
        <p:spPr bwMode="auto">
          <a:xfrm>
            <a:off x="1253357" y="5910833"/>
            <a:ext cx="793750" cy="336550"/>
          </a:xfrm>
          <a:prstGeom prst="rect">
            <a:avLst/>
          </a:prstGeom>
          <a:noFill/>
          <a:ln w="9525">
            <a:noFill/>
            <a:miter lim="800000"/>
            <a:headEnd/>
            <a:tailEnd/>
          </a:ln>
        </p:spPr>
        <p:txBody>
          <a:bodyPr wrap="none">
            <a:spAutoFit/>
          </a:bodyPr>
          <a:lstStyle/>
          <a:p>
            <a:r>
              <a:rPr lang="ja-JP" altLang="en-US" sz="1600"/>
              <a:t>原画像</a:t>
            </a:r>
          </a:p>
        </p:txBody>
      </p:sp>
      <p:sp>
        <p:nvSpPr>
          <p:cNvPr id="29711" name="Text Box 20"/>
          <p:cNvSpPr txBox="1">
            <a:spLocks noChangeArrowheads="1"/>
          </p:cNvSpPr>
          <p:nvPr/>
        </p:nvSpPr>
        <p:spPr bwMode="auto">
          <a:xfrm>
            <a:off x="3737794" y="5909245"/>
            <a:ext cx="1806575" cy="581025"/>
          </a:xfrm>
          <a:prstGeom prst="rect">
            <a:avLst/>
          </a:prstGeom>
          <a:noFill/>
          <a:ln w="9525">
            <a:noFill/>
            <a:miter lim="800000"/>
            <a:headEnd/>
            <a:tailEnd/>
          </a:ln>
        </p:spPr>
        <p:txBody>
          <a:bodyPr wrap="none">
            <a:spAutoFit/>
          </a:bodyPr>
          <a:lstStyle/>
          <a:p>
            <a:pPr algn="ctr"/>
            <a:r>
              <a:rPr lang="en-US" altLang="ja-JP" sz="1600" dirty="0"/>
              <a:t>PSF1</a:t>
            </a:r>
            <a:r>
              <a:rPr lang="ja-JP" altLang="en-US" sz="1600" dirty="0"/>
              <a:t>から作成した</a:t>
            </a:r>
          </a:p>
          <a:p>
            <a:pPr algn="ctr"/>
            <a:r>
              <a:rPr lang="ja-JP" altLang="en-US" sz="1600" dirty="0"/>
              <a:t>ぶれ画像</a:t>
            </a:r>
          </a:p>
        </p:txBody>
      </p:sp>
      <p:sp>
        <p:nvSpPr>
          <p:cNvPr id="29712" name="Text Box 21"/>
          <p:cNvSpPr txBox="1">
            <a:spLocks noChangeArrowheads="1"/>
          </p:cNvSpPr>
          <p:nvPr/>
        </p:nvSpPr>
        <p:spPr bwMode="auto">
          <a:xfrm>
            <a:off x="6581007" y="5901308"/>
            <a:ext cx="1806575" cy="581025"/>
          </a:xfrm>
          <a:prstGeom prst="rect">
            <a:avLst/>
          </a:prstGeom>
          <a:noFill/>
          <a:ln w="9525">
            <a:noFill/>
            <a:miter lim="800000"/>
            <a:headEnd/>
            <a:tailEnd/>
          </a:ln>
        </p:spPr>
        <p:txBody>
          <a:bodyPr wrap="none">
            <a:spAutoFit/>
          </a:bodyPr>
          <a:lstStyle/>
          <a:p>
            <a:pPr algn="ctr"/>
            <a:r>
              <a:rPr lang="en-US" altLang="ja-JP" sz="1600"/>
              <a:t>PSF2</a:t>
            </a:r>
            <a:r>
              <a:rPr lang="ja-JP" altLang="en-US" sz="1600"/>
              <a:t>から作成した</a:t>
            </a:r>
          </a:p>
          <a:p>
            <a:pPr algn="ctr"/>
            <a:r>
              <a:rPr lang="ja-JP" altLang="en-US" sz="1600"/>
              <a:t>ぶれ画像</a:t>
            </a: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4C13B4C8-6B4A-4B1E-AC31-5250D6BA90C6}" type="slidenum">
              <a:rPr lang="en-US" altLang="ja-JP" smtClean="0"/>
              <a:pPr>
                <a:defRPr/>
              </a:pPr>
              <a:t>15</a:t>
            </a:fld>
            <a:endParaRPr lang="en-US" altLang="ja-JP"/>
          </a:p>
        </p:txBody>
      </p:sp>
    </p:spTree>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日付プレースホルダ 3"/>
          <p:cNvSpPr>
            <a:spLocks noGrp="1"/>
          </p:cNvSpPr>
          <p:nvPr>
            <p:ph type="dt" sz="quarter" idx="10"/>
          </p:nvPr>
        </p:nvSpPr>
        <p:spPr>
          <a:noFill/>
        </p:spPr>
        <p:txBody>
          <a:bodyPr/>
          <a:lstStyle/>
          <a:p>
            <a:fld id="{AF147D82-7A55-471A-947C-8B4126769417}" type="datetime1">
              <a:rPr lang="ja-JP" altLang="en-US" smtClean="0">
                <a:ea typeface="ＭＳ Ｐゴシック" charset="-128"/>
              </a:rPr>
              <a:pPr/>
              <a:t>2012/7/4</a:t>
            </a:fld>
            <a:endParaRPr lang="en-US" altLang="ja-JP" smtClean="0">
              <a:ea typeface="ＭＳ Ｐゴシック" charset="-128"/>
            </a:endParaRPr>
          </a:p>
        </p:txBody>
      </p:sp>
      <p:sp>
        <p:nvSpPr>
          <p:cNvPr id="30723" name="Rectangle 100"/>
          <p:cNvSpPr>
            <a:spLocks noGrp="1" noChangeArrowheads="1"/>
          </p:cNvSpPr>
          <p:nvPr>
            <p:ph type="title"/>
          </p:nvPr>
        </p:nvSpPr>
        <p:spPr/>
        <p:txBody>
          <a:bodyPr/>
          <a:lstStyle/>
          <a:p>
            <a:pPr eaLnBrk="1" hangingPunct="1"/>
            <a:r>
              <a:rPr lang="ja-JP" altLang="en-US" dirty="0" smtClean="0"/>
              <a:t>実験結果</a:t>
            </a:r>
          </a:p>
        </p:txBody>
      </p:sp>
      <p:graphicFrame>
        <p:nvGraphicFramePr>
          <p:cNvPr id="198996" name="Group 340"/>
          <p:cNvGraphicFramePr>
            <a:graphicFrameLocks noGrp="1"/>
          </p:cNvGraphicFramePr>
          <p:nvPr>
            <p:ph idx="1"/>
          </p:nvPr>
        </p:nvGraphicFramePr>
        <p:xfrm>
          <a:off x="323850" y="1366521"/>
          <a:ext cx="8569325" cy="4806808"/>
        </p:xfrm>
        <a:graphic>
          <a:graphicData uri="http://schemas.openxmlformats.org/drawingml/2006/table">
            <a:tbl>
              <a:tblPr/>
              <a:tblGrid>
                <a:gridCol w="792163"/>
                <a:gridCol w="1943100"/>
                <a:gridCol w="1944687"/>
                <a:gridCol w="1944688"/>
                <a:gridCol w="1944687"/>
              </a:tblGrid>
              <a:tr h="573255">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900" b="0" i="0" u="none" strike="noStrike" cap="none" normalizeH="0" baseline="0" dirty="0" smtClean="0">
                          <a:ln>
                            <a:noFill/>
                          </a:ln>
                          <a:solidFill>
                            <a:schemeClr val="tx1"/>
                          </a:solidFill>
                          <a:effectLst/>
                          <a:latin typeface="ＭＳ Ｐゴシック" pitchFamily="50" charset="-128"/>
                          <a:ea typeface="ＭＳ Ｐゴシック" pitchFamily="50" charset="-128"/>
                        </a:rPr>
                        <a:t>　</a:t>
                      </a:r>
                      <a:endParaRPr kumimoji="1" lang="ja-JP" altLang="en-US" sz="3200" b="0" i="0" u="none" strike="noStrike" cap="none" normalizeH="0" baseline="0" dirty="0" smtClean="0">
                        <a:ln>
                          <a:noFill/>
                        </a:ln>
                        <a:solidFill>
                          <a:schemeClr val="tx1"/>
                        </a:solidFill>
                        <a:effectLst/>
                        <a:latin typeface="Arial" charset="0"/>
                        <a:ea typeface="ＭＳ Ｐゴシック" pitchFamily="50" charset="-128"/>
                      </a:endParaRPr>
                    </a:p>
                  </a:txBody>
                  <a:tcPr marL="90000" marR="90000" marT="46800" marB="46800" anchor="b" anchorCtr="1"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フーリエ変換に</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基づく復元</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ＭＳ Ｐゴシック" pitchFamily="50" charset="-128"/>
                          <a:ea typeface="ＭＳ Ｐゴシック" pitchFamily="50" charset="-128"/>
                        </a:rPr>
                        <a:t>RL</a:t>
                      </a: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法</a:t>
                      </a:r>
                      <a:r>
                        <a:rPr kumimoji="1" lang="en-US" altLang="ja-JP" sz="1000" b="0" i="0" u="none" strike="noStrike" cap="none" normalizeH="0" baseline="0" dirty="0" smtClean="0">
                          <a:ln>
                            <a:noFill/>
                          </a:ln>
                          <a:solidFill>
                            <a:schemeClr val="tx1"/>
                          </a:solidFill>
                          <a:effectLst/>
                          <a:latin typeface="ＭＳ Ｐゴシック" pitchFamily="50" charset="-128"/>
                          <a:ea typeface="ＭＳ Ｐゴシック" pitchFamily="50" charset="-128"/>
                        </a:rPr>
                        <a:t>[1]</a:t>
                      </a:r>
                      <a:endPar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ウィナーフィルタ</a:t>
                      </a:r>
                      <a:r>
                        <a:rPr kumimoji="1" lang="en-US" altLang="ja-JP" sz="1000" b="0" i="0" u="none" strike="noStrike" cap="none" normalizeH="0" baseline="0" dirty="0" smtClean="0">
                          <a:ln>
                            <a:noFill/>
                          </a:ln>
                          <a:solidFill>
                            <a:schemeClr val="tx1"/>
                          </a:solidFill>
                          <a:effectLst/>
                          <a:latin typeface="ＭＳ Ｐゴシック" pitchFamily="50" charset="-128"/>
                          <a:ea typeface="ＭＳ Ｐゴシック" pitchFamily="50" charset="-128"/>
                        </a:rPr>
                        <a:t>[2]</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itchFamily="50" charset="-128"/>
                          <a:ea typeface="ＭＳ Ｐゴシック" pitchFamily="50" charset="-128"/>
                        </a:rPr>
                        <a:t>リンギング除去後</a:t>
                      </a:r>
                      <a:endParaRPr kumimoji="1" lang="en-US" altLang="ja-JP" sz="16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r>
              <a:tr h="2105937">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ja-JP" altLang="ja-JP" sz="2800" b="0" i="0" u="none" strike="noStrike" cap="none" normalizeH="0" baseline="0" dirty="0" smtClean="0">
                        <a:ln>
                          <a:noFill/>
                        </a:ln>
                        <a:solidFill>
                          <a:schemeClr val="tx1"/>
                        </a:solidFill>
                        <a:effectLst/>
                        <a:latin typeface="Arial" charset="0"/>
                        <a:ea typeface="ＭＳ Ｐゴシック" pitchFamily="50" charset="-128"/>
                      </a:endParaRPr>
                    </a:p>
                  </a:txBody>
                  <a:tcPr marL="90000" marR="90000" marT="46800" marB="46800" anchor="b" anchorCtr="1"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35.43[dB]</a:t>
                      </a:r>
                    </a:p>
                  </a:txBody>
                  <a:tcPr marL="90000" marR="90000" marT="46800" marB="46800" anchor="b"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35.25[dB]</a:t>
                      </a:r>
                    </a:p>
                  </a:txBody>
                  <a:tcPr marL="90000" marR="90000" marT="46800" marB="46800" anchor="b"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32.85[dB]</a:t>
                      </a:r>
                      <a:endParaRPr kumimoji="1" lang="en-US" altLang="ja-JP" sz="3200" b="0" i="0" u="none" strike="noStrike" cap="none" normalizeH="0" baseline="0" dirty="0" smtClean="0">
                        <a:ln>
                          <a:noFill/>
                        </a:ln>
                        <a:solidFill>
                          <a:schemeClr val="tx1"/>
                        </a:solidFill>
                        <a:effectLst/>
                        <a:latin typeface="Arial" charset="0"/>
                        <a:ea typeface="ＭＳ Ｐゴシック" pitchFamily="50" charset="-128"/>
                      </a:endParaRPr>
                    </a:p>
                  </a:txBody>
                  <a:tcPr marL="90000" marR="90000" marT="46800" marB="46800" anchor="b"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51.21[dB]</a:t>
                      </a:r>
                      <a:endParaRPr kumimoji="1" lang="en-US" altLang="ja-JP" sz="3200" b="0" i="0" u="none" strike="noStrike" cap="none" normalizeH="0" baseline="0" dirty="0" smtClean="0">
                        <a:ln>
                          <a:noFill/>
                        </a:ln>
                        <a:solidFill>
                          <a:schemeClr val="tx1"/>
                        </a:solidFill>
                        <a:effectLst/>
                        <a:latin typeface="Arial" charset="0"/>
                        <a:ea typeface="ＭＳ Ｐゴシック" pitchFamily="50" charset="-128"/>
                      </a:endParaRPr>
                    </a:p>
                  </a:txBody>
                  <a:tcPr marL="90000" marR="90000" marT="46800" marB="46800" anchor="b" anchorCtr="1"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r>
              <a:tr h="211959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ja-JP" altLang="ja-JP" sz="2800" b="0" i="0" u="none" strike="noStrike" cap="none" normalizeH="0" baseline="0" dirty="0" smtClean="0">
                        <a:ln>
                          <a:noFill/>
                        </a:ln>
                        <a:solidFill>
                          <a:schemeClr val="tx1"/>
                        </a:solidFill>
                        <a:effectLst/>
                        <a:latin typeface="Arial" charset="0"/>
                        <a:ea typeface="ＭＳ Ｐゴシック" pitchFamily="50" charset="-128"/>
                      </a:endParaRPr>
                    </a:p>
                  </a:txBody>
                  <a:tcPr marL="90000" marR="90000" marT="46800" marB="46800" anchor="b" anchorCtr="1"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32.23[dB]</a:t>
                      </a:r>
                    </a:p>
                  </a:txBody>
                  <a:tcPr marL="90000" marR="90000" marT="46800" marB="46800" anchor="b"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33.24[dB]</a:t>
                      </a:r>
                    </a:p>
                  </a:txBody>
                  <a:tcPr marL="90000" marR="90000" marT="46800" marB="46800" anchor="b"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30.09[dB]</a:t>
                      </a:r>
                      <a:endParaRPr kumimoji="1" lang="en-US" altLang="ja-JP" sz="3200" b="0" i="0" u="none" strike="noStrike" cap="none" normalizeH="0" baseline="0" dirty="0" smtClean="0">
                        <a:ln>
                          <a:noFill/>
                        </a:ln>
                        <a:solidFill>
                          <a:schemeClr val="tx1"/>
                        </a:solidFill>
                        <a:effectLst/>
                        <a:latin typeface="Arial" charset="0"/>
                        <a:ea typeface="ＭＳ Ｐゴシック" pitchFamily="50" charset="-128"/>
                      </a:endParaRPr>
                    </a:p>
                  </a:txBody>
                  <a:tcPr marL="90000" marR="90000" marT="46800" marB="46800" anchor="b"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900" b="0" i="0" u="none" strike="noStrike" cap="none" normalizeH="0" baseline="0" dirty="0" smtClean="0">
                          <a:ln>
                            <a:noFill/>
                          </a:ln>
                          <a:solidFill>
                            <a:schemeClr val="tx1"/>
                          </a:solidFill>
                          <a:effectLst/>
                          <a:latin typeface="ＭＳ Ｐゴシック" pitchFamily="50" charset="-128"/>
                          <a:ea typeface="ＭＳ Ｐゴシック" pitchFamily="50" charset="-128"/>
                        </a:rPr>
                        <a:t>35.45[dB]</a:t>
                      </a:r>
                      <a:endParaRPr kumimoji="1" lang="en-US" altLang="ja-JP" sz="3200" b="0" i="0" u="none" strike="noStrike" cap="none" normalizeH="0" baseline="0" dirty="0" smtClean="0">
                        <a:ln>
                          <a:noFill/>
                        </a:ln>
                        <a:solidFill>
                          <a:schemeClr val="tx1"/>
                        </a:solidFill>
                        <a:effectLst/>
                        <a:latin typeface="Arial" charset="0"/>
                        <a:ea typeface="ＭＳ Ｐゴシック" pitchFamily="50" charset="-128"/>
                      </a:endParaRPr>
                    </a:p>
                  </a:txBody>
                  <a:tcPr marL="90000" marR="90000" marT="46800" marB="46800" anchor="b" anchorCtr="1"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bl>
          </a:graphicData>
        </a:graphic>
      </p:graphicFrame>
      <p:sp>
        <p:nvSpPr>
          <p:cNvPr id="30750" name="Text Box 150"/>
          <p:cNvSpPr txBox="1">
            <a:spLocks noChangeArrowheads="1"/>
          </p:cNvSpPr>
          <p:nvPr/>
        </p:nvSpPr>
        <p:spPr bwMode="auto">
          <a:xfrm>
            <a:off x="323850" y="906463"/>
            <a:ext cx="3430747" cy="461665"/>
          </a:xfrm>
          <a:prstGeom prst="rect">
            <a:avLst/>
          </a:prstGeom>
          <a:noFill/>
          <a:ln w="9525">
            <a:noFill/>
            <a:miter lim="800000"/>
            <a:headEnd/>
            <a:tailEnd/>
          </a:ln>
        </p:spPr>
        <p:txBody>
          <a:bodyPr wrap="none">
            <a:spAutoFit/>
          </a:bodyPr>
          <a:lstStyle/>
          <a:p>
            <a:r>
              <a:rPr lang="ja-JP" altLang="en-US" sz="2400" dirty="0"/>
              <a:t>各画像と原画像</a:t>
            </a:r>
            <a:r>
              <a:rPr lang="ja-JP" altLang="en-US" sz="2400" dirty="0" smtClean="0"/>
              <a:t>の</a:t>
            </a:r>
            <a:r>
              <a:rPr lang="en-US" altLang="ja-JP" sz="2400" smtClean="0"/>
              <a:t>PSNR</a:t>
            </a:r>
            <a:endParaRPr lang="en-US" altLang="ja-JP" sz="2400"/>
          </a:p>
        </p:txBody>
      </p:sp>
      <p:sp>
        <p:nvSpPr>
          <p:cNvPr id="30752" name="Text Box 152"/>
          <p:cNvSpPr txBox="1">
            <a:spLocks noChangeArrowheads="1"/>
          </p:cNvSpPr>
          <p:nvPr/>
        </p:nvSpPr>
        <p:spPr bwMode="auto">
          <a:xfrm>
            <a:off x="900113" y="6200477"/>
            <a:ext cx="7921625" cy="396875"/>
          </a:xfrm>
          <a:prstGeom prst="rect">
            <a:avLst/>
          </a:prstGeom>
          <a:noFill/>
          <a:ln w="9525">
            <a:noFill/>
            <a:miter lim="800000"/>
            <a:headEnd/>
            <a:tailEnd/>
          </a:ln>
        </p:spPr>
        <p:txBody>
          <a:bodyPr>
            <a:spAutoFit/>
          </a:bodyPr>
          <a:lstStyle/>
          <a:p>
            <a:r>
              <a:rPr kumimoji="1" lang="en-US" altLang="ja-JP" sz="1000" dirty="0"/>
              <a:t>[1] </a:t>
            </a:r>
            <a:r>
              <a:rPr kumimoji="1" lang="en-US" altLang="ja-JP" sz="1000" dirty="0" err="1"/>
              <a:t>W.H.Richardson,``Bayesian</a:t>
            </a:r>
            <a:r>
              <a:rPr kumimoji="1" lang="en-US" altLang="ja-JP" sz="1000" dirty="0"/>
              <a:t>-Based Iterative Method of Image </a:t>
            </a:r>
            <a:r>
              <a:rPr kumimoji="1" lang="en-US" altLang="ja-JP" sz="1000" dirty="0" err="1"/>
              <a:t>Restoration'',Journal</a:t>
            </a:r>
            <a:r>
              <a:rPr kumimoji="1" lang="en-US" altLang="ja-JP" sz="1000" dirty="0"/>
              <a:t> of Optical Society of America, Vol. 62, No. 1, 1972</a:t>
            </a:r>
          </a:p>
          <a:p>
            <a:r>
              <a:rPr kumimoji="1" lang="en-US" altLang="ja-JP" sz="1000" dirty="0"/>
              <a:t>[2] </a:t>
            </a:r>
            <a:r>
              <a:rPr kumimoji="1" lang="en-US" altLang="ja-JP" sz="1000" dirty="0" err="1"/>
              <a:t>N.Wiener,``Extrapolation</a:t>
            </a:r>
            <a:r>
              <a:rPr kumimoji="1" lang="en-US" altLang="ja-JP" sz="1000" dirty="0"/>
              <a:t>, Interpolation, and Smoothing of Stationary Time </a:t>
            </a:r>
            <a:r>
              <a:rPr kumimoji="1" lang="en-US" altLang="ja-JP" sz="1000" dirty="0" err="1"/>
              <a:t>Series'',MIT</a:t>
            </a:r>
            <a:r>
              <a:rPr kumimoji="1" lang="en-US" altLang="ja-JP" sz="1000" dirty="0"/>
              <a:t> Press, 1964</a:t>
            </a:r>
          </a:p>
        </p:txBody>
      </p:sp>
      <p:pic>
        <p:nvPicPr>
          <p:cNvPr id="30753" name="Picture 153"/>
          <p:cNvPicPr>
            <a:picLocks noChangeAspect="1" noChangeArrowheads="1"/>
          </p:cNvPicPr>
          <p:nvPr/>
        </p:nvPicPr>
        <p:blipFill>
          <a:blip r:embed="rId4" cstate="print">
            <a:lum bright="-10000" contrast="40000"/>
          </a:blip>
          <a:srcRect l="73828" b="73828"/>
          <a:stretch>
            <a:fillRect/>
          </a:stretch>
        </p:blipFill>
        <p:spPr bwMode="auto">
          <a:xfrm>
            <a:off x="7092280" y="4183831"/>
            <a:ext cx="1654175" cy="1655763"/>
          </a:xfrm>
          <a:prstGeom prst="rect">
            <a:avLst/>
          </a:prstGeom>
          <a:noFill/>
          <a:ln w="12700">
            <a:solidFill>
              <a:schemeClr val="tx1"/>
            </a:solidFill>
            <a:miter lim="800000"/>
            <a:headEnd/>
            <a:tailEnd/>
          </a:ln>
        </p:spPr>
      </p:pic>
      <p:pic>
        <p:nvPicPr>
          <p:cNvPr id="30754" name="Picture 154"/>
          <p:cNvPicPr>
            <a:picLocks noChangeAspect="1" noChangeArrowheads="1"/>
          </p:cNvPicPr>
          <p:nvPr/>
        </p:nvPicPr>
        <p:blipFill>
          <a:blip r:embed="rId5" cstate="print">
            <a:lum bright="-10000" contrast="40000"/>
          </a:blip>
          <a:srcRect l="73828" b="73828"/>
          <a:stretch>
            <a:fillRect/>
          </a:stretch>
        </p:blipFill>
        <p:spPr bwMode="auto">
          <a:xfrm>
            <a:off x="1260475" y="4171652"/>
            <a:ext cx="1655763" cy="1655763"/>
          </a:xfrm>
          <a:prstGeom prst="rect">
            <a:avLst/>
          </a:prstGeom>
          <a:noFill/>
          <a:ln w="12700">
            <a:solidFill>
              <a:schemeClr val="tx1"/>
            </a:solidFill>
            <a:miter lim="800000"/>
            <a:headEnd/>
            <a:tailEnd/>
          </a:ln>
        </p:spPr>
      </p:pic>
      <p:pic>
        <p:nvPicPr>
          <p:cNvPr id="30755" name="Picture 155"/>
          <p:cNvPicPr>
            <a:picLocks noChangeAspect="1" noChangeArrowheads="1"/>
          </p:cNvPicPr>
          <p:nvPr/>
        </p:nvPicPr>
        <p:blipFill>
          <a:blip r:embed="rId6" cstate="print">
            <a:lum bright="-10000" contrast="40000"/>
          </a:blip>
          <a:srcRect l="73828" b="73828"/>
          <a:stretch>
            <a:fillRect/>
          </a:stretch>
        </p:blipFill>
        <p:spPr bwMode="auto">
          <a:xfrm>
            <a:off x="1258888" y="2021581"/>
            <a:ext cx="1657350" cy="1657350"/>
          </a:xfrm>
          <a:prstGeom prst="rect">
            <a:avLst/>
          </a:prstGeom>
          <a:noFill/>
          <a:ln w="12700">
            <a:solidFill>
              <a:schemeClr val="tx1"/>
            </a:solidFill>
            <a:miter lim="800000"/>
            <a:headEnd/>
            <a:tailEnd/>
          </a:ln>
        </p:spPr>
      </p:pic>
      <p:pic>
        <p:nvPicPr>
          <p:cNvPr id="30756" name="Picture 156"/>
          <p:cNvPicPr>
            <a:picLocks noChangeAspect="1" noChangeArrowheads="1"/>
          </p:cNvPicPr>
          <p:nvPr/>
        </p:nvPicPr>
        <p:blipFill>
          <a:blip r:embed="rId7" cstate="print">
            <a:lum bright="-10000" contrast="40000"/>
          </a:blip>
          <a:srcRect l="73828" b="73828"/>
          <a:stretch>
            <a:fillRect/>
          </a:stretch>
        </p:blipFill>
        <p:spPr bwMode="auto">
          <a:xfrm>
            <a:off x="7092280" y="2024012"/>
            <a:ext cx="1655763" cy="1655763"/>
          </a:xfrm>
          <a:prstGeom prst="rect">
            <a:avLst/>
          </a:prstGeom>
          <a:noFill/>
          <a:ln w="12700">
            <a:solidFill>
              <a:schemeClr val="tx1"/>
            </a:solidFill>
            <a:miter lim="800000"/>
            <a:headEnd/>
            <a:tailEnd/>
          </a:ln>
        </p:spPr>
      </p:pic>
      <p:pic>
        <p:nvPicPr>
          <p:cNvPr id="30757" name="Picture 166"/>
          <p:cNvPicPr>
            <a:picLocks noChangeAspect="1" noChangeArrowheads="1"/>
          </p:cNvPicPr>
          <p:nvPr/>
        </p:nvPicPr>
        <p:blipFill>
          <a:blip r:embed="rId8" cstate="print">
            <a:lum bright="-10000" contrast="40000"/>
          </a:blip>
          <a:srcRect l="73828" b="73828"/>
          <a:stretch>
            <a:fillRect/>
          </a:stretch>
        </p:blipFill>
        <p:spPr bwMode="auto">
          <a:xfrm>
            <a:off x="5148535" y="4184352"/>
            <a:ext cx="1655763" cy="1655763"/>
          </a:xfrm>
          <a:prstGeom prst="rect">
            <a:avLst/>
          </a:prstGeom>
          <a:noFill/>
          <a:ln w="12700">
            <a:solidFill>
              <a:schemeClr val="tx1"/>
            </a:solidFill>
            <a:miter lim="800000"/>
            <a:headEnd/>
            <a:tailEnd/>
          </a:ln>
        </p:spPr>
      </p:pic>
      <p:pic>
        <p:nvPicPr>
          <p:cNvPr id="30758" name="Picture 167"/>
          <p:cNvPicPr>
            <a:picLocks noChangeAspect="1" noChangeArrowheads="1"/>
          </p:cNvPicPr>
          <p:nvPr/>
        </p:nvPicPr>
        <p:blipFill>
          <a:blip r:embed="rId9" cstate="print">
            <a:lum bright="-10000" contrast="40000"/>
          </a:blip>
          <a:srcRect l="73828" b="73828"/>
          <a:stretch>
            <a:fillRect/>
          </a:stretch>
        </p:blipFill>
        <p:spPr bwMode="auto">
          <a:xfrm>
            <a:off x="3203848" y="4184352"/>
            <a:ext cx="1655762" cy="1655763"/>
          </a:xfrm>
          <a:prstGeom prst="rect">
            <a:avLst/>
          </a:prstGeom>
          <a:noFill/>
          <a:ln w="12700">
            <a:solidFill>
              <a:schemeClr val="tx1"/>
            </a:solidFill>
            <a:miter lim="800000"/>
            <a:headEnd/>
            <a:tailEnd/>
          </a:ln>
        </p:spPr>
      </p:pic>
      <p:pic>
        <p:nvPicPr>
          <p:cNvPr id="30759" name="Picture 184"/>
          <p:cNvPicPr>
            <a:picLocks noChangeAspect="1" noChangeArrowheads="1"/>
          </p:cNvPicPr>
          <p:nvPr/>
        </p:nvPicPr>
        <p:blipFill>
          <a:blip r:embed="rId10" cstate="print">
            <a:lum bright="-10000" contrast="40000"/>
          </a:blip>
          <a:srcRect l="73828" b="73828"/>
          <a:stretch>
            <a:fillRect/>
          </a:stretch>
        </p:blipFill>
        <p:spPr bwMode="auto">
          <a:xfrm>
            <a:off x="5148535" y="2023169"/>
            <a:ext cx="1655763" cy="1655762"/>
          </a:xfrm>
          <a:prstGeom prst="rect">
            <a:avLst/>
          </a:prstGeom>
          <a:noFill/>
          <a:ln w="12700">
            <a:solidFill>
              <a:schemeClr val="tx1"/>
            </a:solidFill>
            <a:miter lim="800000"/>
            <a:headEnd/>
            <a:tailEnd/>
          </a:ln>
        </p:spPr>
      </p:pic>
      <p:pic>
        <p:nvPicPr>
          <p:cNvPr id="30760" name="Picture 185"/>
          <p:cNvPicPr>
            <a:picLocks noChangeAspect="1" noChangeArrowheads="1"/>
          </p:cNvPicPr>
          <p:nvPr/>
        </p:nvPicPr>
        <p:blipFill>
          <a:blip r:embed="rId11" cstate="print">
            <a:lum bright="-10000" contrast="40000"/>
          </a:blip>
          <a:srcRect l="73828" b="73828"/>
          <a:stretch>
            <a:fillRect/>
          </a:stretch>
        </p:blipFill>
        <p:spPr bwMode="auto">
          <a:xfrm>
            <a:off x="3203848" y="2023169"/>
            <a:ext cx="1655762" cy="1655762"/>
          </a:xfrm>
          <a:prstGeom prst="rect">
            <a:avLst/>
          </a:prstGeom>
          <a:noFill/>
          <a:ln w="12700">
            <a:solidFill>
              <a:schemeClr val="tx1"/>
            </a:solidFill>
            <a:miter lim="800000"/>
            <a:headEnd/>
            <a:tailEnd/>
          </a:ln>
        </p:spPr>
      </p:pic>
      <p:pic>
        <p:nvPicPr>
          <p:cNvPr id="30761" name="Picture 296"/>
          <p:cNvPicPr>
            <a:picLocks noChangeAspect="1" noChangeArrowheads="1"/>
          </p:cNvPicPr>
          <p:nvPr/>
        </p:nvPicPr>
        <p:blipFill>
          <a:blip r:embed="rId12" cstate="print"/>
          <a:srcRect/>
          <a:stretch>
            <a:fillRect/>
          </a:stretch>
        </p:blipFill>
        <p:spPr bwMode="auto">
          <a:xfrm>
            <a:off x="395288" y="4900315"/>
            <a:ext cx="649287" cy="649287"/>
          </a:xfrm>
          <a:prstGeom prst="rect">
            <a:avLst/>
          </a:prstGeom>
          <a:noFill/>
          <a:ln w="9525">
            <a:noFill/>
            <a:miter lim="800000"/>
            <a:headEnd/>
            <a:tailEnd/>
          </a:ln>
        </p:spPr>
      </p:pic>
      <p:pic>
        <p:nvPicPr>
          <p:cNvPr id="30762" name="Picture 297"/>
          <p:cNvPicPr>
            <a:picLocks noChangeAspect="1" noChangeArrowheads="1"/>
          </p:cNvPicPr>
          <p:nvPr/>
        </p:nvPicPr>
        <p:blipFill>
          <a:blip r:embed="rId13" cstate="print"/>
          <a:srcRect/>
          <a:stretch>
            <a:fillRect/>
          </a:stretch>
        </p:blipFill>
        <p:spPr bwMode="auto">
          <a:xfrm>
            <a:off x="395288" y="2669877"/>
            <a:ext cx="649287" cy="649288"/>
          </a:xfrm>
          <a:prstGeom prst="rect">
            <a:avLst/>
          </a:prstGeom>
          <a:noFill/>
          <a:ln w="9525">
            <a:noFill/>
            <a:miter lim="800000"/>
            <a:headEnd/>
            <a:tailEnd/>
          </a:ln>
        </p:spPr>
      </p:pic>
      <p:sp>
        <p:nvSpPr>
          <p:cNvPr id="30763" name="Text Box 335"/>
          <p:cNvSpPr txBox="1">
            <a:spLocks noChangeArrowheads="1"/>
          </p:cNvSpPr>
          <p:nvPr/>
        </p:nvSpPr>
        <p:spPr bwMode="auto">
          <a:xfrm>
            <a:off x="360363" y="2257127"/>
            <a:ext cx="755650" cy="366713"/>
          </a:xfrm>
          <a:prstGeom prst="rect">
            <a:avLst/>
          </a:prstGeom>
          <a:noFill/>
          <a:ln w="9525">
            <a:noFill/>
            <a:miter lim="800000"/>
            <a:headEnd/>
            <a:tailEnd/>
          </a:ln>
        </p:spPr>
        <p:txBody>
          <a:bodyPr wrap="none">
            <a:spAutoFit/>
          </a:bodyPr>
          <a:lstStyle/>
          <a:p>
            <a:r>
              <a:rPr lang="en-US" altLang="ja-JP"/>
              <a:t>PSF1</a:t>
            </a:r>
          </a:p>
        </p:txBody>
      </p:sp>
      <p:sp>
        <p:nvSpPr>
          <p:cNvPr id="30764" name="Text Box 336"/>
          <p:cNvSpPr txBox="1">
            <a:spLocks noChangeArrowheads="1"/>
          </p:cNvSpPr>
          <p:nvPr/>
        </p:nvSpPr>
        <p:spPr bwMode="auto">
          <a:xfrm>
            <a:off x="323850" y="4535190"/>
            <a:ext cx="755650" cy="366712"/>
          </a:xfrm>
          <a:prstGeom prst="rect">
            <a:avLst/>
          </a:prstGeom>
          <a:noFill/>
          <a:ln w="9525">
            <a:noFill/>
            <a:miter lim="800000"/>
            <a:headEnd/>
            <a:tailEnd/>
          </a:ln>
        </p:spPr>
        <p:txBody>
          <a:bodyPr wrap="none">
            <a:spAutoFit/>
          </a:bodyPr>
          <a:lstStyle/>
          <a:p>
            <a:r>
              <a:rPr lang="en-US" altLang="ja-JP"/>
              <a:t>PSF2</a:t>
            </a: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A555DE7-85FE-4B85-A71F-06EFA3FD9014}" type="slidenum">
              <a:rPr lang="en-US" altLang="ja-JP" smtClean="0"/>
              <a:pPr>
                <a:defRPr/>
              </a:pPr>
              <a:t>16</a:t>
            </a:fld>
            <a:endParaRPr lang="en-US" altLang="ja-JP"/>
          </a:p>
        </p:txBody>
      </p:sp>
    </p:spTree>
    <p:custDataLst>
      <p:tags r:id="rId1"/>
    </p:custData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テキスト プレースホルダ 39"/>
          <p:cNvSpPr>
            <a:spLocks noGrp="1"/>
          </p:cNvSpPr>
          <p:nvPr>
            <p:ph idx="1"/>
          </p:nvPr>
        </p:nvSpPr>
        <p:spPr/>
        <p:txBody>
          <a:bodyPr/>
          <a:lstStyle/>
          <a:p>
            <a:pPr eaLnBrk="1" hangingPunct="1">
              <a:spcAft>
                <a:spcPts val="600"/>
              </a:spcAft>
              <a:defRPr/>
            </a:pPr>
            <a:r>
              <a:rPr lang="ja-JP" altLang="en-US" sz="2400" dirty="0" smtClean="0"/>
              <a:t>撮影条件</a:t>
            </a:r>
            <a:endParaRPr lang="en-US" altLang="ja-JP" sz="2400" dirty="0" smtClean="0"/>
          </a:p>
          <a:p>
            <a:pPr lvl="1" eaLnBrk="1" hangingPunct="1">
              <a:spcAft>
                <a:spcPts val="600"/>
              </a:spcAft>
              <a:defRPr/>
            </a:pPr>
            <a:r>
              <a:rPr lang="ja-JP" altLang="en-US" sz="2000" dirty="0" smtClean="0"/>
              <a:t>使用カメラ</a:t>
            </a:r>
            <a:endParaRPr lang="en-US" altLang="ja-JP" sz="2000" dirty="0" smtClean="0"/>
          </a:p>
          <a:p>
            <a:pPr lvl="2" eaLnBrk="1" hangingPunct="1">
              <a:spcAft>
                <a:spcPts val="600"/>
              </a:spcAft>
              <a:defRPr/>
            </a:pPr>
            <a:r>
              <a:rPr lang="en-US" altLang="ja-JP" sz="1600" dirty="0" smtClean="0"/>
              <a:t>Nikon</a:t>
            </a:r>
            <a:r>
              <a:rPr lang="ja-JP" altLang="en-US" sz="1600" dirty="0" smtClean="0"/>
              <a:t>　</a:t>
            </a:r>
            <a:r>
              <a:rPr lang="en-US" altLang="ja-JP" sz="1600" dirty="0" smtClean="0"/>
              <a:t>D80</a:t>
            </a:r>
            <a:endParaRPr lang="en-US" altLang="ja-JP" dirty="0" smtClean="0"/>
          </a:p>
          <a:p>
            <a:pPr lvl="1" eaLnBrk="1" hangingPunct="1">
              <a:spcAft>
                <a:spcPts val="600"/>
              </a:spcAft>
              <a:defRPr/>
            </a:pPr>
            <a:r>
              <a:rPr lang="ja-JP" altLang="en-US" sz="2000" dirty="0" smtClean="0"/>
              <a:t>シャッタースピード</a:t>
            </a:r>
            <a:endParaRPr lang="en-US" altLang="ja-JP" sz="2000" dirty="0" smtClean="0"/>
          </a:p>
          <a:p>
            <a:pPr lvl="2" eaLnBrk="1" hangingPunct="1">
              <a:spcAft>
                <a:spcPts val="600"/>
              </a:spcAft>
              <a:defRPr/>
            </a:pPr>
            <a:r>
              <a:rPr lang="en-US" altLang="ja-JP" sz="1600" dirty="0" smtClean="0"/>
              <a:t>0.2</a:t>
            </a:r>
            <a:r>
              <a:rPr lang="ja-JP" altLang="en-US" sz="1600" dirty="0" smtClean="0"/>
              <a:t>秒</a:t>
            </a:r>
            <a:endParaRPr lang="en-US" altLang="ja-JP" dirty="0" smtClean="0"/>
          </a:p>
          <a:p>
            <a:pPr lvl="1" eaLnBrk="1" hangingPunct="1">
              <a:spcAft>
                <a:spcPts val="600"/>
              </a:spcAft>
              <a:defRPr/>
            </a:pPr>
            <a:r>
              <a:rPr lang="en-US" altLang="ja-JP" sz="2000" dirty="0" smtClean="0"/>
              <a:t>F</a:t>
            </a:r>
            <a:r>
              <a:rPr lang="ja-JP" altLang="en-US" sz="2000" dirty="0" smtClean="0"/>
              <a:t>値</a:t>
            </a:r>
            <a:endParaRPr lang="en-US" altLang="ja-JP" dirty="0" smtClean="0"/>
          </a:p>
          <a:p>
            <a:pPr lvl="2" eaLnBrk="1" hangingPunct="1">
              <a:spcAft>
                <a:spcPts val="600"/>
              </a:spcAft>
              <a:defRPr/>
            </a:pPr>
            <a:r>
              <a:rPr lang="en-US" altLang="ja-JP" dirty="0" smtClean="0"/>
              <a:t>5</a:t>
            </a:r>
            <a:endParaRPr lang="en-US" altLang="ja-JP" sz="1050" dirty="0" smtClean="0"/>
          </a:p>
          <a:p>
            <a:pPr eaLnBrk="1" hangingPunct="1">
              <a:spcAft>
                <a:spcPts val="600"/>
              </a:spcAft>
              <a:defRPr/>
            </a:pPr>
            <a:r>
              <a:rPr lang="ja-JP" altLang="en-US" sz="2400" dirty="0" smtClean="0"/>
              <a:t>復元結果</a:t>
            </a:r>
            <a:endParaRPr lang="en-US" altLang="ja-JP" sz="2400" dirty="0" smtClean="0"/>
          </a:p>
        </p:txBody>
      </p:sp>
      <p:pic>
        <p:nvPicPr>
          <p:cNvPr id="31747" name="Picture 89"/>
          <p:cNvPicPr>
            <a:picLocks noChangeAspect="1" noChangeArrowheads="1"/>
          </p:cNvPicPr>
          <p:nvPr/>
        </p:nvPicPr>
        <p:blipFill>
          <a:blip r:embed="rId3" cstate="print"/>
          <a:srcRect l="46875" t="20508" r="9180" b="35545"/>
          <a:stretch>
            <a:fillRect/>
          </a:stretch>
        </p:blipFill>
        <p:spPr bwMode="auto">
          <a:xfrm>
            <a:off x="702394" y="4095750"/>
            <a:ext cx="2357438" cy="2357438"/>
          </a:xfrm>
          <a:prstGeom prst="rect">
            <a:avLst/>
          </a:prstGeom>
          <a:noFill/>
          <a:ln w="12700">
            <a:solidFill>
              <a:srgbClr val="000000"/>
            </a:solidFill>
            <a:miter lim="800000"/>
            <a:headEnd/>
            <a:tailEnd/>
          </a:ln>
        </p:spPr>
      </p:pic>
      <p:pic>
        <p:nvPicPr>
          <p:cNvPr id="36" name="Picture 3" descr="\\cherry\home\inoshita\paper\miru2010\img\chap5\real\deblur_deringing.wmf"/>
          <p:cNvPicPr>
            <a:picLocks noChangeAspect="1" noChangeArrowheads="1"/>
          </p:cNvPicPr>
          <p:nvPr/>
        </p:nvPicPr>
        <p:blipFill>
          <a:blip r:embed="rId4" cstate="print"/>
          <a:srcRect l="47250" t="20672" r="7383" b="33961"/>
          <a:stretch>
            <a:fillRect/>
          </a:stretch>
        </p:blipFill>
        <p:spPr bwMode="auto">
          <a:xfrm>
            <a:off x="6051624" y="4095750"/>
            <a:ext cx="2336800" cy="2336800"/>
          </a:xfrm>
          <a:prstGeom prst="rect">
            <a:avLst/>
          </a:prstGeom>
          <a:noFill/>
          <a:ln w="12700">
            <a:solidFill>
              <a:schemeClr val="tx1">
                <a:lumMod val="95000"/>
                <a:lumOff val="5000"/>
              </a:schemeClr>
            </a:solidFill>
          </a:ln>
        </p:spPr>
      </p:pic>
      <p:pic>
        <p:nvPicPr>
          <p:cNvPr id="37" name="Picture 4" descr="\\cherry\home\inoshita\paper\miru2010\img\chap5\real\deblur.wmf"/>
          <p:cNvPicPr>
            <a:picLocks noChangeAspect="1" noChangeArrowheads="1"/>
          </p:cNvPicPr>
          <p:nvPr/>
        </p:nvPicPr>
        <p:blipFill>
          <a:blip r:embed="rId5" cstate="print"/>
          <a:srcRect l="47250" t="20672" r="7383" b="33961"/>
          <a:stretch>
            <a:fillRect/>
          </a:stretch>
        </p:blipFill>
        <p:spPr bwMode="auto">
          <a:xfrm>
            <a:off x="3407866" y="4095750"/>
            <a:ext cx="2357437" cy="2357438"/>
          </a:xfrm>
          <a:prstGeom prst="rect">
            <a:avLst/>
          </a:prstGeom>
          <a:noFill/>
          <a:ln w="12700">
            <a:solidFill>
              <a:schemeClr val="tx1">
                <a:lumMod val="95000"/>
                <a:lumOff val="5000"/>
              </a:schemeClr>
            </a:solidFill>
          </a:ln>
        </p:spPr>
      </p:pic>
      <p:pic>
        <p:nvPicPr>
          <p:cNvPr id="31750" name="Picture 84" descr="\\cherry\Home\inoshita\paper\miru2010\img\chap5\real\blur_image2.wmf"/>
          <p:cNvPicPr>
            <a:picLocks noChangeAspect="1" noChangeArrowheads="1"/>
          </p:cNvPicPr>
          <p:nvPr/>
        </p:nvPicPr>
        <p:blipFill>
          <a:blip r:embed="rId6" cstate="print"/>
          <a:srcRect/>
          <a:stretch>
            <a:fillRect/>
          </a:stretch>
        </p:blipFill>
        <p:spPr bwMode="auto">
          <a:xfrm>
            <a:off x="3786188" y="981075"/>
            <a:ext cx="4000500" cy="2663825"/>
          </a:xfrm>
          <a:prstGeom prst="rect">
            <a:avLst/>
          </a:prstGeom>
          <a:noFill/>
          <a:ln w="12700">
            <a:solidFill>
              <a:schemeClr val="tx1"/>
            </a:solidFill>
            <a:miter lim="800000"/>
            <a:headEnd/>
            <a:tailEnd/>
          </a:ln>
        </p:spPr>
      </p:pic>
      <p:sp>
        <p:nvSpPr>
          <p:cNvPr id="31751" name="Rectangle 2"/>
          <p:cNvSpPr>
            <a:spLocks noGrp="1" noChangeArrowheads="1"/>
          </p:cNvSpPr>
          <p:nvPr>
            <p:ph type="title"/>
          </p:nvPr>
        </p:nvSpPr>
        <p:spPr/>
        <p:txBody>
          <a:bodyPr/>
          <a:lstStyle/>
          <a:p>
            <a:pPr eaLnBrk="1" hangingPunct="1"/>
            <a:r>
              <a:rPr lang="ja-JP" altLang="en-US" smtClean="0"/>
              <a:t>実画像での復元実験</a:t>
            </a:r>
          </a:p>
        </p:txBody>
      </p:sp>
      <p:sp>
        <p:nvSpPr>
          <p:cNvPr id="31752" name="日付プレースホルダ 4"/>
          <p:cNvSpPr>
            <a:spLocks noGrp="1"/>
          </p:cNvSpPr>
          <p:nvPr>
            <p:ph type="dt" sz="quarter" idx="10"/>
          </p:nvPr>
        </p:nvSpPr>
        <p:spPr>
          <a:noFill/>
        </p:spPr>
        <p:txBody>
          <a:bodyPr/>
          <a:lstStyle/>
          <a:p>
            <a:fld id="{FB08E156-921F-46E9-8C1B-CEB6C2515D88}" type="datetime1">
              <a:rPr lang="ja-JP" altLang="en-US" smtClean="0">
                <a:ea typeface="ＭＳ Ｐゴシック" charset="-128"/>
              </a:rPr>
              <a:pPr/>
              <a:t>2012/7/4</a:t>
            </a:fld>
            <a:endParaRPr lang="en-US" altLang="ja-JP" smtClean="0">
              <a:ea typeface="ＭＳ Ｐゴシック" charset="-128"/>
            </a:endParaRPr>
          </a:p>
        </p:txBody>
      </p:sp>
      <p:sp>
        <p:nvSpPr>
          <p:cNvPr id="31753" name="Text Box 49"/>
          <p:cNvSpPr txBox="1">
            <a:spLocks noChangeArrowheads="1"/>
          </p:cNvSpPr>
          <p:nvPr/>
        </p:nvSpPr>
        <p:spPr bwMode="auto">
          <a:xfrm>
            <a:off x="6113536" y="6118225"/>
            <a:ext cx="1411288" cy="276999"/>
          </a:xfrm>
          <a:prstGeom prst="rect">
            <a:avLst/>
          </a:prstGeom>
          <a:solidFill>
            <a:srgbClr val="FFEAD5">
              <a:alpha val="90000"/>
            </a:srgbClr>
          </a:solidFill>
          <a:ln w="12700">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kumimoji="1" lang="ja-JP" altLang="en-US" sz="1200" dirty="0" smtClean="0"/>
              <a:t>リンギング除去後</a:t>
            </a:r>
            <a:endParaRPr kumimoji="1" lang="ja-JP" altLang="en-US" sz="1200" dirty="0">
              <a:latin typeface="+mn-lt"/>
              <a:ea typeface="+mn-ea"/>
            </a:endParaRPr>
          </a:p>
        </p:txBody>
      </p:sp>
      <p:sp>
        <p:nvSpPr>
          <p:cNvPr id="31754" name="Text Box 50"/>
          <p:cNvSpPr txBox="1">
            <a:spLocks noChangeArrowheads="1"/>
          </p:cNvSpPr>
          <p:nvPr/>
        </p:nvSpPr>
        <p:spPr bwMode="auto">
          <a:xfrm>
            <a:off x="766728" y="6118225"/>
            <a:ext cx="924952" cy="276999"/>
          </a:xfrm>
          <a:prstGeom prst="rect">
            <a:avLst/>
          </a:prstGeom>
          <a:solidFill>
            <a:srgbClr val="FFEAD5">
              <a:alpha val="90000"/>
            </a:srgbClr>
          </a:solidFill>
          <a:ln w="12700">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kumimoji="1" lang="ja-JP" altLang="en-US" sz="1200" dirty="0">
                <a:latin typeface="+mn-lt"/>
                <a:ea typeface="+mn-ea"/>
              </a:rPr>
              <a:t>ぶれ</a:t>
            </a:r>
            <a:r>
              <a:rPr kumimoji="1" lang="ja-JP" altLang="en-US" sz="1200" dirty="0" smtClean="0">
                <a:latin typeface="+mn-lt"/>
                <a:ea typeface="+mn-ea"/>
              </a:rPr>
              <a:t>画像</a:t>
            </a:r>
            <a:endParaRPr kumimoji="1" lang="en-US" altLang="ja-JP" sz="1200" dirty="0">
              <a:latin typeface="+mn-lt"/>
              <a:ea typeface="+mn-ea"/>
            </a:endParaRPr>
          </a:p>
        </p:txBody>
      </p:sp>
      <p:sp>
        <p:nvSpPr>
          <p:cNvPr id="31755" name="Rectangle 60"/>
          <p:cNvSpPr>
            <a:spLocks noChangeArrowheads="1"/>
          </p:cNvSpPr>
          <p:nvPr/>
        </p:nvSpPr>
        <p:spPr bwMode="auto">
          <a:xfrm>
            <a:off x="3857625" y="3265488"/>
            <a:ext cx="1290638" cy="276999"/>
          </a:xfrm>
          <a:prstGeom prst="rect">
            <a:avLst/>
          </a:prstGeom>
          <a:solidFill>
            <a:srgbClr val="FFEAD5">
              <a:alpha val="90000"/>
            </a:srgbClr>
          </a:solidFill>
          <a:ln w="12700">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kumimoji="1" lang="ja-JP" altLang="en-US" sz="1200">
                <a:latin typeface="+mn-lt"/>
                <a:ea typeface="+mn-ea"/>
              </a:rPr>
              <a:t>撮影した実画像</a:t>
            </a:r>
          </a:p>
        </p:txBody>
      </p:sp>
      <p:sp>
        <p:nvSpPr>
          <p:cNvPr id="31756" name="Text Box 48"/>
          <p:cNvSpPr txBox="1">
            <a:spLocks noChangeArrowheads="1"/>
          </p:cNvSpPr>
          <p:nvPr/>
        </p:nvSpPr>
        <p:spPr bwMode="auto">
          <a:xfrm>
            <a:off x="3491880" y="6118225"/>
            <a:ext cx="1872208" cy="276999"/>
          </a:xfrm>
          <a:prstGeom prst="rect">
            <a:avLst/>
          </a:prstGeom>
          <a:solidFill>
            <a:srgbClr val="FFEAD5">
              <a:alpha val="90000"/>
            </a:srgbClr>
          </a:solidFill>
          <a:ln w="12700">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kumimoji="1" lang="ja-JP" altLang="en-US" sz="1200" dirty="0">
                <a:latin typeface="+mn-lt"/>
                <a:ea typeface="+mn-ea"/>
              </a:rPr>
              <a:t>フーリエ変換に基づく</a:t>
            </a:r>
            <a:r>
              <a:rPr kumimoji="1" lang="ja-JP" altLang="en-US" sz="1200" dirty="0" smtClean="0">
                <a:latin typeface="+mn-lt"/>
                <a:ea typeface="+mn-ea"/>
              </a:rPr>
              <a:t>復元</a:t>
            </a:r>
            <a:endParaRPr kumimoji="1" lang="ja-JP" altLang="en-US" sz="1200" dirty="0">
              <a:latin typeface="+mn-lt"/>
              <a:ea typeface="+mn-ea"/>
            </a:endParaRPr>
          </a:p>
        </p:txBody>
      </p:sp>
      <p:sp>
        <p:nvSpPr>
          <p:cNvPr id="31757" name="AutoShape 69"/>
          <p:cNvSpPr>
            <a:spLocks noChangeArrowheads="1"/>
          </p:cNvSpPr>
          <p:nvPr/>
        </p:nvSpPr>
        <p:spPr bwMode="auto">
          <a:xfrm>
            <a:off x="8001000" y="476250"/>
            <a:ext cx="1000125" cy="1357313"/>
          </a:xfrm>
          <a:prstGeom prst="wedgeRectCallout">
            <a:avLst>
              <a:gd name="adj1" fmla="val -103213"/>
              <a:gd name="adj2" fmla="val 63444"/>
            </a:avLst>
          </a:prstGeom>
          <a:solidFill>
            <a:schemeClr val="bg1"/>
          </a:solidFill>
          <a:ln w="9525">
            <a:solidFill>
              <a:schemeClr val="tx1"/>
            </a:solidFill>
            <a:miter lim="800000"/>
            <a:headEnd/>
            <a:tailEnd/>
          </a:ln>
        </p:spPr>
        <p:txBody>
          <a:bodyPr/>
          <a:lstStyle/>
          <a:p>
            <a:pPr algn="ctr"/>
            <a:endParaRPr lang="ja-JP" altLang="ja-JP"/>
          </a:p>
        </p:txBody>
      </p:sp>
      <p:sp>
        <p:nvSpPr>
          <p:cNvPr id="31758" name="Text Box 37"/>
          <p:cNvSpPr txBox="1">
            <a:spLocks noChangeArrowheads="1"/>
          </p:cNvSpPr>
          <p:nvPr/>
        </p:nvSpPr>
        <p:spPr bwMode="auto">
          <a:xfrm>
            <a:off x="7991475" y="1322388"/>
            <a:ext cx="1009650" cy="517525"/>
          </a:xfrm>
          <a:prstGeom prst="rect">
            <a:avLst/>
          </a:prstGeom>
          <a:noFill/>
          <a:ln w="9525">
            <a:noFill/>
            <a:miter lim="800000"/>
            <a:headEnd/>
            <a:tailEnd/>
          </a:ln>
        </p:spPr>
        <p:txBody>
          <a:bodyPr>
            <a:spAutoFit/>
          </a:bodyPr>
          <a:lstStyle/>
          <a:p>
            <a:pPr algn="ctr" eaLnBrk="1" hangingPunct="1"/>
            <a:r>
              <a:rPr kumimoji="1" lang="ja-JP" altLang="en-US" sz="1400"/>
              <a:t>推定した</a:t>
            </a:r>
            <a:r>
              <a:rPr kumimoji="1" lang="en-US" altLang="ja-JP" sz="1400"/>
              <a:t>PSF</a:t>
            </a:r>
          </a:p>
        </p:txBody>
      </p:sp>
      <p:sp>
        <p:nvSpPr>
          <p:cNvPr id="31" name="正方形/長方形 30"/>
          <p:cNvSpPr/>
          <p:nvPr/>
        </p:nvSpPr>
        <p:spPr bwMode="auto">
          <a:xfrm>
            <a:off x="5643563" y="1695450"/>
            <a:ext cx="857250" cy="857250"/>
          </a:xfrm>
          <a:prstGeom prst="rect">
            <a:avLst/>
          </a:prstGeom>
          <a:no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ja-JP" altLang="en-US">
              <a:solidFill>
                <a:schemeClr val="tx1"/>
              </a:solidFill>
            </a:endParaRPr>
          </a:p>
        </p:txBody>
      </p:sp>
      <p:pic>
        <p:nvPicPr>
          <p:cNvPr id="31760" name="Picture 87"/>
          <p:cNvPicPr>
            <a:picLocks noChangeAspect="1" noChangeArrowheads="1"/>
          </p:cNvPicPr>
          <p:nvPr/>
        </p:nvPicPr>
        <p:blipFill>
          <a:blip r:embed="rId7" cstate="print"/>
          <a:srcRect/>
          <a:stretch>
            <a:fillRect/>
          </a:stretch>
        </p:blipFill>
        <p:spPr bwMode="auto">
          <a:xfrm>
            <a:off x="8134350" y="608013"/>
            <a:ext cx="714375" cy="714375"/>
          </a:xfrm>
          <a:prstGeom prst="rect">
            <a:avLst/>
          </a:prstGeom>
          <a:noFill/>
          <a:ln w="9525">
            <a:noFill/>
            <a:miter lim="800000"/>
            <a:headEnd/>
            <a:tailEnd/>
          </a:ln>
        </p:spPr>
      </p:pic>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17</a:t>
            </a:fld>
            <a:endParaRPr lang="en-US" altLang="ja-JP"/>
          </a:p>
        </p:txBody>
      </p:sp>
      <p:sp>
        <p:nvSpPr>
          <p:cNvPr id="19" name="線吹き出し 1 18"/>
          <p:cNvSpPr/>
          <p:nvPr/>
        </p:nvSpPr>
        <p:spPr bwMode="auto">
          <a:xfrm>
            <a:off x="7092280" y="2636912"/>
            <a:ext cx="720080" cy="360040"/>
          </a:xfrm>
          <a:prstGeom prst="callout1">
            <a:avLst>
              <a:gd name="adj1" fmla="val -3812"/>
              <a:gd name="adj2" fmla="val 45155"/>
              <a:gd name="adj3" fmla="val -89546"/>
              <a:gd name="adj4" fmla="val 45388"/>
            </a:avLst>
          </a:prstGeom>
          <a:noFill/>
          <a:ln w="25400" cap="flat" cmpd="sng" algn="ctr">
            <a:solidFill>
              <a:srgbClr val="FFFF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algn="ctr"/>
            <a:r>
              <a:rPr lang="en-US" altLang="ja-JP" sz="1400" dirty="0" smtClean="0">
                <a:solidFill>
                  <a:srgbClr val="FFFF00"/>
                </a:solidFill>
                <a:ea typeface="ＭＳ Ｐゴシック" pitchFamily="50" charset="-128"/>
              </a:rPr>
              <a:t>LED</a:t>
            </a:r>
            <a:endParaRPr lang="ja-JP" altLang="en-US" sz="1400" dirty="0" smtClean="0">
              <a:solidFill>
                <a:srgbClr val="FFFF00"/>
              </a:solidFill>
              <a:ea typeface="ＭＳ Ｐゴシック" pitchFamily="50" charset="-128"/>
            </a:endParaRPr>
          </a:p>
        </p:txBody>
      </p:sp>
      <p:sp>
        <p:nvSpPr>
          <p:cNvPr id="20" name="線吹き出し 1 19"/>
          <p:cNvSpPr/>
          <p:nvPr/>
        </p:nvSpPr>
        <p:spPr bwMode="auto">
          <a:xfrm>
            <a:off x="4067944" y="2348880"/>
            <a:ext cx="720080" cy="360040"/>
          </a:xfrm>
          <a:prstGeom prst="callout1">
            <a:avLst>
              <a:gd name="adj1" fmla="val -3812"/>
              <a:gd name="adj2" fmla="val 45155"/>
              <a:gd name="adj3" fmla="val -92499"/>
              <a:gd name="adj4" fmla="val 45388"/>
            </a:avLst>
          </a:prstGeom>
          <a:noFill/>
          <a:ln w="25400" cap="flat" cmpd="sng" algn="ctr">
            <a:solidFill>
              <a:srgbClr val="FFFF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rgbClr val="FFFF00"/>
                </a:solidFill>
                <a:effectLst/>
                <a:latin typeface="Arial" charset="0"/>
                <a:ea typeface="ＭＳ Ｐゴシック" pitchFamily="50" charset="-128"/>
              </a:rPr>
              <a:t>LED</a:t>
            </a:r>
            <a:endParaRPr kumimoji="0" lang="ja-JP" altLang="en-US" sz="1600" b="0" i="0" u="none" strike="noStrike" cap="none" normalizeH="0" baseline="0" dirty="0" smtClean="0">
              <a:ln>
                <a:noFill/>
              </a:ln>
              <a:solidFill>
                <a:srgbClr val="FFFF00"/>
              </a:solidFill>
              <a:effectLst/>
              <a:latin typeface="Arial" charset="0"/>
              <a:ea typeface="ＭＳ Ｐゴシック" pitchFamily="50" charset="-128"/>
            </a:endParaRPr>
          </a:p>
        </p:txBody>
      </p:sp>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r>
              <a:rPr lang="ja-JP" altLang="en-US" dirty="0" smtClean="0"/>
              <a:t>リンギング検出器の限界</a:t>
            </a:r>
          </a:p>
        </p:txBody>
      </p:sp>
      <p:sp>
        <p:nvSpPr>
          <p:cNvPr id="25603" name="コンテンツ プレースホルダ 2"/>
          <p:cNvSpPr>
            <a:spLocks noGrp="1"/>
          </p:cNvSpPr>
          <p:nvPr>
            <p:ph idx="1"/>
          </p:nvPr>
        </p:nvSpPr>
        <p:spPr/>
        <p:txBody>
          <a:bodyPr/>
          <a:lstStyle/>
          <a:p>
            <a:pPr>
              <a:spcBef>
                <a:spcPts val="0"/>
              </a:spcBef>
              <a:spcAft>
                <a:spcPts val="1000"/>
              </a:spcAft>
            </a:pPr>
            <a:r>
              <a:rPr lang="ja-JP" altLang="en-US" dirty="0" smtClean="0"/>
              <a:t>正確な</a:t>
            </a:r>
            <a:r>
              <a:rPr lang="en-US" altLang="ja-JP" dirty="0" smtClean="0"/>
              <a:t>PSF</a:t>
            </a:r>
            <a:r>
              <a:rPr lang="ja-JP" altLang="en-US" dirty="0" smtClean="0"/>
              <a:t>が既知である前提条件</a:t>
            </a:r>
            <a:endParaRPr lang="en-US" altLang="ja-JP" dirty="0" smtClean="0"/>
          </a:p>
          <a:p>
            <a:pPr lvl="1">
              <a:spcBef>
                <a:spcPts val="0"/>
              </a:spcBef>
              <a:spcAft>
                <a:spcPts val="1000"/>
              </a:spcAft>
            </a:pPr>
            <a:r>
              <a:rPr lang="en-US" altLang="ja-JP" dirty="0" smtClean="0"/>
              <a:t>PSF</a:t>
            </a:r>
            <a:r>
              <a:rPr lang="ja-JP" altLang="en-US" dirty="0" smtClean="0"/>
              <a:t>から</a:t>
            </a:r>
            <a:r>
              <a:rPr lang="ja-JP" altLang="en-US" dirty="0"/>
              <a:t>不可逆</a:t>
            </a:r>
            <a:r>
              <a:rPr lang="ja-JP" altLang="en-US" dirty="0" smtClean="0"/>
              <a:t>周波数をもとめるため</a:t>
            </a:r>
            <a:endParaRPr lang="en-US" altLang="ja-JP" dirty="0" smtClean="0"/>
          </a:p>
          <a:p>
            <a:pPr>
              <a:spcBef>
                <a:spcPts val="0"/>
              </a:spcBef>
              <a:spcAft>
                <a:spcPts val="1000"/>
              </a:spcAft>
            </a:pPr>
            <a:r>
              <a:rPr lang="ja-JP" altLang="en-US" dirty="0" smtClean="0"/>
              <a:t>リンギング除去において長い計算時間</a:t>
            </a:r>
            <a:endParaRPr lang="en-US" altLang="ja-JP" dirty="0" smtClean="0"/>
          </a:p>
          <a:p>
            <a:pPr lvl="1">
              <a:spcBef>
                <a:spcPts val="0"/>
              </a:spcBef>
              <a:spcAft>
                <a:spcPts val="1000"/>
              </a:spcAft>
            </a:pPr>
            <a:r>
              <a:rPr lang="ja-JP" altLang="en-US" dirty="0" smtClean="0"/>
              <a:t>検出器の出力はリンギングの強度を示してはいないため</a:t>
            </a:r>
            <a:endParaRPr lang="en-US" altLang="ja-JP" dirty="0" smtClean="0"/>
          </a:p>
          <a:p>
            <a:pPr>
              <a:spcBef>
                <a:spcPts val="0"/>
              </a:spcBef>
              <a:spcAft>
                <a:spcPts val="1000"/>
              </a:spcAft>
            </a:pPr>
            <a:r>
              <a:rPr lang="ja-JP" altLang="en-US" dirty="0" smtClean="0"/>
              <a:t>誤反応の可能性</a:t>
            </a:r>
            <a:endParaRPr lang="en-US" altLang="ja-JP" dirty="0" smtClean="0"/>
          </a:p>
          <a:p>
            <a:pPr lvl="1">
              <a:spcBef>
                <a:spcPts val="0"/>
              </a:spcBef>
              <a:spcAft>
                <a:spcPts val="1000"/>
              </a:spcAft>
            </a:pPr>
            <a:r>
              <a:rPr lang="ja-JP" altLang="en-US" dirty="0" smtClean="0"/>
              <a:t>画像を特徴づける周波数と不可逆周波数が偶然に一致するとき正しい出力が得られないおそれ</a:t>
            </a:r>
            <a:endParaRPr lang="en-US" altLang="ja-JP" dirty="0" smtClean="0"/>
          </a:p>
        </p:txBody>
      </p:sp>
      <p:sp>
        <p:nvSpPr>
          <p:cNvPr id="25604" name="日付プレースホルダ 3"/>
          <p:cNvSpPr>
            <a:spLocks noGrp="1"/>
          </p:cNvSpPr>
          <p:nvPr>
            <p:ph type="dt" sz="quarter" idx="10"/>
          </p:nvPr>
        </p:nvSpPr>
        <p:spPr>
          <a:noFill/>
        </p:spPr>
        <p:txBody>
          <a:bodyPr/>
          <a:lstStyle/>
          <a:p>
            <a:fld id="{8031A482-8A1C-4C39-B699-AFF88DDEAC19}" type="datetime1">
              <a:rPr lang="ja-JP" altLang="en-US" smtClean="0">
                <a:ea typeface="ＭＳ Ｐゴシック" charset="-128"/>
              </a:rPr>
              <a:pPr/>
              <a:t>2012/7/4</a:t>
            </a:fld>
            <a:endParaRPr lang="en-US" altLang="ja-JP" smtClean="0">
              <a:ea typeface="ＭＳ Ｐゴシック" charset="-128"/>
            </a:endParaRPr>
          </a:p>
        </p:txBody>
      </p:sp>
      <p:pic>
        <p:nvPicPr>
          <p:cNvPr id="122882" name="Picture 2"/>
          <p:cNvPicPr>
            <a:picLocks noChangeAspect="1" noChangeArrowheads="1"/>
          </p:cNvPicPr>
          <p:nvPr/>
        </p:nvPicPr>
        <p:blipFill>
          <a:blip r:embed="rId3" cstate="print"/>
          <a:srcRect/>
          <a:stretch>
            <a:fillRect/>
          </a:stretch>
        </p:blipFill>
        <p:spPr bwMode="auto">
          <a:xfrm>
            <a:off x="5953143" y="4473335"/>
            <a:ext cx="2651305" cy="1980000"/>
          </a:xfrm>
          <a:prstGeom prst="rect">
            <a:avLst/>
          </a:prstGeom>
          <a:noFill/>
          <a:ln w="9525">
            <a:noFill/>
            <a:miter lim="800000"/>
            <a:headEnd/>
            <a:tailEnd/>
          </a:ln>
        </p:spPr>
      </p:pic>
      <p:pic>
        <p:nvPicPr>
          <p:cNvPr id="122883" name="Picture 3"/>
          <p:cNvPicPr>
            <a:picLocks noChangeAspect="1" noChangeArrowheads="1"/>
          </p:cNvPicPr>
          <p:nvPr/>
        </p:nvPicPr>
        <p:blipFill>
          <a:blip r:embed="rId4" cstate="print"/>
          <a:srcRect l="12534"/>
          <a:stretch>
            <a:fillRect/>
          </a:stretch>
        </p:blipFill>
        <p:spPr bwMode="auto">
          <a:xfrm>
            <a:off x="3061910" y="4473336"/>
            <a:ext cx="2662218" cy="1980000"/>
          </a:xfrm>
          <a:prstGeom prst="rect">
            <a:avLst/>
          </a:prstGeom>
          <a:noFill/>
          <a:ln w="9525">
            <a:noFill/>
            <a:miter lim="800000"/>
            <a:headEnd/>
            <a:tailEnd/>
          </a:ln>
        </p:spPr>
      </p:pic>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18</a:t>
            </a:fld>
            <a:endParaRPr lang="en-US" altLang="ja-JP"/>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smtClean="0"/>
              <a:t>まとめ</a:t>
            </a:r>
          </a:p>
        </p:txBody>
      </p:sp>
      <p:sp>
        <p:nvSpPr>
          <p:cNvPr id="32771" name="コンテンツ プレースホルダ 2"/>
          <p:cNvSpPr>
            <a:spLocks noGrp="1"/>
          </p:cNvSpPr>
          <p:nvPr>
            <p:ph idx="1"/>
          </p:nvPr>
        </p:nvSpPr>
        <p:spPr/>
        <p:txBody>
          <a:bodyPr/>
          <a:lstStyle/>
          <a:p>
            <a:pPr eaLnBrk="1" hangingPunct="1">
              <a:spcBef>
                <a:spcPts val="0"/>
              </a:spcBef>
              <a:spcAft>
                <a:spcPts val="1000"/>
              </a:spcAft>
            </a:pPr>
            <a:r>
              <a:rPr lang="ja-JP" altLang="en-US" dirty="0" smtClean="0"/>
              <a:t>リンギング検出器の提案</a:t>
            </a:r>
          </a:p>
          <a:p>
            <a:pPr lvl="1" eaLnBrk="1" hangingPunct="1">
              <a:spcBef>
                <a:spcPts val="0"/>
              </a:spcBef>
              <a:spcAft>
                <a:spcPts val="1000"/>
              </a:spcAft>
            </a:pPr>
            <a:r>
              <a:rPr lang="ja-JP" altLang="en-US" dirty="0" smtClean="0"/>
              <a:t>リンギングの解析的特徴に着目</a:t>
            </a:r>
          </a:p>
          <a:p>
            <a:pPr lvl="2" eaLnBrk="1" hangingPunct="1">
              <a:spcBef>
                <a:spcPts val="0"/>
              </a:spcBef>
              <a:spcAft>
                <a:spcPts val="1000"/>
              </a:spcAft>
            </a:pPr>
            <a:r>
              <a:rPr lang="en-US" altLang="ja-JP" dirty="0" smtClean="0"/>
              <a:t>PSF</a:t>
            </a:r>
            <a:r>
              <a:rPr lang="ja-JP" altLang="en-US" dirty="0" smtClean="0"/>
              <a:t>のゼロ除算が起こる周波数と一致</a:t>
            </a:r>
          </a:p>
          <a:p>
            <a:pPr lvl="2" eaLnBrk="1" hangingPunct="1">
              <a:spcBef>
                <a:spcPts val="0"/>
              </a:spcBef>
              <a:spcAft>
                <a:spcPts val="1000"/>
              </a:spcAft>
            </a:pPr>
            <a:r>
              <a:rPr lang="ja-JP" altLang="en-US" dirty="0" smtClean="0"/>
              <a:t>復元画像全体に位相の変化のない正弦波として発生</a:t>
            </a:r>
          </a:p>
          <a:p>
            <a:pPr lvl="1" eaLnBrk="1" hangingPunct="1">
              <a:spcBef>
                <a:spcPts val="0"/>
              </a:spcBef>
              <a:spcAft>
                <a:spcPts val="1000"/>
              </a:spcAft>
            </a:pPr>
            <a:r>
              <a:rPr lang="ja-JP" altLang="en-US" dirty="0" smtClean="0"/>
              <a:t>自然画像が持つテクスチャとの区別が可能に</a:t>
            </a:r>
            <a:endParaRPr lang="en-US" altLang="ja-JP" dirty="0" smtClean="0"/>
          </a:p>
          <a:p>
            <a:pPr lvl="2" eaLnBrk="1" hangingPunct="1">
              <a:spcBef>
                <a:spcPts val="0"/>
              </a:spcBef>
              <a:spcAft>
                <a:spcPts val="1000"/>
              </a:spcAft>
            </a:pPr>
            <a:r>
              <a:rPr lang="ja-JP" altLang="en-US" dirty="0" smtClean="0"/>
              <a:t>リンギングそのものに対する定量的評価</a:t>
            </a:r>
            <a:endParaRPr lang="en-US" altLang="ja-JP" dirty="0" smtClean="0"/>
          </a:p>
          <a:p>
            <a:pPr lvl="2" eaLnBrk="1" hangingPunct="1">
              <a:spcBef>
                <a:spcPts val="0"/>
              </a:spcBef>
              <a:spcAft>
                <a:spcPts val="1000"/>
              </a:spcAft>
            </a:pPr>
            <a:r>
              <a:rPr lang="ja-JP" altLang="en-US" dirty="0" smtClean="0"/>
              <a:t>リンギングを抑えたぶれ画像復元</a:t>
            </a:r>
            <a:endParaRPr lang="en-US" altLang="ja-JP" sz="2000" dirty="0" smtClean="0"/>
          </a:p>
          <a:p>
            <a:pPr eaLnBrk="1" hangingPunct="1">
              <a:spcBef>
                <a:spcPts val="0"/>
              </a:spcBef>
              <a:spcAft>
                <a:spcPts val="1000"/>
              </a:spcAft>
              <a:buFontTx/>
              <a:buNone/>
            </a:pPr>
            <a:endParaRPr lang="ja-JP" altLang="en-US" sz="1400" dirty="0" smtClean="0"/>
          </a:p>
          <a:p>
            <a:pPr eaLnBrk="1" hangingPunct="1">
              <a:spcBef>
                <a:spcPts val="0"/>
              </a:spcBef>
              <a:spcAft>
                <a:spcPts val="1000"/>
              </a:spcAft>
              <a:buFontTx/>
              <a:buNone/>
            </a:pPr>
            <a:r>
              <a:rPr lang="ja-JP" altLang="en-US" u="sng" dirty="0" smtClean="0"/>
              <a:t>今後の課題</a:t>
            </a:r>
          </a:p>
          <a:p>
            <a:pPr lvl="1" eaLnBrk="1" hangingPunct="1">
              <a:spcBef>
                <a:spcPts val="0"/>
              </a:spcBef>
              <a:spcAft>
                <a:spcPts val="1000"/>
              </a:spcAft>
            </a:pPr>
            <a:r>
              <a:rPr lang="ja-JP" altLang="en-US" dirty="0" smtClean="0"/>
              <a:t>ぶれ画像復元時の評価関数として既存手法に組み込む</a:t>
            </a:r>
            <a:endParaRPr lang="en-US" altLang="ja-JP" dirty="0" smtClean="0"/>
          </a:p>
          <a:p>
            <a:pPr lvl="1" eaLnBrk="1" hangingPunct="1">
              <a:spcBef>
                <a:spcPts val="0"/>
              </a:spcBef>
              <a:spcAft>
                <a:spcPts val="1000"/>
              </a:spcAft>
            </a:pPr>
            <a:r>
              <a:rPr lang="ja-JP" altLang="en-US" dirty="0" smtClean="0"/>
              <a:t>画像全体に対して一様でない</a:t>
            </a:r>
            <a:r>
              <a:rPr lang="en-US" altLang="ja-JP" dirty="0" smtClean="0"/>
              <a:t>PSF</a:t>
            </a:r>
            <a:r>
              <a:rPr lang="ja-JP" altLang="en-US" dirty="0" err="1" smtClean="0"/>
              <a:t>への</a:t>
            </a:r>
            <a:r>
              <a:rPr lang="ja-JP" altLang="en-US" dirty="0" smtClean="0"/>
              <a:t>対応</a:t>
            </a:r>
          </a:p>
        </p:txBody>
      </p:sp>
      <p:sp>
        <p:nvSpPr>
          <p:cNvPr id="32772" name="日付プレースホルダ 3"/>
          <p:cNvSpPr>
            <a:spLocks noGrp="1"/>
          </p:cNvSpPr>
          <p:nvPr>
            <p:ph type="dt" sz="quarter" idx="10"/>
          </p:nvPr>
        </p:nvSpPr>
        <p:spPr>
          <a:noFill/>
        </p:spPr>
        <p:txBody>
          <a:bodyPr/>
          <a:lstStyle/>
          <a:p>
            <a:fld id="{790A0402-54E5-4865-9039-79BD6F216120}" type="datetime1">
              <a:rPr lang="ja-JP" altLang="en-US" smtClean="0">
                <a:ea typeface="ＭＳ Ｐゴシック" charset="-128"/>
              </a:rPr>
              <a:pPr/>
              <a:t>2012/7/4</a:t>
            </a:fld>
            <a:endParaRPr lang="en-US" altLang="ja-JP" smtClean="0">
              <a:ea typeface="ＭＳ Ｐゴシック"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19</a:t>
            </a:fld>
            <a:endParaRPr lang="en-US" altLang="ja-JP"/>
          </a:p>
        </p:txBody>
      </p:sp>
    </p:spTree>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コンテンツ プレースホルダ 2"/>
          <p:cNvSpPr>
            <a:spLocks noGrp="1"/>
          </p:cNvSpPr>
          <p:nvPr>
            <p:ph idx="1"/>
          </p:nvPr>
        </p:nvSpPr>
        <p:spPr/>
        <p:txBody>
          <a:bodyPr/>
          <a:lstStyle/>
          <a:p>
            <a:r>
              <a:rPr lang="ja-JP" altLang="en-US" dirty="0" smtClean="0"/>
              <a:t>ぶれ画像復元の問題</a:t>
            </a:r>
            <a:endParaRPr lang="en-US" altLang="ja-JP" dirty="0" smtClean="0"/>
          </a:p>
          <a:p>
            <a:pPr lvl="1"/>
            <a:r>
              <a:rPr lang="ja-JP" altLang="en-US" dirty="0" smtClean="0"/>
              <a:t>リンギングの発生</a:t>
            </a:r>
          </a:p>
        </p:txBody>
      </p:sp>
      <p:pic>
        <p:nvPicPr>
          <p:cNvPr id="15" name="Picture 2"/>
          <p:cNvPicPr>
            <a:picLocks noChangeAspect="1" noChangeArrowheads="1"/>
          </p:cNvPicPr>
          <p:nvPr/>
        </p:nvPicPr>
        <p:blipFill>
          <a:blip r:embed="rId3" cstate="print">
            <a:lum contrast="-14000"/>
          </a:blip>
          <a:srcRect l="8832" r="12364"/>
          <a:stretch>
            <a:fillRect/>
          </a:stretch>
        </p:blipFill>
        <p:spPr bwMode="auto">
          <a:xfrm>
            <a:off x="1945464" y="2529320"/>
            <a:ext cx="5290832" cy="3780000"/>
          </a:xfrm>
          <a:prstGeom prst="rect">
            <a:avLst/>
          </a:prstGeom>
          <a:noFill/>
          <a:ln w="12700">
            <a:solidFill>
              <a:schemeClr val="tx1"/>
            </a:solidFill>
            <a:miter lim="800000"/>
            <a:headEnd/>
            <a:tailEnd/>
          </a:ln>
        </p:spPr>
      </p:pic>
      <p:pic>
        <p:nvPicPr>
          <p:cNvPr id="16" name="Picture 4"/>
          <p:cNvPicPr>
            <a:picLocks noChangeAspect="1" noChangeArrowheads="1"/>
          </p:cNvPicPr>
          <p:nvPr/>
        </p:nvPicPr>
        <p:blipFill>
          <a:blip r:embed="rId4" cstate="print"/>
          <a:srcRect l="8832" r="12364"/>
          <a:stretch>
            <a:fillRect/>
          </a:stretch>
        </p:blipFill>
        <p:spPr bwMode="auto">
          <a:xfrm>
            <a:off x="1945464" y="2529320"/>
            <a:ext cx="5290832" cy="3780000"/>
          </a:xfrm>
          <a:prstGeom prst="rect">
            <a:avLst/>
          </a:prstGeom>
          <a:noFill/>
          <a:ln w="12700">
            <a:solidFill>
              <a:schemeClr val="tx1"/>
            </a:solidFill>
            <a:miter lim="800000"/>
            <a:headEnd/>
            <a:tailEnd/>
          </a:ln>
        </p:spPr>
      </p:pic>
      <p:sp>
        <p:nvSpPr>
          <p:cNvPr id="14343" name="タイトル 1"/>
          <p:cNvSpPr>
            <a:spLocks noGrp="1"/>
          </p:cNvSpPr>
          <p:nvPr>
            <p:ph type="title"/>
          </p:nvPr>
        </p:nvSpPr>
        <p:spPr/>
        <p:txBody>
          <a:bodyPr/>
          <a:lstStyle/>
          <a:p>
            <a:r>
              <a:rPr lang="ja-JP" altLang="en-US" smtClean="0"/>
              <a:t>研究背景</a:t>
            </a:r>
          </a:p>
        </p:txBody>
      </p:sp>
      <p:sp>
        <p:nvSpPr>
          <p:cNvPr id="14344" name="日付プレースホルダ 3"/>
          <p:cNvSpPr>
            <a:spLocks noGrp="1"/>
          </p:cNvSpPr>
          <p:nvPr>
            <p:ph type="dt" sz="quarter" idx="10"/>
          </p:nvPr>
        </p:nvSpPr>
        <p:spPr>
          <a:noFill/>
        </p:spPr>
        <p:txBody>
          <a:bodyPr/>
          <a:lstStyle/>
          <a:p>
            <a:fld id="{5FA3ECE0-DCA2-41EB-8FD0-6E7F7983F813}" type="datetime1">
              <a:rPr lang="ja-JP" altLang="en-US" smtClean="0">
                <a:ea typeface="ＭＳ Ｐゴシック" charset="-128"/>
              </a:rPr>
              <a:pPr/>
              <a:t>2012/7/4</a:t>
            </a:fld>
            <a:endParaRPr lang="en-US" altLang="ja-JP" smtClean="0">
              <a:ea typeface="ＭＳ Ｐゴシック" charset="-128"/>
            </a:endParaRPr>
          </a:p>
        </p:txBody>
      </p:sp>
      <p:sp>
        <p:nvSpPr>
          <p:cNvPr id="7" name="テキスト ボックス 6"/>
          <p:cNvSpPr txBox="1"/>
          <p:nvPr/>
        </p:nvSpPr>
        <p:spPr>
          <a:xfrm>
            <a:off x="2161359" y="2745220"/>
            <a:ext cx="1511300" cy="461962"/>
          </a:xfrm>
          <a:prstGeom prst="rect">
            <a:avLst/>
          </a:prstGeom>
          <a:solidFill>
            <a:srgbClr val="FFEAD5">
              <a:alpha val="90000"/>
            </a:srgbClr>
          </a:solidFill>
          <a:ln>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kumimoji="1" lang="ja-JP" altLang="en-US" sz="2400" dirty="0">
                <a:solidFill>
                  <a:schemeClr val="tx1"/>
                </a:solidFill>
              </a:rPr>
              <a:t>ぶれ画像</a:t>
            </a:r>
          </a:p>
        </p:txBody>
      </p:sp>
      <p:sp>
        <p:nvSpPr>
          <p:cNvPr id="8" name="テキスト ボックス 7"/>
          <p:cNvSpPr txBox="1"/>
          <p:nvPr/>
        </p:nvSpPr>
        <p:spPr>
          <a:xfrm>
            <a:off x="2161359" y="2745220"/>
            <a:ext cx="1511300" cy="461962"/>
          </a:xfrm>
          <a:prstGeom prst="rect">
            <a:avLst/>
          </a:prstGeom>
          <a:solidFill>
            <a:srgbClr val="FFEAD5">
              <a:alpha val="90000"/>
            </a:srgbClr>
          </a:solidFill>
          <a:ln>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kumimoji="1" lang="ja-JP" altLang="en-US" sz="2400" dirty="0">
                <a:solidFill>
                  <a:schemeClr val="tx1"/>
                </a:solidFill>
              </a:rPr>
              <a:t>復元画像</a:t>
            </a:r>
          </a:p>
        </p:txBody>
      </p:sp>
      <p:sp>
        <p:nvSpPr>
          <p:cNvPr id="19" name="正方形/長方形 18"/>
          <p:cNvSpPr>
            <a:spLocks noChangeArrowheads="1"/>
          </p:cNvSpPr>
          <p:nvPr/>
        </p:nvSpPr>
        <p:spPr bwMode="auto">
          <a:xfrm>
            <a:off x="1115616" y="1845196"/>
            <a:ext cx="7632848" cy="647700"/>
          </a:xfrm>
          <a:prstGeom prst="rect">
            <a:avLst/>
          </a:prstGeom>
          <a:noFill/>
          <a:ln w="9525" algn="ctr">
            <a:noFill/>
            <a:round/>
            <a:headEnd/>
            <a:tailEnd/>
          </a:ln>
        </p:spPr>
        <p:txBody>
          <a:bodyPr anchor="ctr" anchorCtr="1"/>
          <a:lstStyle/>
          <a:p>
            <a:r>
              <a:rPr lang="ja-JP" altLang="en-US" sz="2400" b="1" dirty="0">
                <a:solidFill>
                  <a:srgbClr val="FF0000"/>
                </a:solidFill>
              </a:rPr>
              <a:t>研究目標</a:t>
            </a:r>
            <a:r>
              <a:rPr lang="en-US" altLang="ja-JP" sz="2400" b="1" dirty="0">
                <a:solidFill>
                  <a:srgbClr val="FF0000"/>
                </a:solidFill>
              </a:rPr>
              <a:t>: </a:t>
            </a:r>
            <a:r>
              <a:rPr lang="ja-JP" altLang="en-US" sz="2400" b="1" dirty="0">
                <a:solidFill>
                  <a:srgbClr val="FF0000"/>
                </a:solidFill>
              </a:rPr>
              <a:t>復元画像</a:t>
            </a:r>
            <a:r>
              <a:rPr lang="ja-JP" altLang="en-US" sz="2400" b="1" dirty="0" smtClean="0">
                <a:solidFill>
                  <a:srgbClr val="FF0000"/>
                </a:solidFill>
              </a:rPr>
              <a:t>に</a:t>
            </a:r>
            <a:r>
              <a:rPr lang="ja-JP" altLang="en-US" sz="2400" b="1" dirty="0">
                <a:solidFill>
                  <a:srgbClr val="FF0000"/>
                </a:solidFill>
              </a:rPr>
              <a:t>含まれる</a:t>
            </a:r>
            <a:r>
              <a:rPr lang="ja-JP" altLang="en-US" sz="2400" b="1" dirty="0" smtClean="0">
                <a:solidFill>
                  <a:srgbClr val="FF0000"/>
                </a:solidFill>
              </a:rPr>
              <a:t>リンギング</a:t>
            </a:r>
            <a:r>
              <a:rPr lang="ja-JP" altLang="en-US" sz="2400" b="1" dirty="0">
                <a:solidFill>
                  <a:srgbClr val="FF0000"/>
                </a:solidFill>
              </a:rPr>
              <a:t>の</a:t>
            </a:r>
            <a:r>
              <a:rPr lang="ja-JP" altLang="en-US" sz="2400" b="1" dirty="0" smtClean="0">
                <a:solidFill>
                  <a:srgbClr val="FF0000"/>
                </a:solidFill>
              </a:rPr>
              <a:t>検出・</a:t>
            </a:r>
            <a:r>
              <a:rPr lang="ja-JP" altLang="en-US" sz="2400" b="1" dirty="0">
                <a:solidFill>
                  <a:srgbClr val="FF0000"/>
                </a:solidFill>
              </a:rPr>
              <a:t>除去</a:t>
            </a: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2</a:t>
            </a:fld>
            <a:endParaRPr lang="en-US" altLang="ja-JP"/>
          </a:p>
        </p:txBody>
      </p:sp>
      <p:sp>
        <p:nvSpPr>
          <p:cNvPr id="14" name="二等辺三角形 4"/>
          <p:cNvSpPr>
            <a:spLocks noChangeArrowheads="1"/>
          </p:cNvSpPr>
          <p:nvPr/>
        </p:nvSpPr>
        <p:spPr bwMode="auto">
          <a:xfrm rot="5400000">
            <a:off x="1042814" y="2060178"/>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xit" presetSubtype="10" fill="hold" nodeType="withEffect">
                                  <p:stCondLst>
                                    <p:cond delay="0"/>
                                  </p:stCondLst>
                                  <p:childTnLst>
                                    <p:animEffect transition="out" filter="randombar(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 9"/>
          <p:cNvSpPr>
            <a:spLocks noGrp="1"/>
          </p:cNvSpPr>
          <p:nvPr>
            <p:ph sz="half" idx="2"/>
          </p:nvPr>
        </p:nvSpPr>
        <p:spPr>
          <a:xfrm>
            <a:off x="611560" y="3212976"/>
            <a:ext cx="3894584" cy="3095749"/>
          </a:xfrm>
        </p:spPr>
        <p:txBody>
          <a:bodyPr/>
          <a:lstStyle/>
          <a:p>
            <a:pPr>
              <a:buNone/>
            </a:pPr>
            <a:r>
              <a:rPr lang="ja-JP" altLang="en-US" sz="2400" dirty="0" smtClean="0"/>
              <a:t>午後からの</a:t>
            </a:r>
            <a:endParaRPr lang="en-US" altLang="ja-JP" sz="2400" dirty="0" smtClean="0"/>
          </a:p>
          <a:p>
            <a:pPr>
              <a:buNone/>
            </a:pPr>
            <a:r>
              <a:rPr lang="ja-JP" altLang="en-US" sz="2400" dirty="0" smtClean="0"/>
              <a:t>ポスター発表も行います</a:t>
            </a:r>
            <a:endParaRPr lang="en-US" altLang="ja-JP" sz="2400" dirty="0" smtClean="0"/>
          </a:p>
          <a:p>
            <a:pPr>
              <a:buNone/>
            </a:pPr>
            <a:endParaRPr lang="en-US" altLang="ja-JP" sz="1200" dirty="0" smtClean="0"/>
          </a:p>
          <a:p>
            <a:pPr>
              <a:buNone/>
            </a:pPr>
            <a:r>
              <a:rPr lang="ja-JP" altLang="en-US" sz="2400" dirty="0" smtClean="0"/>
              <a:t>ご意見など</a:t>
            </a:r>
            <a:r>
              <a:rPr kumimoji="1" lang="ja-JP" altLang="en-US" sz="2400" dirty="0" smtClean="0"/>
              <a:t>ある方は</a:t>
            </a:r>
            <a:endParaRPr kumimoji="1" lang="en-US" altLang="ja-JP" sz="2400" dirty="0" smtClean="0"/>
          </a:p>
          <a:p>
            <a:pPr>
              <a:buNone/>
            </a:pPr>
            <a:r>
              <a:rPr kumimoji="1" lang="ja-JP" altLang="en-US" sz="2400" dirty="0" smtClean="0"/>
              <a:t>是非お越しください</a:t>
            </a:r>
            <a:endParaRPr kumimoji="1" lang="ja-JP" altLang="en-US" sz="2400" dirty="0"/>
          </a:p>
        </p:txBody>
      </p:sp>
      <p:sp>
        <p:nvSpPr>
          <p:cNvPr id="9" name="タイトル 8"/>
          <p:cNvSpPr>
            <a:spLocks noGrp="1"/>
          </p:cNvSpPr>
          <p:nvPr>
            <p:ph type="title"/>
          </p:nvPr>
        </p:nvSpPr>
        <p:spPr>
          <a:xfrm>
            <a:off x="534416" y="1556594"/>
            <a:ext cx="3533528" cy="576262"/>
          </a:xfrm>
        </p:spPr>
        <p:txBody>
          <a:bodyPr/>
          <a:lstStyle/>
          <a:p>
            <a:r>
              <a:rPr kumimoji="1" lang="ja-JP" altLang="en-US" dirty="0" smtClean="0"/>
              <a:t>ご清聴</a:t>
            </a:r>
            <a:r>
              <a:rPr lang="en-US" altLang="ja-JP" dirty="0" smtClean="0"/>
              <a:t/>
            </a:r>
            <a:br>
              <a:rPr lang="en-US" altLang="ja-JP" dirty="0" smtClean="0"/>
            </a:br>
            <a:r>
              <a:rPr lang="ja-JP" altLang="en-US" dirty="0" smtClean="0"/>
              <a:t>ありがとうございました</a:t>
            </a:r>
            <a:endParaRPr kumimoji="1" lang="ja-JP" altLang="en-US" dirty="0"/>
          </a:p>
        </p:txBody>
      </p:sp>
      <p:sp>
        <p:nvSpPr>
          <p:cNvPr id="34820" name="日付プレースホルダ 3"/>
          <p:cNvSpPr>
            <a:spLocks noGrp="1"/>
          </p:cNvSpPr>
          <p:nvPr>
            <p:ph type="dt" sz="half" idx="10"/>
          </p:nvPr>
        </p:nvSpPr>
        <p:spPr>
          <a:noFill/>
        </p:spPr>
        <p:txBody>
          <a:bodyPr/>
          <a:lstStyle/>
          <a:p>
            <a:fld id="{A7E10925-3734-4729-8288-59C014EDEDEF}" type="datetime1">
              <a:rPr lang="ja-JP" altLang="en-US" smtClean="0">
                <a:ea typeface="ＭＳ Ｐゴシック" charset="-128"/>
              </a:rPr>
              <a:pPr/>
              <a:t>2012/7/4</a:t>
            </a:fld>
            <a:endParaRPr lang="en-US" altLang="ja-JP" smtClean="0">
              <a:ea typeface="ＭＳ Ｐゴシック"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20</a:t>
            </a:fld>
            <a:endParaRPr lang="en-US" altLang="ja-JP"/>
          </a:p>
        </p:txBody>
      </p:sp>
      <p:pic>
        <p:nvPicPr>
          <p:cNvPr id="11" name="図 10" descr="poster.png"/>
          <p:cNvPicPr>
            <a:picLocks noChangeAspect="1"/>
          </p:cNvPicPr>
          <p:nvPr/>
        </p:nvPicPr>
        <p:blipFill>
          <a:blip r:embed="rId3" cstate="print"/>
          <a:stretch>
            <a:fillRect/>
          </a:stretch>
        </p:blipFill>
        <p:spPr>
          <a:xfrm>
            <a:off x="4283968" y="139611"/>
            <a:ext cx="4464000" cy="6313725"/>
          </a:xfrm>
          <a:prstGeom prst="rect">
            <a:avLst/>
          </a:prstGeom>
          <a:ln w="12700">
            <a:solidFill>
              <a:schemeClr val="tx1"/>
            </a:solidFill>
          </a:ln>
        </p:spPr>
      </p:pic>
    </p:spTree>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51"/>
          <p:cNvGraphicFramePr>
            <a:graphicFrameLocks noChangeAspect="1"/>
          </p:cNvGraphicFramePr>
          <p:nvPr>
            <p:extLst>
              <p:ext uri="{D42A27DB-BD31-4B8C-83A1-F6EECF244321}">
                <p14:modId xmlns:p14="http://schemas.microsoft.com/office/powerpoint/2010/main" val="4078994818"/>
              </p:ext>
            </p:extLst>
          </p:nvPr>
        </p:nvGraphicFramePr>
        <p:xfrm>
          <a:off x="5724128" y="3789041"/>
          <a:ext cx="2520280" cy="4092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2630778678"/>
              </p:ext>
            </p:extLst>
          </p:nvPr>
        </p:nvGraphicFramePr>
        <p:xfrm>
          <a:off x="5724128" y="3573017"/>
          <a:ext cx="2552576" cy="953234"/>
        </p:xfrm>
        <a:graphic>
          <a:graphicData uri="http://schemas.openxmlformats.org/drawingml/2006/chart">
            <c:chart xmlns:c="http://schemas.openxmlformats.org/drawingml/2006/chart" xmlns:r="http://schemas.openxmlformats.org/officeDocument/2006/relationships" r:id="rId4"/>
          </a:graphicData>
        </a:graphic>
      </p:graphicFrame>
      <p:sp>
        <p:nvSpPr>
          <p:cNvPr id="35843" name="コンテンツ プレースホルダ 2"/>
          <p:cNvSpPr>
            <a:spLocks noGrp="1"/>
          </p:cNvSpPr>
          <p:nvPr>
            <p:ph sz="half" idx="1"/>
          </p:nvPr>
        </p:nvSpPr>
        <p:spPr>
          <a:xfrm>
            <a:off x="457200" y="908050"/>
            <a:ext cx="5554960" cy="5400675"/>
          </a:xfrm>
        </p:spPr>
        <p:txBody>
          <a:bodyPr/>
          <a:lstStyle/>
          <a:p>
            <a:r>
              <a:rPr lang="ja-JP" altLang="en-US" sz="2400" dirty="0" smtClean="0"/>
              <a:t>リンギング検出器の設計</a:t>
            </a:r>
            <a:endParaRPr lang="en-US" altLang="ja-JP" sz="2400" dirty="0" smtClean="0"/>
          </a:p>
          <a:p>
            <a:pPr lvl="1"/>
            <a:r>
              <a:rPr lang="ja-JP" altLang="en-US" sz="2000" dirty="0" smtClean="0"/>
              <a:t>リンギングの発生原因を解析</a:t>
            </a:r>
            <a:endParaRPr lang="en-US" altLang="ja-JP" sz="1800" dirty="0" smtClean="0"/>
          </a:p>
          <a:p>
            <a:pPr lvl="1"/>
            <a:endParaRPr lang="en-US" altLang="ja-JP" sz="2000" dirty="0" smtClean="0"/>
          </a:p>
          <a:p>
            <a:pPr lvl="1"/>
            <a:endParaRPr lang="en-US" altLang="ja-JP" sz="2000" dirty="0" smtClean="0"/>
          </a:p>
          <a:p>
            <a:pPr lvl="1"/>
            <a:endParaRPr lang="en-US" altLang="ja-JP" sz="2800" dirty="0" smtClean="0"/>
          </a:p>
          <a:p>
            <a:pPr lvl="1"/>
            <a:r>
              <a:rPr lang="ja-JP" altLang="en-US" sz="2000" dirty="0" smtClean="0"/>
              <a:t>リンギングの性質に基づき設計</a:t>
            </a:r>
            <a:endParaRPr lang="en-US" altLang="ja-JP" sz="2000" dirty="0" smtClean="0"/>
          </a:p>
          <a:p>
            <a:pPr lvl="1"/>
            <a:endParaRPr lang="en-US" altLang="ja-JP" sz="2000" dirty="0"/>
          </a:p>
          <a:p>
            <a:pPr lvl="1"/>
            <a:endParaRPr lang="en-US" altLang="ja-JP" sz="2000" dirty="0" smtClean="0"/>
          </a:p>
          <a:p>
            <a:pPr marL="457200" lvl="1" indent="0">
              <a:buNone/>
            </a:pPr>
            <a:endParaRPr lang="en-US" altLang="ja-JP" sz="1800" dirty="0" smtClean="0"/>
          </a:p>
          <a:p>
            <a:r>
              <a:rPr lang="ja-JP" altLang="en-US" sz="2400" dirty="0" smtClean="0"/>
              <a:t>ぶれ画像復元への応用</a:t>
            </a:r>
          </a:p>
        </p:txBody>
      </p:sp>
      <p:sp>
        <p:nvSpPr>
          <p:cNvPr id="8" name="正方形/長方形 7"/>
          <p:cNvSpPr/>
          <p:nvPr/>
        </p:nvSpPr>
        <p:spPr>
          <a:xfrm>
            <a:off x="1115617" y="3573016"/>
            <a:ext cx="4032448" cy="936105"/>
          </a:xfrm>
          <a:prstGeom prst="rect">
            <a:avLst/>
          </a:prstGeom>
          <a:noFill/>
          <a:ln w="19050">
            <a:solidFill>
              <a:srgbClr val="0099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テキスト ボックス 66"/>
          <p:cNvSpPr txBox="1">
            <a:spLocks noChangeArrowheads="1"/>
          </p:cNvSpPr>
          <p:nvPr/>
        </p:nvSpPr>
        <p:spPr bwMode="auto">
          <a:xfrm>
            <a:off x="1690449" y="4406335"/>
            <a:ext cx="3025567" cy="307777"/>
          </a:xfrm>
          <a:prstGeom prst="rect">
            <a:avLst/>
          </a:prstGeom>
          <a:solidFill>
            <a:schemeClr val="bg1"/>
          </a:solidFill>
          <a:ln w="9525">
            <a:noFill/>
            <a:miter lim="800000"/>
            <a:headEnd/>
            <a:tailEnd/>
          </a:ln>
        </p:spPr>
        <p:txBody>
          <a:bodyPr wrap="square" anchor="ctr" anchorCtr="1">
            <a:spAutoFit/>
          </a:bodyPr>
          <a:lstStyle/>
          <a:p>
            <a:r>
              <a:rPr lang="en-US" altLang="ja-JP" sz="1400" dirty="0" smtClean="0"/>
              <a:t>1.</a:t>
            </a:r>
            <a:r>
              <a:rPr lang="ja-JP" altLang="en-US" sz="1400" dirty="0" smtClean="0"/>
              <a:t> </a:t>
            </a:r>
            <a:r>
              <a:rPr lang="ja-JP" altLang="en-US" sz="1400" b="1" u="sng" dirty="0">
                <a:solidFill>
                  <a:srgbClr val="FF0000"/>
                </a:solidFill>
              </a:rPr>
              <a:t>ガボール</a:t>
            </a:r>
            <a:r>
              <a:rPr lang="ja-JP" altLang="en-US" sz="1400" b="1" u="sng" dirty="0" smtClean="0">
                <a:solidFill>
                  <a:srgbClr val="FF0000"/>
                </a:solidFill>
              </a:rPr>
              <a:t>変換</a:t>
            </a:r>
            <a:r>
              <a:rPr lang="en-US" altLang="ja-JP" sz="1400" dirty="0" smtClean="0"/>
              <a:t>: </a:t>
            </a:r>
            <a:r>
              <a:rPr lang="ja-JP" altLang="en-US" sz="1400" dirty="0" smtClean="0"/>
              <a:t>空間的性質の抽出</a:t>
            </a:r>
            <a:endParaRPr lang="ja-JP" altLang="en-US" sz="1400" dirty="0"/>
          </a:p>
        </p:txBody>
      </p:sp>
      <p:sp>
        <p:nvSpPr>
          <p:cNvPr id="35842" name="タイトル 1"/>
          <p:cNvSpPr>
            <a:spLocks noGrp="1"/>
          </p:cNvSpPr>
          <p:nvPr>
            <p:ph type="title"/>
          </p:nvPr>
        </p:nvSpPr>
        <p:spPr/>
        <p:txBody>
          <a:bodyPr/>
          <a:lstStyle/>
          <a:p>
            <a:r>
              <a:rPr lang="ja-JP" altLang="en-US" dirty="0" smtClean="0"/>
              <a:t>研究のまとめ</a:t>
            </a:r>
          </a:p>
        </p:txBody>
      </p:sp>
      <p:sp>
        <p:nvSpPr>
          <p:cNvPr id="35844" name="日付プレースホルダ 3"/>
          <p:cNvSpPr>
            <a:spLocks noGrp="1"/>
          </p:cNvSpPr>
          <p:nvPr>
            <p:ph type="dt" sz="half" idx="10"/>
          </p:nvPr>
        </p:nvSpPr>
        <p:spPr>
          <a:noFill/>
        </p:spPr>
        <p:txBody>
          <a:bodyPr/>
          <a:lstStyle/>
          <a:p>
            <a:fld id="{A280D245-0B15-46CE-A105-29C78EE474AD}" type="datetime1">
              <a:rPr lang="ja-JP" altLang="en-US" smtClean="0">
                <a:ea typeface="ＭＳ Ｐゴシック" charset="-128"/>
              </a:rPr>
              <a:pPr/>
              <a:t>2012/7/4</a:t>
            </a:fld>
            <a:endParaRPr lang="en-US" altLang="ja-JP" smtClean="0">
              <a:ea typeface="ＭＳ Ｐゴシック"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21</a:t>
            </a:fld>
            <a:endParaRPr lang="en-US" altLang="ja-JP"/>
          </a:p>
        </p:txBody>
      </p:sp>
      <p:sp>
        <p:nvSpPr>
          <p:cNvPr id="7" name="正方形/長方形 6"/>
          <p:cNvSpPr/>
          <p:nvPr/>
        </p:nvSpPr>
        <p:spPr>
          <a:xfrm>
            <a:off x="5508104" y="3573017"/>
            <a:ext cx="2952328" cy="936104"/>
          </a:xfrm>
          <a:prstGeom prst="rect">
            <a:avLst/>
          </a:prstGeom>
          <a:noFill/>
          <a:ln w="19050">
            <a:solidFill>
              <a:srgbClr val="9966FF"/>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a:solidFill>
                <a:schemeClr val="dk1"/>
              </a:solidFill>
            </a:endParaRPr>
          </a:p>
        </p:txBody>
      </p:sp>
      <p:sp>
        <p:nvSpPr>
          <p:cNvPr id="9" name="Text Box 8"/>
          <p:cNvSpPr txBox="1">
            <a:spLocks noChangeArrowheads="1"/>
          </p:cNvSpPr>
          <p:nvPr/>
        </p:nvSpPr>
        <p:spPr bwMode="auto">
          <a:xfrm>
            <a:off x="5076056" y="3908956"/>
            <a:ext cx="486345" cy="366712"/>
          </a:xfrm>
          <a:prstGeom prst="rect">
            <a:avLst/>
          </a:prstGeom>
          <a:noFill/>
          <a:ln w="9525">
            <a:noFill/>
            <a:miter lim="800000"/>
            <a:headEnd/>
            <a:tailEnd/>
          </a:ln>
        </p:spPr>
        <p:txBody>
          <a:bodyPr wrap="square">
            <a:spAutoFit/>
          </a:bodyPr>
          <a:lstStyle/>
          <a:p>
            <a:pPr algn="ctr" eaLnBrk="1" hangingPunct="1"/>
            <a:r>
              <a:rPr kumimoji="1" lang="ja-JP" altLang="en-US" b="1" dirty="0"/>
              <a:t>＝</a:t>
            </a:r>
          </a:p>
        </p:txBody>
      </p:sp>
      <p:graphicFrame>
        <p:nvGraphicFramePr>
          <p:cNvPr id="11" name="Object 4"/>
          <p:cNvGraphicFramePr>
            <a:graphicFrameLocks noChangeAspect="1"/>
          </p:cNvGraphicFramePr>
          <p:nvPr>
            <p:extLst>
              <p:ext uri="{D42A27DB-BD31-4B8C-83A1-F6EECF244321}">
                <p14:modId xmlns:p14="http://schemas.microsoft.com/office/powerpoint/2010/main" val="3064259215"/>
              </p:ext>
            </p:extLst>
          </p:nvPr>
        </p:nvGraphicFramePr>
        <p:xfrm>
          <a:off x="3995936" y="3620924"/>
          <a:ext cx="1067959" cy="8198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Object 6"/>
          <p:cNvGraphicFramePr>
            <a:graphicFrameLocks noChangeAspect="1"/>
          </p:cNvGraphicFramePr>
          <p:nvPr>
            <p:extLst>
              <p:ext uri="{D42A27DB-BD31-4B8C-83A1-F6EECF244321}">
                <p14:modId xmlns:p14="http://schemas.microsoft.com/office/powerpoint/2010/main" val="2857930464"/>
              </p:ext>
            </p:extLst>
          </p:nvPr>
        </p:nvGraphicFramePr>
        <p:xfrm>
          <a:off x="1259634" y="3611443"/>
          <a:ext cx="2460144" cy="860894"/>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 Box 7"/>
          <p:cNvSpPr txBox="1">
            <a:spLocks noChangeArrowheads="1"/>
          </p:cNvSpPr>
          <p:nvPr/>
        </p:nvSpPr>
        <p:spPr bwMode="auto">
          <a:xfrm>
            <a:off x="3707904" y="3908956"/>
            <a:ext cx="265113" cy="366712"/>
          </a:xfrm>
          <a:prstGeom prst="rect">
            <a:avLst/>
          </a:prstGeom>
          <a:noFill/>
          <a:ln w="9525">
            <a:noFill/>
            <a:miter lim="800000"/>
            <a:headEnd/>
            <a:tailEnd/>
          </a:ln>
        </p:spPr>
        <p:txBody>
          <a:bodyPr wrap="none" lIns="18000" rIns="18000">
            <a:spAutoFit/>
          </a:bodyPr>
          <a:lstStyle/>
          <a:p>
            <a:pPr eaLnBrk="1" hangingPunct="1"/>
            <a:r>
              <a:rPr kumimoji="1" lang="ja-JP" altLang="en-US" b="1" dirty="0"/>
              <a:t>＊</a:t>
            </a:r>
          </a:p>
        </p:txBody>
      </p:sp>
      <p:sp>
        <p:nvSpPr>
          <p:cNvPr id="23" name="テキスト ボックス 66"/>
          <p:cNvSpPr txBox="1">
            <a:spLocks noChangeArrowheads="1"/>
          </p:cNvSpPr>
          <p:nvPr/>
        </p:nvSpPr>
        <p:spPr bwMode="auto">
          <a:xfrm>
            <a:off x="5652120" y="4406335"/>
            <a:ext cx="2664296" cy="307777"/>
          </a:xfrm>
          <a:prstGeom prst="rect">
            <a:avLst/>
          </a:prstGeom>
          <a:solidFill>
            <a:schemeClr val="bg1"/>
          </a:solidFill>
          <a:ln w="9525">
            <a:noFill/>
            <a:miter lim="800000"/>
            <a:headEnd/>
            <a:tailEnd/>
          </a:ln>
        </p:spPr>
        <p:txBody>
          <a:bodyPr wrap="square" anchor="ctr" anchorCtr="1">
            <a:spAutoFit/>
          </a:bodyPr>
          <a:lstStyle/>
          <a:p>
            <a:r>
              <a:rPr lang="en-US" altLang="ja-JP" sz="1400" dirty="0" smtClean="0"/>
              <a:t>2.</a:t>
            </a:r>
            <a:r>
              <a:rPr lang="ja-JP" altLang="en-US" sz="1400" dirty="0" smtClean="0"/>
              <a:t> </a:t>
            </a:r>
            <a:r>
              <a:rPr lang="ja-JP" altLang="en-US" sz="1400" b="1" u="sng" dirty="0" smtClean="0">
                <a:solidFill>
                  <a:srgbClr val="FF0000"/>
                </a:solidFill>
              </a:rPr>
              <a:t>相関係数</a:t>
            </a:r>
            <a:r>
              <a:rPr lang="en-US" altLang="ja-JP" sz="1400" dirty="0" smtClean="0"/>
              <a:t>: </a:t>
            </a:r>
            <a:r>
              <a:rPr lang="ja-JP" altLang="en-US" sz="1400" dirty="0" smtClean="0"/>
              <a:t>位相の変化の確認</a:t>
            </a:r>
            <a:endParaRPr lang="ja-JP" altLang="en-US" sz="1400" dirty="0"/>
          </a:p>
        </p:txBody>
      </p:sp>
      <p:pic>
        <p:nvPicPr>
          <p:cNvPr id="34" name="Picture 156"/>
          <p:cNvPicPr>
            <a:picLocks noChangeAspect="1" noChangeArrowheads="1"/>
          </p:cNvPicPr>
          <p:nvPr/>
        </p:nvPicPr>
        <p:blipFill>
          <a:blip r:embed="rId7" cstate="print">
            <a:lum bright="-10000" contrast="40000"/>
          </a:blip>
          <a:srcRect l="73828" b="73828"/>
          <a:stretch>
            <a:fillRect/>
          </a:stretch>
        </p:blipFill>
        <p:spPr bwMode="auto">
          <a:xfrm>
            <a:off x="3131840" y="5229200"/>
            <a:ext cx="1152000" cy="1152000"/>
          </a:xfrm>
          <a:prstGeom prst="rect">
            <a:avLst/>
          </a:prstGeom>
          <a:noFill/>
          <a:ln w="12700">
            <a:solidFill>
              <a:schemeClr val="tx1"/>
            </a:solidFill>
            <a:miter lim="800000"/>
            <a:headEnd/>
            <a:tailEnd/>
          </a:ln>
        </p:spPr>
      </p:pic>
      <p:pic>
        <p:nvPicPr>
          <p:cNvPr id="35" name="Picture 153"/>
          <p:cNvPicPr>
            <a:picLocks noChangeAspect="1" noChangeArrowheads="1"/>
          </p:cNvPicPr>
          <p:nvPr/>
        </p:nvPicPr>
        <p:blipFill>
          <a:blip r:embed="rId8" cstate="print">
            <a:lum bright="-10000" contrast="40000"/>
          </a:blip>
          <a:srcRect l="73828" b="73828"/>
          <a:stretch>
            <a:fillRect/>
          </a:stretch>
        </p:blipFill>
        <p:spPr bwMode="auto">
          <a:xfrm>
            <a:off x="6877487" y="5229200"/>
            <a:ext cx="1150897" cy="1152000"/>
          </a:xfrm>
          <a:prstGeom prst="rect">
            <a:avLst/>
          </a:prstGeom>
          <a:noFill/>
          <a:ln w="12700">
            <a:solidFill>
              <a:schemeClr val="tx1"/>
            </a:solidFill>
            <a:miter lim="800000"/>
            <a:headEnd/>
            <a:tailEnd/>
          </a:ln>
        </p:spPr>
      </p:pic>
      <p:cxnSp>
        <p:nvCxnSpPr>
          <p:cNvPr id="39" name="直線矢印コネクタ 38"/>
          <p:cNvCxnSpPr>
            <a:stCxn id="33" idx="3"/>
            <a:endCxn id="34" idx="1"/>
          </p:cNvCxnSpPr>
          <p:nvPr/>
        </p:nvCxnSpPr>
        <p:spPr bwMode="auto">
          <a:xfrm>
            <a:off x="2267616" y="5805200"/>
            <a:ext cx="864224" cy="1588"/>
          </a:xfrm>
          <a:prstGeom prst="straightConnector1">
            <a:avLst/>
          </a:prstGeom>
          <a:noFill/>
          <a:ln w="152400">
            <a:solidFill>
              <a:srgbClr val="FFCC99"/>
            </a:solidFill>
            <a:round/>
            <a:headEnd/>
            <a:tailEnd type="triangle" w="med" len="sm"/>
          </a:ln>
        </p:spPr>
      </p:cxnSp>
      <p:cxnSp>
        <p:nvCxnSpPr>
          <p:cNvPr id="41" name="直線矢印コネクタ 40"/>
          <p:cNvCxnSpPr>
            <a:stCxn id="36" idx="3"/>
            <a:endCxn id="35" idx="1"/>
          </p:cNvCxnSpPr>
          <p:nvPr/>
        </p:nvCxnSpPr>
        <p:spPr bwMode="auto">
          <a:xfrm>
            <a:off x="6013263" y="5805200"/>
            <a:ext cx="864224" cy="1588"/>
          </a:xfrm>
          <a:prstGeom prst="straightConnector1">
            <a:avLst/>
          </a:prstGeom>
          <a:noFill/>
          <a:ln w="152400">
            <a:solidFill>
              <a:srgbClr val="FFCC99"/>
            </a:solidFill>
            <a:round/>
            <a:headEnd/>
            <a:tailEnd type="triangle" w="med" len="sm"/>
          </a:ln>
        </p:spPr>
      </p:cxnSp>
      <p:pic>
        <p:nvPicPr>
          <p:cNvPr id="33" name="Picture 155"/>
          <p:cNvPicPr>
            <a:picLocks noChangeAspect="1" noChangeArrowheads="1"/>
          </p:cNvPicPr>
          <p:nvPr/>
        </p:nvPicPr>
        <p:blipFill>
          <a:blip r:embed="rId9" cstate="print">
            <a:lum bright="-10000" contrast="40000"/>
          </a:blip>
          <a:srcRect l="73828" b="73828"/>
          <a:stretch>
            <a:fillRect/>
          </a:stretch>
        </p:blipFill>
        <p:spPr bwMode="auto">
          <a:xfrm>
            <a:off x="1115616" y="5229200"/>
            <a:ext cx="1152000" cy="1152000"/>
          </a:xfrm>
          <a:prstGeom prst="rect">
            <a:avLst/>
          </a:prstGeom>
          <a:noFill/>
          <a:ln w="12700">
            <a:solidFill>
              <a:schemeClr val="tx1"/>
            </a:solidFill>
            <a:miter lim="800000"/>
            <a:headEnd/>
            <a:tailEnd/>
          </a:ln>
        </p:spPr>
      </p:pic>
      <p:pic>
        <p:nvPicPr>
          <p:cNvPr id="36" name="Picture 154"/>
          <p:cNvPicPr>
            <a:picLocks noChangeAspect="1" noChangeArrowheads="1"/>
          </p:cNvPicPr>
          <p:nvPr/>
        </p:nvPicPr>
        <p:blipFill>
          <a:blip r:embed="rId10" cstate="print">
            <a:lum bright="-10000" contrast="40000"/>
          </a:blip>
          <a:srcRect l="73828" b="73828"/>
          <a:stretch>
            <a:fillRect/>
          </a:stretch>
        </p:blipFill>
        <p:spPr bwMode="auto">
          <a:xfrm>
            <a:off x="4861263" y="5229200"/>
            <a:ext cx="1152000" cy="1152000"/>
          </a:xfrm>
          <a:prstGeom prst="rect">
            <a:avLst/>
          </a:prstGeom>
          <a:noFill/>
          <a:ln w="12700">
            <a:solidFill>
              <a:schemeClr val="tx1"/>
            </a:solidFill>
            <a:miter lim="800000"/>
            <a:headEnd/>
            <a:tailEnd/>
          </a:ln>
        </p:spPr>
      </p:pic>
      <p:sp>
        <p:nvSpPr>
          <p:cNvPr id="43" name="テキスト ボックス 42"/>
          <p:cNvSpPr txBox="1"/>
          <p:nvPr/>
        </p:nvSpPr>
        <p:spPr>
          <a:xfrm>
            <a:off x="6013391" y="5590401"/>
            <a:ext cx="803425" cy="430887"/>
          </a:xfrm>
          <a:prstGeom prst="rect">
            <a:avLst/>
          </a:prstGeom>
          <a:noFill/>
        </p:spPr>
        <p:txBody>
          <a:bodyPr vert="horz" wrap="none" rtlCol="0">
            <a:spAutoFit/>
          </a:bodyPr>
          <a:lstStyle/>
          <a:p>
            <a:pPr algn="ctr"/>
            <a:r>
              <a:rPr kumimoji="1" lang="ja-JP" altLang="en-US" sz="1100" dirty="0" smtClean="0"/>
              <a:t>リンギング</a:t>
            </a:r>
            <a:endParaRPr kumimoji="1" lang="en-US" altLang="ja-JP" sz="1100" dirty="0" smtClean="0"/>
          </a:p>
          <a:p>
            <a:pPr algn="ctr"/>
            <a:r>
              <a:rPr kumimoji="1" lang="ja-JP" altLang="en-US" sz="1100" dirty="0" smtClean="0"/>
              <a:t>除去</a:t>
            </a:r>
            <a:endParaRPr kumimoji="1" lang="ja-JP" altLang="en-US" sz="1100" dirty="0"/>
          </a:p>
        </p:txBody>
      </p:sp>
      <p:sp>
        <p:nvSpPr>
          <p:cNvPr id="46" name="テキスト ボックス 45"/>
          <p:cNvSpPr txBox="1"/>
          <p:nvPr/>
        </p:nvSpPr>
        <p:spPr>
          <a:xfrm>
            <a:off x="2267744" y="5590401"/>
            <a:ext cx="803425" cy="430887"/>
          </a:xfrm>
          <a:prstGeom prst="rect">
            <a:avLst/>
          </a:prstGeom>
          <a:noFill/>
        </p:spPr>
        <p:txBody>
          <a:bodyPr vert="horz" wrap="none" rtlCol="0">
            <a:spAutoFit/>
          </a:bodyPr>
          <a:lstStyle/>
          <a:p>
            <a:pPr algn="ctr"/>
            <a:r>
              <a:rPr kumimoji="1" lang="ja-JP" altLang="en-US" sz="1100" dirty="0" smtClean="0"/>
              <a:t>リンギング</a:t>
            </a:r>
            <a:endParaRPr kumimoji="1" lang="en-US" altLang="ja-JP" sz="1100" dirty="0" smtClean="0"/>
          </a:p>
          <a:p>
            <a:pPr algn="ctr"/>
            <a:r>
              <a:rPr kumimoji="1" lang="ja-JP" altLang="en-US" sz="1100" dirty="0" smtClean="0"/>
              <a:t>除去</a:t>
            </a:r>
            <a:endParaRPr kumimoji="1" lang="ja-JP" altLang="en-US" sz="1100" dirty="0"/>
          </a:p>
        </p:txBody>
      </p:sp>
      <p:grpSp>
        <p:nvGrpSpPr>
          <p:cNvPr id="118" name="グループ化 117"/>
          <p:cNvGrpSpPr/>
          <p:nvPr/>
        </p:nvGrpSpPr>
        <p:grpSpPr>
          <a:xfrm>
            <a:off x="1331640" y="1772816"/>
            <a:ext cx="2016224" cy="1224138"/>
            <a:chOff x="3275856" y="1772815"/>
            <a:chExt cx="1872208" cy="1147629"/>
          </a:xfrm>
        </p:grpSpPr>
        <p:grpSp>
          <p:nvGrpSpPr>
            <p:cNvPr id="114" name="グループ化 113"/>
            <p:cNvGrpSpPr/>
            <p:nvPr/>
          </p:nvGrpSpPr>
          <p:grpSpPr>
            <a:xfrm>
              <a:off x="3419872" y="1916832"/>
              <a:ext cx="1584176" cy="720080"/>
              <a:chOff x="179512" y="1916832"/>
              <a:chExt cx="2303462" cy="903294"/>
            </a:xfrm>
          </p:grpSpPr>
          <p:grpSp>
            <p:nvGrpSpPr>
              <p:cNvPr id="82" name="Group 388"/>
              <p:cNvGrpSpPr>
                <a:grpSpLocks noChangeAspect="1"/>
              </p:cNvGrpSpPr>
              <p:nvPr/>
            </p:nvGrpSpPr>
            <p:grpSpPr bwMode="auto">
              <a:xfrm>
                <a:off x="179512" y="1916832"/>
                <a:ext cx="2303462" cy="839795"/>
                <a:chOff x="2063" y="1511"/>
                <a:chExt cx="2637" cy="1177"/>
              </a:xfrm>
            </p:grpSpPr>
            <p:sp>
              <p:nvSpPr>
                <p:cNvPr id="83" name="Line 393"/>
                <p:cNvSpPr>
                  <a:spLocks noChangeShapeType="1"/>
                </p:cNvSpPr>
                <p:nvPr/>
              </p:nvSpPr>
              <p:spPr bwMode="auto">
                <a:xfrm flipV="1">
                  <a:off x="2063" y="1511"/>
                  <a:ext cx="1" cy="1176"/>
                </a:xfrm>
                <a:prstGeom prst="line">
                  <a:avLst/>
                </a:prstGeom>
                <a:noFill/>
                <a:ln w="0">
                  <a:solidFill>
                    <a:srgbClr val="000000"/>
                  </a:solidFill>
                  <a:round/>
                  <a:headEnd/>
                  <a:tailEnd/>
                </a:ln>
              </p:spPr>
              <p:txBody>
                <a:bodyPr/>
                <a:lstStyle/>
                <a:p>
                  <a:endParaRPr lang="ja-JP" altLang="en-US"/>
                </a:p>
              </p:txBody>
            </p:sp>
            <p:sp>
              <p:nvSpPr>
                <p:cNvPr id="84" name="Line 394"/>
                <p:cNvSpPr>
                  <a:spLocks noChangeShapeType="1"/>
                </p:cNvSpPr>
                <p:nvPr/>
              </p:nvSpPr>
              <p:spPr bwMode="auto">
                <a:xfrm>
                  <a:off x="2063" y="2687"/>
                  <a:ext cx="2637" cy="1"/>
                </a:xfrm>
                <a:prstGeom prst="line">
                  <a:avLst/>
                </a:prstGeom>
                <a:noFill/>
                <a:ln w="0">
                  <a:solidFill>
                    <a:srgbClr val="000000"/>
                  </a:solidFill>
                  <a:round/>
                  <a:headEnd/>
                  <a:tailEnd/>
                </a:ln>
              </p:spPr>
              <p:txBody>
                <a:bodyPr/>
                <a:lstStyle/>
                <a:p>
                  <a:endParaRPr lang="ja-JP" altLang="en-US"/>
                </a:p>
              </p:txBody>
            </p:sp>
            <p:sp>
              <p:nvSpPr>
                <p:cNvPr id="85" name="Line 395"/>
                <p:cNvSpPr>
                  <a:spLocks noChangeShapeType="1"/>
                </p:cNvSpPr>
                <p:nvPr/>
              </p:nvSpPr>
              <p:spPr bwMode="auto">
                <a:xfrm flipV="1">
                  <a:off x="2063" y="1511"/>
                  <a:ext cx="1" cy="1176"/>
                </a:xfrm>
                <a:prstGeom prst="line">
                  <a:avLst/>
                </a:prstGeom>
                <a:noFill/>
                <a:ln w="0">
                  <a:solidFill>
                    <a:srgbClr val="000000"/>
                  </a:solidFill>
                  <a:round/>
                  <a:headEnd/>
                  <a:tailEnd/>
                </a:ln>
              </p:spPr>
              <p:txBody>
                <a:bodyPr/>
                <a:lstStyle/>
                <a:p>
                  <a:endParaRPr lang="ja-JP" altLang="en-US"/>
                </a:p>
              </p:txBody>
            </p:sp>
            <p:sp>
              <p:nvSpPr>
                <p:cNvPr id="86" name="Line 396"/>
                <p:cNvSpPr>
                  <a:spLocks noChangeShapeType="1"/>
                </p:cNvSpPr>
                <p:nvPr/>
              </p:nvSpPr>
              <p:spPr bwMode="auto">
                <a:xfrm flipV="1">
                  <a:off x="2063" y="2639"/>
                  <a:ext cx="1" cy="48"/>
                </a:xfrm>
                <a:prstGeom prst="line">
                  <a:avLst/>
                </a:prstGeom>
                <a:noFill/>
                <a:ln w="0">
                  <a:solidFill>
                    <a:srgbClr val="000000"/>
                  </a:solidFill>
                  <a:round/>
                  <a:headEnd/>
                  <a:tailEnd/>
                </a:ln>
              </p:spPr>
              <p:txBody>
                <a:bodyPr/>
                <a:lstStyle/>
                <a:p>
                  <a:endParaRPr lang="ja-JP" altLang="en-US"/>
                </a:p>
              </p:txBody>
            </p:sp>
            <p:sp>
              <p:nvSpPr>
                <p:cNvPr id="87" name="Line 397"/>
                <p:cNvSpPr>
                  <a:spLocks noChangeShapeType="1"/>
                </p:cNvSpPr>
                <p:nvPr/>
              </p:nvSpPr>
              <p:spPr bwMode="auto">
                <a:xfrm>
                  <a:off x="2063" y="1511"/>
                  <a:ext cx="1" cy="38"/>
                </a:xfrm>
                <a:prstGeom prst="line">
                  <a:avLst/>
                </a:prstGeom>
                <a:noFill/>
                <a:ln w="0">
                  <a:solidFill>
                    <a:srgbClr val="000000"/>
                  </a:solidFill>
                  <a:round/>
                  <a:headEnd/>
                  <a:tailEnd/>
                </a:ln>
              </p:spPr>
              <p:txBody>
                <a:bodyPr/>
                <a:lstStyle/>
                <a:p>
                  <a:endParaRPr lang="ja-JP" altLang="en-US"/>
                </a:p>
              </p:txBody>
            </p:sp>
            <p:sp>
              <p:nvSpPr>
                <p:cNvPr id="97" name="Line 429"/>
                <p:cNvSpPr>
                  <a:spLocks noChangeShapeType="1"/>
                </p:cNvSpPr>
                <p:nvPr/>
              </p:nvSpPr>
              <p:spPr bwMode="auto">
                <a:xfrm>
                  <a:off x="2063" y="2687"/>
                  <a:ext cx="25" cy="1"/>
                </a:xfrm>
                <a:prstGeom prst="line">
                  <a:avLst/>
                </a:prstGeom>
                <a:noFill/>
                <a:ln w="0">
                  <a:solidFill>
                    <a:srgbClr val="000000"/>
                  </a:solidFill>
                  <a:round/>
                  <a:headEnd/>
                  <a:tailEnd/>
                </a:ln>
              </p:spPr>
              <p:txBody>
                <a:bodyPr/>
                <a:lstStyle/>
                <a:p>
                  <a:endParaRPr lang="ja-JP" altLang="en-US"/>
                </a:p>
              </p:txBody>
            </p:sp>
            <p:sp>
              <p:nvSpPr>
                <p:cNvPr id="98" name="Line 430"/>
                <p:cNvSpPr>
                  <a:spLocks noChangeShapeType="1"/>
                </p:cNvSpPr>
                <p:nvPr/>
              </p:nvSpPr>
              <p:spPr bwMode="auto">
                <a:xfrm flipH="1">
                  <a:off x="4670" y="2687"/>
                  <a:ext cx="30" cy="1"/>
                </a:xfrm>
                <a:prstGeom prst="line">
                  <a:avLst/>
                </a:prstGeom>
                <a:noFill/>
                <a:ln w="0">
                  <a:solidFill>
                    <a:srgbClr val="000000"/>
                  </a:solidFill>
                  <a:round/>
                  <a:headEnd/>
                  <a:tailEnd/>
                </a:ln>
              </p:spPr>
              <p:txBody>
                <a:bodyPr/>
                <a:lstStyle/>
                <a:p>
                  <a:endParaRPr lang="ja-JP" altLang="en-US"/>
                </a:p>
              </p:txBody>
            </p:sp>
            <p:sp>
              <p:nvSpPr>
                <p:cNvPr id="100" name="Line 433"/>
                <p:cNvSpPr>
                  <a:spLocks noChangeShapeType="1"/>
                </p:cNvSpPr>
                <p:nvPr/>
              </p:nvSpPr>
              <p:spPr bwMode="auto">
                <a:xfrm flipH="1">
                  <a:off x="4670" y="2450"/>
                  <a:ext cx="30" cy="1"/>
                </a:xfrm>
                <a:prstGeom prst="line">
                  <a:avLst/>
                </a:prstGeom>
                <a:noFill/>
                <a:ln w="0">
                  <a:solidFill>
                    <a:srgbClr val="000000"/>
                  </a:solidFill>
                  <a:round/>
                  <a:headEnd/>
                  <a:tailEnd/>
                </a:ln>
              </p:spPr>
              <p:txBody>
                <a:bodyPr/>
                <a:lstStyle/>
                <a:p>
                  <a:endParaRPr lang="ja-JP" altLang="en-US"/>
                </a:p>
              </p:txBody>
            </p:sp>
            <p:sp>
              <p:nvSpPr>
                <p:cNvPr id="104" name="Line 444"/>
                <p:cNvSpPr>
                  <a:spLocks noChangeShapeType="1"/>
                </p:cNvSpPr>
                <p:nvPr/>
              </p:nvSpPr>
              <p:spPr bwMode="auto">
                <a:xfrm>
                  <a:off x="2063" y="1511"/>
                  <a:ext cx="25" cy="1"/>
                </a:xfrm>
                <a:prstGeom prst="line">
                  <a:avLst/>
                </a:prstGeom>
                <a:noFill/>
                <a:ln w="0">
                  <a:solidFill>
                    <a:srgbClr val="000000"/>
                  </a:solidFill>
                  <a:round/>
                  <a:headEnd/>
                  <a:tailEnd/>
                </a:ln>
              </p:spPr>
              <p:txBody>
                <a:bodyPr/>
                <a:lstStyle/>
                <a:p>
                  <a:endParaRPr lang="ja-JP" altLang="en-US"/>
                </a:p>
              </p:txBody>
            </p:sp>
            <p:sp>
              <p:nvSpPr>
                <p:cNvPr id="105" name="Line 449"/>
                <p:cNvSpPr>
                  <a:spLocks noChangeShapeType="1"/>
                </p:cNvSpPr>
                <p:nvPr/>
              </p:nvSpPr>
              <p:spPr bwMode="auto">
                <a:xfrm flipV="1">
                  <a:off x="2063" y="1511"/>
                  <a:ext cx="1" cy="1176"/>
                </a:xfrm>
                <a:prstGeom prst="line">
                  <a:avLst/>
                </a:prstGeom>
                <a:noFill/>
                <a:ln w="0">
                  <a:solidFill>
                    <a:srgbClr val="000000"/>
                  </a:solidFill>
                  <a:round/>
                  <a:headEnd/>
                  <a:tailEnd/>
                </a:ln>
              </p:spPr>
              <p:txBody>
                <a:bodyPr/>
                <a:lstStyle/>
                <a:p>
                  <a:endParaRPr lang="ja-JP" altLang="en-US"/>
                </a:p>
              </p:txBody>
            </p:sp>
            <p:sp>
              <p:nvSpPr>
                <p:cNvPr id="106" name="Freeform 450"/>
                <p:cNvSpPr>
                  <a:spLocks/>
                </p:cNvSpPr>
                <p:nvPr/>
              </p:nvSpPr>
              <p:spPr bwMode="auto">
                <a:xfrm>
                  <a:off x="2063" y="1511"/>
                  <a:ext cx="772" cy="778"/>
                </a:xfrm>
                <a:custGeom>
                  <a:avLst/>
                  <a:gdLst>
                    <a:gd name="T0" fmla="*/ 13 w 772"/>
                    <a:gd name="T1" fmla="*/ 0 h 778"/>
                    <a:gd name="T2" fmla="*/ 31 w 772"/>
                    <a:gd name="T3" fmla="*/ 0 h 778"/>
                    <a:gd name="T4" fmla="*/ 49 w 772"/>
                    <a:gd name="T5" fmla="*/ 0 h 778"/>
                    <a:gd name="T6" fmla="*/ 67 w 772"/>
                    <a:gd name="T7" fmla="*/ 0 h 778"/>
                    <a:gd name="T8" fmla="*/ 86 w 772"/>
                    <a:gd name="T9" fmla="*/ 10 h 778"/>
                    <a:gd name="T10" fmla="*/ 104 w 772"/>
                    <a:gd name="T11" fmla="*/ 19 h 778"/>
                    <a:gd name="T12" fmla="*/ 122 w 772"/>
                    <a:gd name="T13" fmla="*/ 19 h 778"/>
                    <a:gd name="T14" fmla="*/ 140 w 772"/>
                    <a:gd name="T15" fmla="*/ 29 h 778"/>
                    <a:gd name="T16" fmla="*/ 158 w 772"/>
                    <a:gd name="T17" fmla="*/ 38 h 778"/>
                    <a:gd name="T18" fmla="*/ 177 w 772"/>
                    <a:gd name="T19" fmla="*/ 48 h 778"/>
                    <a:gd name="T20" fmla="*/ 195 w 772"/>
                    <a:gd name="T21" fmla="*/ 57 h 778"/>
                    <a:gd name="T22" fmla="*/ 213 w 772"/>
                    <a:gd name="T23" fmla="*/ 76 h 778"/>
                    <a:gd name="T24" fmla="*/ 231 w 772"/>
                    <a:gd name="T25" fmla="*/ 85 h 778"/>
                    <a:gd name="T26" fmla="*/ 250 w 772"/>
                    <a:gd name="T27" fmla="*/ 104 h 778"/>
                    <a:gd name="T28" fmla="*/ 268 w 772"/>
                    <a:gd name="T29" fmla="*/ 114 h 778"/>
                    <a:gd name="T30" fmla="*/ 286 w 772"/>
                    <a:gd name="T31" fmla="*/ 133 h 778"/>
                    <a:gd name="T32" fmla="*/ 304 w 772"/>
                    <a:gd name="T33" fmla="*/ 152 h 778"/>
                    <a:gd name="T34" fmla="*/ 322 w 772"/>
                    <a:gd name="T35" fmla="*/ 171 h 778"/>
                    <a:gd name="T36" fmla="*/ 341 w 772"/>
                    <a:gd name="T37" fmla="*/ 190 h 778"/>
                    <a:gd name="T38" fmla="*/ 359 w 772"/>
                    <a:gd name="T39" fmla="*/ 209 h 778"/>
                    <a:gd name="T40" fmla="*/ 377 w 772"/>
                    <a:gd name="T41" fmla="*/ 228 h 778"/>
                    <a:gd name="T42" fmla="*/ 395 w 772"/>
                    <a:gd name="T43" fmla="*/ 247 h 778"/>
                    <a:gd name="T44" fmla="*/ 414 w 772"/>
                    <a:gd name="T45" fmla="*/ 266 h 778"/>
                    <a:gd name="T46" fmla="*/ 432 w 772"/>
                    <a:gd name="T47" fmla="*/ 294 h 778"/>
                    <a:gd name="T48" fmla="*/ 450 w 772"/>
                    <a:gd name="T49" fmla="*/ 313 h 778"/>
                    <a:gd name="T50" fmla="*/ 468 w 772"/>
                    <a:gd name="T51" fmla="*/ 332 h 778"/>
                    <a:gd name="T52" fmla="*/ 486 w 772"/>
                    <a:gd name="T53" fmla="*/ 360 h 778"/>
                    <a:gd name="T54" fmla="*/ 505 w 772"/>
                    <a:gd name="T55" fmla="*/ 389 h 778"/>
                    <a:gd name="T56" fmla="*/ 523 w 772"/>
                    <a:gd name="T57" fmla="*/ 408 h 778"/>
                    <a:gd name="T58" fmla="*/ 541 w 772"/>
                    <a:gd name="T59" fmla="*/ 436 h 778"/>
                    <a:gd name="T60" fmla="*/ 559 w 772"/>
                    <a:gd name="T61" fmla="*/ 465 h 778"/>
                    <a:gd name="T62" fmla="*/ 578 w 772"/>
                    <a:gd name="T63" fmla="*/ 484 h 778"/>
                    <a:gd name="T64" fmla="*/ 596 w 772"/>
                    <a:gd name="T65" fmla="*/ 512 h 778"/>
                    <a:gd name="T66" fmla="*/ 614 w 772"/>
                    <a:gd name="T67" fmla="*/ 541 h 778"/>
                    <a:gd name="T68" fmla="*/ 632 w 772"/>
                    <a:gd name="T69" fmla="*/ 569 h 778"/>
                    <a:gd name="T70" fmla="*/ 651 w 772"/>
                    <a:gd name="T71" fmla="*/ 597 h 778"/>
                    <a:gd name="T72" fmla="*/ 669 w 772"/>
                    <a:gd name="T73" fmla="*/ 626 h 778"/>
                    <a:gd name="T74" fmla="*/ 687 w 772"/>
                    <a:gd name="T75" fmla="*/ 654 h 778"/>
                    <a:gd name="T76" fmla="*/ 705 w 772"/>
                    <a:gd name="T77" fmla="*/ 683 h 778"/>
                    <a:gd name="T78" fmla="*/ 723 w 772"/>
                    <a:gd name="T79" fmla="*/ 711 h 778"/>
                    <a:gd name="T80" fmla="*/ 742 w 772"/>
                    <a:gd name="T81" fmla="*/ 730 h 778"/>
                    <a:gd name="T82" fmla="*/ 760 w 772"/>
                    <a:gd name="T83" fmla="*/ 759 h 7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2"/>
                    <a:gd name="T127" fmla="*/ 0 h 778"/>
                    <a:gd name="T128" fmla="*/ 772 w 772"/>
                    <a:gd name="T129" fmla="*/ 778 h 77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2" h="778">
                      <a:moveTo>
                        <a:pt x="0" y="0"/>
                      </a:moveTo>
                      <a:lnTo>
                        <a:pt x="7" y="0"/>
                      </a:lnTo>
                      <a:lnTo>
                        <a:pt x="13" y="0"/>
                      </a:lnTo>
                      <a:lnTo>
                        <a:pt x="19" y="0"/>
                      </a:lnTo>
                      <a:lnTo>
                        <a:pt x="25" y="0"/>
                      </a:lnTo>
                      <a:lnTo>
                        <a:pt x="31" y="0"/>
                      </a:lnTo>
                      <a:lnTo>
                        <a:pt x="37" y="0"/>
                      </a:lnTo>
                      <a:lnTo>
                        <a:pt x="43" y="0"/>
                      </a:lnTo>
                      <a:lnTo>
                        <a:pt x="49" y="0"/>
                      </a:lnTo>
                      <a:lnTo>
                        <a:pt x="55" y="0"/>
                      </a:lnTo>
                      <a:lnTo>
                        <a:pt x="61" y="0"/>
                      </a:lnTo>
                      <a:lnTo>
                        <a:pt x="67" y="0"/>
                      </a:lnTo>
                      <a:lnTo>
                        <a:pt x="73" y="10"/>
                      </a:lnTo>
                      <a:lnTo>
                        <a:pt x="79" y="10"/>
                      </a:lnTo>
                      <a:lnTo>
                        <a:pt x="86" y="10"/>
                      </a:lnTo>
                      <a:lnTo>
                        <a:pt x="92" y="10"/>
                      </a:lnTo>
                      <a:lnTo>
                        <a:pt x="98" y="10"/>
                      </a:lnTo>
                      <a:lnTo>
                        <a:pt x="104" y="19"/>
                      </a:lnTo>
                      <a:lnTo>
                        <a:pt x="110" y="19"/>
                      </a:lnTo>
                      <a:lnTo>
                        <a:pt x="116" y="19"/>
                      </a:lnTo>
                      <a:lnTo>
                        <a:pt x="122" y="19"/>
                      </a:lnTo>
                      <a:lnTo>
                        <a:pt x="128" y="29"/>
                      </a:lnTo>
                      <a:lnTo>
                        <a:pt x="134" y="29"/>
                      </a:lnTo>
                      <a:lnTo>
                        <a:pt x="140" y="29"/>
                      </a:lnTo>
                      <a:lnTo>
                        <a:pt x="146" y="38"/>
                      </a:lnTo>
                      <a:lnTo>
                        <a:pt x="152" y="38"/>
                      </a:lnTo>
                      <a:lnTo>
                        <a:pt x="158" y="38"/>
                      </a:lnTo>
                      <a:lnTo>
                        <a:pt x="165" y="48"/>
                      </a:lnTo>
                      <a:lnTo>
                        <a:pt x="171" y="48"/>
                      </a:lnTo>
                      <a:lnTo>
                        <a:pt x="177" y="48"/>
                      </a:lnTo>
                      <a:lnTo>
                        <a:pt x="183" y="57"/>
                      </a:lnTo>
                      <a:lnTo>
                        <a:pt x="189" y="57"/>
                      </a:lnTo>
                      <a:lnTo>
                        <a:pt x="195" y="57"/>
                      </a:lnTo>
                      <a:lnTo>
                        <a:pt x="201" y="67"/>
                      </a:lnTo>
                      <a:lnTo>
                        <a:pt x="207" y="67"/>
                      </a:lnTo>
                      <a:lnTo>
                        <a:pt x="213" y="76"/>
                      </a:lnTo>
                      <a:lnTo>
                        <a:pt x="219" y="76"/>
                      </a:lnTo>
                      <a:lnTo>
                        <a:pt x="225" y="85"/>
                      </a:lnTo>
                      <a:lnTo>
                        <a:pt x="231" y="85"/>
                      </a:lnTo>
                      <a:lnTo>
                        <a:pt x="237" y="95"/>
                      </a:lnTo>
                      <a:lnTo>
                        <a:pt x="243" y="95"/>
                      </a:lnTo>
                      <a:lnTo>
                        <a:pt x="250" y="104"/>
                      </a:lnTo>
                      <a:lnTo>
                        <a:pt x="256" y="104"/>
                      </a:lnTo>
                      <a:lnTo>
                        <a:pt x="262" y="114"/>
                      </a:lnTo>
                      <a:lnTo>
                        <a:pt x="268" y="114"/>
                      </a:lnTo>
                      <a:lnTo>
                        <a:pt x="274" y="123"/>
                      </a:lnTo>
                      <a:lnTo>
                        <a:pt x="280" y="123"/>
                      </a:lnTo>
                      <a:lnTo>
                        <a:pt x="286" y="133"/>
                      </a:lnTo>
                      <a:lnTo>
                        <a:pt x="292" y="133"/>
                      </a:lnTo>
                      <a:lnTo>
                        <a:pt x="298" y="142"/>
                      </a:lnTo>
                      <a:lnTo>
                        <a:pt x="304" y="152"/>
                      </a:lnTo>
                      <a:lnTo>
                        <a:pt x="310" y="152"/>
                      </a:lnTo>
                      <a:lnTo>
                        <a:pt x="316" y="161"/>
                      </a:lnTo>
                      <a:lnTo>
                        <a:pt x="322" y="171"/>
                      </a:lnTo>
                      <a:lnTo>
                        <a:pt x="329" y="171"/>
                      </a:lnTo>
                      <a:lnTo>
                        <a:pt x="335" y="180"/>
                      </a:lnTo>
                      <a:lnTo>
                        <a:pt x="341" y="190"/>
                      </a:lnTo>
                      <a:lnTo>
                        <a:pt x="347" y="190"/>
                      </a:lnTo>
                      <a:lnTo>
                        <a:pt x="353" y="199"/>
                      </a:lnTo>
                      <a:lnTo>
                        <a:pt x="359" y="209"/>
                      </a:lnTo>
                      <a:lnTo>
                        <a:pt x="365" y="209"/>
                      </a:lnTo>
                      <a:lnTo>
                        <a:pt x="371" y="218"/>
                      </a:lnTo>
                      <a:lnTo>
                        <a:pt x="377" y="228"/>
                      </a:lnTo>
                      <a:lnTo>
                        <a:pt x="383" y="228"/>
                      </a:lnTo>
                      <a:lnTo>
                        <a:pt x="389" y="237"/>
                      </a:lnTo>
                      <a:lnTo>
                        <a:pt x="395" y="247"/>
                      </a:lnTo>
                      <a:lnTo>
                        <a:pt x="401" y="256"/>
                      </a:lnTo>
                      <a:lnTo>
                        <a:pt x="408" y="256"/>
                      </a:lnTo>
                      <a:lnTo>
                        <a:pt x="414" y="266"/>
                      </a:lnTo>
                      <a:lnTo>
                        <a:pt x="420" y="275"/>
                      </a:lnTo>
                      <a:lnTo>
                        <a:pt x="426" y="285"/>
                      </a:lnTo>
                      <a:lnTo>
                        <a:pt x="432" y="294"/>
                      </a:lnTo>
                      <a:lnTo>
                        <a:pt x="438" y="294"/>
                      </a:lnTo>
                      <a:lnTo>
                        <a:pt x="444" y="304"/>
                      </a:lnTo>
                      <a:lnTo>
                        <a:pt x="450" y="313"/>
                      </a:lnTo>
                      <a:lnTo>
                        <a:pt x="456" y="322"/>
                      </a:lnTo>
                      <a:lnTo>
                        <a:pt x="462" y="332"/>
                      </a:lnTo>
                      <a:lnTo>
                        <a:pt x="468" y="332"/>
                      </a:lnTo>
                      <a:lnTo>
                        <a:pt x="474" y="341"/>
                      </a:lnTo>
                      <a:lnTo>
                        <a:pt x="480" y="351"/>
                      </a:lnTo>
                      <a:lnTo>
                        <a:pt x="486" y="360"/>
                      </a:lnTo>
                      <a:lnTo>
                        <a:pt x="493" y="370"/>
                      </a:lnTo>
                      <a:lnTo>
                        <a:pt x="499" y="379"/>
                      </a:lnTo>
                      <a:lnTo>
                        <a:pt x="505" y="389"/>
                      </a:lnTo>
                      <a:lnTo>
                        <a:pt x="511" y="389"/>
                      </a:lnTo>
                      <a:lnTo>
                        <a:pt x="517" y="398"/>
                      </a:lnTo>
                      <a:lnTo>
                        <a:pt x="523" y="408"/>
                      </a:lnTo>
                      <a:lnTo>
                        <a:pt x="529" y="417"/>
                      </a:lnTo>
                      <a:lnTo>
                        <a:pt x="535" y="427"/>
                      </a:lnTo>
                      <a:lnTo>
                        <a:pt x="541" y="436"/>
                      </a:lnTo>
                      <a:lnTo>
                        <a:pt x="547" y="446"/>
                      </a:lnTo>
                      <a:lnTo>
                        <a:pt x="553" y="455"/>
                      </a:lnTo>
                      <a:lnTo>
                        <a:pt x="559" y="465"/>
                      </a:lnTo>
                      <a:lnTo>
                        <a:pt x="565" y="474"/>
                      </a:lnTo>
                      <a:lnTo>
                        <a:pt x="572" y="474"/>
                      </a:lnTo>
                      <a:lnTo>
                        <a:pt x="578" y="484"/>
                      </a:lnTo>
                      <a:lnTo>
                        <a:pt x="584" y="493"/>
                      </a:lnTo>
                      <a:lnTo>
                        <a:pt x="590" y="503"/>
                      </a:lnTo>
                      <a:lnTo>
                        <a:pt x="596" y="512"/>
                      </a:lnTo>
                      <a:lnTo>
                        <a:pt x="602" y="522"/>
                      </a:lnTo>
                      <a:lnTo>
                        <a:pt x="608" y="531"/>
                      </a:lnTo>
                      <a:lnTo>
                        <a:pt x="614" y="541"/>
                      </a:lnTo>
                      <a:lnTo>
                        <a:pt x="620" y="550"/>
                      </a:lnTo>
                      <a:lnTo>
                        <a:pt x="626" y="559"/>
                      </a:lnTo>
                      <a:lnTo>
                        <a:pt x="632" y="569"/>
                      </a:lnTo>
                      <a:lnTo>
                        <a:pt x="638" y="578"/>
                      </a:lnTo>
                      <a:lnTo>
                        <a:pt x="644" y="588"/>
                      </a:lnTo>
                      <a:lnTo>
                        <a:pt x="651" y="597"/>
                      </a:lnTo>
                      <a:lnTo>
                        <a:pt x="657" y="607"/>
                      </a:lnTo>
                      <a:lnTo>
                        <a:pt x="663" y="616"/>
                      </a:lnTo>
                      <a:lnTo>
                        <a:pt x="669" y="626"/>
                      </a:lnTo>
                      <a:lnTo>
                        <a:pt x="675" y="635"/>
                      </a:lnTo>
                      <a:lnTo>
                        <a:pt x="681" y="645"/>
                      </a:lnTo>
                      <a:lnTo>
                        <a:pt x="687" y="654"/>
                      </a:lnTo>
                      <a:lnTo>
                        <a:pt x="693" y="664"/>
                      </a:lnTo>
                      <a:lnTo>
                        <a:pt x="699" y="673"/>
                      </a:lnTo>
                      <a:lnTo>
                        <a:pt x="705" y="683"/>
                      </a:lnTo>
                      <a:lnTo>
                        <a:pt x="711" y="692"/>
                      </a:lnTo>
                      <a:lnTo>
                        <a:pt x="717" y="702"/>
                      </a:lnTo>
                      <a:lnTo>
                        <a:pt x="723" y="711"/>
                      </a:lnTo>
                      <a:lnTo>
                        <a:pt x="729" y="721"/>
                      </a:lnTo>
                      <a:lnTo>
                        <a:pt x="736" y="730"/>
                      </a:lnTo>
                      <a:lnTo>
                        <a:pt x="742" y="730"/>
                      </a:lnTo>
                      <a:lnTo>
                        <a:pt x="748" y="740"/>
                      </a:lnTo>
                      <a:lnTo>
                        <a:pt x="754" y="749"/>
                      </a:lnTo>
                      <a:lnTo>
                        <a:pt x="760" y="759"/>
                      </a:lnTo>
                      <a:lnTo>
                        <a:pt x="766" y="768"/>
                      </a:lnTo>
                      <a:lnTo>
                        <a:pt x="772" y="778"/>
                      </a:lnTo>
                    </a:path>
                  </a:pathLst>
                </a:custGeom>
                <a:noFill/>
                <a:ln w="19050">
                  <a:solidFill>
                    <a:srgbClr val="0000FF"/>
                  </a:solidFill>
                  <a:prstDash val="solid"/>
                  <a:round/>
                  <a:headEnd/>
                  <a:tailEnd/>
                </a:ln>
              </p:spPr>
              <p:txBody>
                <a:bodyPr/>
                <a:lstStyle/>
                <a:p>
                  <a:endParaRPr lang="ja-JP" altLang="en-US"/>
                </a:p>
              </p:txBody>
            </p:sp>
            <p:sp>
              <p:nvSpPr>
                <p:cNvPr id="107" name="Freeform 451"/>
                <p:cNvSpPr>
                  <a:spLocks/>
                </p:cNvSpPr>
                <p:nvPr/>
              </p:nvSpPr>
              <p:spPr bwMode="auto">
                <a:xfrm>
                  <a:off x="2835" y="2289"/>
                  <a:ext cx="772" cy="388"/>
                </a:xfrm>
                <a:custGeom>
                  <a:avLst/>
                  <a:gdLst>
                    <a:gd name="T0" fmla="*/ 12 w 772"/>
                    <a:gd name="T1" fmla="*/ 18 h 388"/>
                    <a:gd name="T2" fmla="*/ 30 w 772"/>
                    <a:gd name="T3" fmla="*/ 47 h 388"/>
                    <a:gd name="T4" fmla="*/ 49 w 772"/>
                    <a:gd name="T5" fmla="*/ 75 h 388"/>
                    <a:gd name="T6" fmla="*/ 67 w 772"/>
                    <a:gd name="T7" fmla="*/ 104 h 388"/>
                    <a:gd name="T8" fmla="*/ 85 w 772"/>
                    <a:gd name="T9" fmla="*/ 132 h 388"/>
                    <a:gd name="T10" fmla="*/ 103 w 772"/>
                    <a:gd name="T11" fmla="*/ 161 h 388"/>
                    <a:gd name="T12" fmla="*/ 122 w 772"/>
                    <a:gd name="T13" fmla="*/ 180 h 388"/>
                    <a:gd name="T14" fmla="*/ 140 w 772"/>
                    <a:gd name="T15" fmla="*/ 208 h 388"/>
                    <a:gd name="T16" fmla="*/ 158 w 772"/>
                    <a:gd name="T17" fmla="*/ 237 h 388"/>
                    <a:gd name="T18" fmla="*/ 176 w 772"/>
                    <a:gd name="T19" fmla="*/ 255 h 388"/>
                    <a:gd name="T20" fmla="*/ 194 w 772"/>
                    <a:gd name="T21" fmla="*/ 284 h 388"/>
                    <a:gd name="T22" fmla="*/ 213 w 772"/>
                    <a:gd name="T23" fmla="*/ 312 h 388"/>
                    <a:gd name="T24" fmla="*/ 231 w 772"/>
                    <a:gd name="T25" fmla="*/ 331 h 388"/>
                    <a:gd name="T26" fmla="*/ 249 w 772"/>
                    <a:gd name="T27" fmla="*/ 360 h 388"/>
                    <a:gd name="T28" fmla="*/ 267 w 772"/>
                    <a:gd name="T29" fmla="*/ 379 h 388"/>
                    <a:gd name="T30" fmla="*/ 286 w 772"/>
                    <a:gd name="T31" fmla="*/ 379 h 388"/>
                    <a:gd name="T32" fmla="*/ 304 w 772"/>
                    <a:gd name="T33" fmla="*/ 360 h 388"/>
                    <a:gd name="T34" fmla="*/ 322 w 772"/>
                    <a:gd name="T35" fmla="*/ 341 h 388"/>
                    <a:gd name="T36" fmla="*/ 340 w 772"/>
                    <a:gd name="T37" fmla="*/ 322 h 388"/>
                    <a:gd name="T38" fmla="*/ 358 w 772"/>
                    <a:gd name="T39" fmla="*/ 303 h 388"/>
                    <a:gd name="T40" fmla="*/ 377 w 772"/>
                    <a:gd name="T41" fmla="*/ 284 h 388"/>
                    <a:gd name="T42" fmla="*/ 395 w 772"/>
                    <a:gd name="T43" fmla="*/ 265 h 388"/>
                    <a:gd name="T44" fmla="*/ 413 w 772"/>
                    <a:gd name="T45" fmla="*/ 255 h 388"/>
                    <a:gd name="T46" fmla="*/ 431 w 772"/>
                    <a:gd name="T47" fmla="*/ 237 h 388"/>
                    <a:gd name="T48" fmla="*/ 450 w 772"/>
                    <a:gd name="T49" fmla="*/ 218 h 388"/>
                    <a:gd name="T50" fmla="*/ 468 w 772"/>
                    <a:gd name="T51" fmla="*/ 208 h 388"/>
                    <a:gd name="T52" fmla="*/ 486 w 772"/>
                    <a:gd name="T53" fmla="*/ 189 h 388"/>
                    <a:gd name="T54" fmla="*/ 504 w 772"/>
                    <a:gd name="T55" fmla="*/ 180 h 388"/>
                    <a:gd name="T56" fmla="*/ 522 w 772"/>
                    <a:gd name="T57" fmla="*/ 170 h 388"/>
                    <a:gd name="T58" fmla="*/ 541 w 772"/>
                    <a:gd name="T59" fmla="*/ 161 h 388"/>
                    <a:gd name="T60" fmla="*/ 559 w 772"/>
                    <a:gd name="T61" fmla="*/ 151 h 388"/>
                    <a:gd name="T62" fmla="*/ 577 w 772"/>
                    <a:gd name="T63" fmla="*/ 142 h 388"/>
                    <a:gd name="T64" fmla="*/ 595 w 772"/>
                    <a:gd name="T65" fmla="*/ 132 h 388"/>
                    <a:gd name="T66" fmla="*/ 614 w 772"/>
                    <a:gd name="T67" fmla="*/ 123 h 388"/>
                    <a:gd name="T68" fmla="*/ 632 w 772"/>
                    <a:gd name="T69" fmla="*/ 123 h 388"/>
                    <a:gd name="T70" fmla="*/ 650 w 772"/>
                    <a:gd name="T71" fmla="*/ 113 h 388"/>
                    <a:gd name="T72" fmla="*/ 668 w 772"/>
                    <a:gd name="T73" fmla="*/ 104 h 388"/>
                    <a:gd name="T74" fmla="*/ 686 w 772"/>
                    <a:gd name="T75" fmla="*/ 104 h 388"/>
                    <a:gd name="T76" fmla="*/ 705 w 772"/>
                    <a:gd name="T77" fmla="*/ 104 h 388"/>
                    <a:gd name="T78" fmla="*/ 723 w 772"/>
                    <a:gd name="T79" fmla="*/ 104 h 388"/>
                    <a:gd name="T80" fmla="*/ 741 w 772"/>
                    <a:gd name="T81" fmla="*/ 104 h 388"/>
                    <a:gd name="T82" fmla="*/ 759 w 772"/>
                    <a:gd name="T83" fmla="*/ 104 h 3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2"/>
                    <a:gd name="T127" fmla="*/ 0 h 388"/>
                    <a:gd name="T128" fmla="*/ 772 w 772"/>
                    <a:gd name="T129" fmla="*/ 388 h 3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2" h="388">
                      <a:moveTo>
                        <a:pt x="0" y="0"/>
                      </a:moveTo>
                      <a:lnTo>
                        <a:pt x="6" y="9"/>
                      </a:lnTo>
                      <a:lnTo>
                        <a:pt x="12" y="18"/>
                      </a:lnTo>
                      <a:lnTo>
                        <a:pt x="18" y="28"/>
                      </a:lnTo>
                      <a:lnTo>
                        <a:pt x="24" y="37"/>
                      </a:lnTo>
                      <a:lnTo>
                        <a:pt x="30" y="47"/>
                      </a:lnTo>
                      <a:lnTo>
                        <a:pt x="36" y="56"/>
                      </a:lnTo>
                      <a:lnTo>
                        <a:pt x="43" y="66"/>
                      </a:lnTo>
                      <a:lnTo>
                        <a:pt x="49" y="75"/>
                      </a:lnTo>
                      <a:lnTo>
                        <a:pt x="55" y="85"/>
                      </a:lnTo>
                      <a:lnTo>
                        <a:pt x="61" y="94"/>
                      </a:lnTo>
                      <a:lnTo>
                        <a:pt x="67" y="104"/>
                      </a:lnTo>
                      <a:lnTo>
                        <a:pt x="73" y="113"/>
                      </a:lnTo>
                      <a:lnTo>
                        <a:pt x="79" y="123"/>
                      </a:lnTo>
                      <a:lnTo>
                        <a:pt x="85" y="132"/>
                      </a:lnTo>
                      <a:lnTo>
                        <a:pt x="91" y="142"/>
                      </a:lnTo>
                      <a:lnTo>
                        <a:pt x="97" y="151"/>
                      </a:lnTo>
                      <a:lnTo>
                        <a:pt x="103" y="161"/>
                      </a:lnTo>
                      <a:lnTo>
                        <a:pt x="109" y="170"/>
                      </a:lnTo>
                      <a:lnTo>
                        <a:pt x="115" y="170"/>
                      </a:lnTo>
                      <a:lnTo>
                        <a:pt x="122" y="180"/>
                      </a:lnTo>
                      <a:lnTo>
                        <a:pt x="128" y="189"/>
                      </a:lnTo>
                      <a:lnTo>
                        <a:pt x="134" y="199"/>
                      </a:lnTo>
                      <a:lnTo>
                        <a:pt x="140" y="208"/>
                      </a:lnTo>
                      <a:lnTo>
                        <a:pt x="146" y="218"/>
                      </a:lnTo>
                      <a:lnTo>
                        <a:pt x="152" y="227"/>
                      </a:lnTo>
                      <a:lnTo>
                        <a:pt x="158" y="237"/>
                      </a:lnTo>
                      <a:lnTo>
                        <a:pt x="164" y="246"/>
                      </a:lnTo>
                      <a:lnTo>
                        <a:pt x="170" y="255"/>
                      </a:lnTo>
                      <a:lnTo>
                        <a:pt x="176" y="255"/>
                      </a:lnTo>
                      <a:lnTo>
                        <a:pt x="182" y="265"/>
                      </a:lnTo>
                      <a:lnTo>
                        <a:pt x="188" y="274"/>
                      </a:lnTo>
                      <a:lnTo>
                        <a:pt x="194" y="284"/>
                      </a:lnTo>
                      <a:lnTo>
                        <a:pt x="200" y="293"/>
                      </a:lnTo>
                      <a:lnTo>
                        <a:pt x="207" y="303"/>
                      </a:lnTo>
                      <a:lnTo>
                        <a:pt x="213" y="312"/>
                      </a:lnTo>
                      <a:lnTo>
                        <a:pt x="219" y="312"/>
                      </a:lnTo>
                      <a:lnTo>
                        <a:pt x="225" y="322"/>
                      </a:lnTo>
                      <a:lnTo>
                        <a:pt x="231" y="331"/>
                      </a:lnTo>
                      <a:lnTo>
                        <a:pt x="237" y="341"/>
                      </a:lnTo>
                      <a:lnTo>
                        <a:pt x="243" y="350"/>
                      </a:lnTo>
                      <a:lnTo>
                        <a:pt x="249" y="360"/>
                      </a:lnTo>
                      <a:lnTo>
                        <a:pt x="255" y="360"/>
                      </a:lnTo>
                      <a:lnTo>
                        <a:pt x="261" y="369"/>
                      </a:lnTo>
                      <a:lnTo>
                        <a:pt x="267" y="379"/>
                      </a:lnTo>
                      <a:lnTo>
                        <a:pt x="273" y="388"/>
                      </a:lnTo>
                      <a:lnTo>
                        <a:pt x="279" y="388"/>
                      </a:lnTo>
                      <a:lnTo>
                        <a:pt x="286" y="379"/>
                      </a:lnTo>
                      <a:lnTo>
                        <a:pt x="292" y="379"/>
                      </a:lnTo>
                      <a:lnTo>
                        <a:pt x="298" y="369"/>
                      </a:lnTo>
                      <a:lnTo>
                        <a:pt x="304" y="360"/>
                      </a:lnTo>
                      <a:lnTo>
                        <a:pt x="310" y="360"/>
                      </a:lnTo>
                      <a:lnTo>
                        <a:pt x="316" y="350"/>
                      </a:lnTo>
                      <a:lnTo>
                        <a:pt x="322" y="341"/>
                      </a:lnTo>
                      <a:lnTo>
                        <a:pt x="328" y="331"/>
                      </a:lnTo>
                      <a:lnTo>
                        <a:pt x="334" y="331"/>
                      </a:lnTo>
                      <a:lnTo>
                        <a:pt x="340" y="322"/>
                      </a:lnTo>
                      <a:lnTo>
                        <a:pt x="346" y="312"/>
                      </a:lnTo>
                      <a:lnTo>
                        <a:pt x="352" y="312"/>
                      </a:lnTo>
                      <a:lnTo>
                        <a:pt x="358" y="303"/>
                      </a:lnTo>
                      <a:lnTo>
                        <a:pt x="365" y="293"/>
                      </a:lnTo>
                      <a:lnTo>
                        <a:pt x="371" y="293"/>
                      </a:lnTo>
                      <a:lnTo>
                        <a:pt x="377" y="284"/>
                      </a:lnTo>
                      <a:lnTo>
                        <a:pt x="383" y="274"/>
                      </a:lnTo>
                      <a:lnTo>
                        <a:pt x="389" y="274"/>
                      </a:lnTo>
                      <a:lnTo>
                        <a:pt x="395" y="265"/>
                      </a:lnTo>
                      <a:lnTo>
                        <a:pt x="401" y="265"/>
                      </a:lnTo>
                      <a:lnTo>
                        <a:pt x="407" y="255"/>
                      </a:lnTo>
                      <a:lnTo>
                        <a:pt x="413" y="255"/>
                      </a:lnTo>
                      <a:lnTo>
                        <a:pt x="419" y="246"/>
                      </a:lnTo>
                      <a:lnTo>
                        <a:pt x="425" y="237"/>
                      </a:lnTo>
                      <a:lnTo>
                        <a:pt x="431" y="237"/>
                      </a:lnTo>
                      <a:lnTo>
                        <a:pt x="437" y="227"/>
                      </a:lnTo>
                      <a:lnTo>
                        <a:pt x="443" y="227"/>
                      </a:lnTo>
                      <a:lnTo>
                        <a:pt x="450" y="218"/>
                      </a:lnTo>
                      <a:lnTo>
                        <a:pt x="456" y="218"/>
                      </a:lnTo>
                      <a:lnTo>
                        <a:pt x="462" y="208"/>
                      </a:lnTo>
                      <a:lnTo>
                        <a:pt x="468" y="208"/>
                      </a:lnTo>
                      <a:lnTo>
                        <a:pt x="474" y="199"/>
                      </a:lnTo>
                      <a:lnTo>
                        <a:pt x="480" y="199"/>
                      </a:lnTo>
                      <a:lnTo>
                        <a:pt x="486" y="189"/>
                      </a:lnTo>
                      <a:lnTo>
                        <a:pt x="492" y="189"/>
                      </a:lnTo>
                      <a:lnTo>
                        <a:pt x="498" y="189"/>
                      </a:lnTo>
                      <a:lnTo>
                        <a:pt x="504" y="180"/>
                      </a:lnTo>
                      <a:lnTo>
                        <a:pt x="510" y="180"/>
                      </a:lnTo>
                      <a:lnTo>
                        <a:pt x="516" y="170"/>
                      </a:lnTo>
                      <a:lnTo>
                        <a:pt x="522" y="170"/>
                      </a:lnTo>
                      <a:lnTo>
                        <a:pt x="529" y="161"/>
                      </a:lnTo>
                      <a:lnTo>
                        <a:pt x="535" y="161"/>
                      </a:lnTo>
                      <a:lnTo>
                        <a:pt x="541" y="161"/>
                      </a:lnTo>
                      <a:lnTo>
                        <a:pt x="547" y="151"/>
                      </a:lnTo>
                      <a:lnTo>
                        <a:pt x="553" y="151"/>
                      </a:lnTo>
                      <a:lnTo>
                        <a:pt x="559" y="151"/>
                      </a:lnTo>
                      <a:lnTo>
                        <a:pt x="565" y="142"/>
                      </a:lnTo>
                      <a:lnTo>
                        <a:pt x="571" y="142"/>
                      </a:lnTo>
                      <a:lnTo>
                        <a:pt x="577" y="142"/>
                      </a:lnTo>
                      <a:lnTo>
                        <a:pt x="583" y="132"/>
                      </a:lnTo>
                      <a:lnTo>
                        <a:pt x="589" y="132"/>
                      </a:lnTo>
                      <a:lnTo>
                        <a:pt x="595" y="132"/>
                      </a:lnTo>
                      <a:lnTo>
                        <a:pt x="601" y="132"/>
                      </a:lnTo>
                      <a:lnTo>
                        <a:pt x="608" y="123"/>
                      </a:lnTo>
                      <a:lnTo>
                        <a:pt x="614" y="123"/>
                      </a:lnTo>
                      <a:lnTo>
                        <a:pt x="620" y="123"/>
                      </a:lnTo>
                      <a:lnTo>
                        <a:pt x="626" y="123"/>
                      </a:lnTo>
                      <a:lnTo>
                        <a:pt x="632" y="123"/>
                      </a:lnTo>
                      <a:lnTo>
                        <a:pt x="638" y="113"/>
                      </a:lnTo>
                      <a:lnTo>
                        <a:pt x="644" y="113"/>
                      </a:lnTo>
                      <a:lnTo>
                        <a:pt x="650" y="113"/>
                      </a:lnTo>
                      <a:lnTo>
                        <a:pt x="656" y="113"/>
                      </a:lnTo>
                      <a:lnTo>
                        <a:pt x="662" y="113"/>
                      </a:lnTo>
                      <a:lnTo>
                        <a:pt x="668" y="104"/>
                      </a:lnTo>
                      <a:lnTo>
                        <a:pt x="674" y="104"/>
                      </a:lnTo>
                      <a:lnTo>
                        <a:pt x="680" y="104"/>
                      </a:lnTo>
                      <a:lnTo>
                        <a:pt x="686" y="104"/>
                      </a:lnTo>
                      <a:lnTo>
                        <a:pt x="693" y="104"/>
                      </a:lnTo>
                      <a:lnTo>
                        <a:pt x="699" y="104"/>
                      </a:lnTo>
                      <a:lnTo>
                        <a:pt x="705" y="104"/>
                      </a:lnTo>
                      <a:lnTo>
                        <a:pt x="711" y="104"/>
                      </a:lnTo>
                      <a:lnTo>
                        <a:pt x="717" y="104"/>
                      </a:lnTo>
                      <a:lnTo>
                        <a:pt x="723" y="104"/>
                      </a:lnTo>
                      <a:lnTo>
                        <a:pt x="729" y="104"/>
                      </a:lnTo>
                      <a:lnTo>
                        <a:pt x="735" y="104"/>
                      </a:lnTo>
                      <a:lnTo>
                        <a:pt x="741" y="104"/>
                      </a:lnTo>
                      <a:lnTo>
                        <a:pt x="747" y="104"/>
                      </a:lnTo>
                      <a:lnTo>
                        <a:pt x="753" y="104"/>
                      </a:lnTo>
                      <a:lnTo>
                        <a:pt x="759" y="104"/>
                      </a:lnTo>
                      <a:lnTo>
                        <a:pt x="765" y="104"/>
                      </a:lnTo>
                      <a:lnTo>
                        <a:pt x="772" y="104"/>
                      </a:lnTo>
                    </a:path>
                  </a:pathLst>
                </a:custGeom>
                <a:noFill/>
                <a:ln w="19050">
                  <a:solidFill>
                    <a:srgbClr val="0000FF"/>
                  </a:solidFill>
                  <a:prstDash val="solid"/>
                  <a:round/>
                  <a:headEnd/>
                  <a:tailEnd/>
                </a:ln>
              </p:spPr>
              <p:txBody>
                <a:bodyPr/>
                <a:lstStyle/>
                <a:p>
                  <a:endParaRPr lang="ja-JP" altLang="en-US"/>
                </a:p>
              </p:txBody>
            </p:sp>
            <p:sp>
              <p:nvSpPr>
                <p:cNvPr id="108" name="Freeform 452"/>
                <p:cNvSpPr>
                  <a:spLocks/>
                </p:cNvSpPr>
                <p:nvPr/>
              </p:nvSpPr>
              <p:spPr bwMode="auto">
                <a:xfrm>
                  <a:off x="3607" y="2393"/>
                  <a:ext cx="771" cy="284"/>
                </a:xfrm>
                <a:custGeom>
                  <a:avLst/>
                  <a:gdLst>
                    <a:gd name="T0" fmla="*/ 12 w 771"/>
                    <a:gd name="T1" fmla="*/ 0 h 284"/>
                    <a:gd name="T2" fmla="*/ 30 w 771"/>
                    <a:gd name="T3" fmla="*/ 0 h 284"/>
                    <a:gd name="T4" fmla="*/ 48 w 771"/>
                    <a:gd name="T5" fmla="*/ 0 h 284"/>
                    <a:gd name="T6" fmla="*/ 66 w 771"/>
                    <a:gd name="T7" fmla="*/ 0 h 284"/>
                    <a:gd name="T8" fmla="*/ 85 w 771"/>
                    <a:gd name="T9" fmla="*/ 9 h 284"/>
                    <a:gd name="T10" fmla="*/ 103 w 771"/>
                    <a:gd name="T11" fmla="*/ 9 h 284"/>
                    <a:gd name="T12" fmla="*/ 121 w 771"/>
                    <a:gd name="T13" fmla="*/ 19 h 284"/>
                    <a:gd name="T14" fmla="*/ 139 w 771"/>
                    <a:gd name="T15" fmla="*/ 28 h 284"/>
                    <a:gd name="T16" fmla="*/ 157 w 771"/>
                    <a:gd name="T17" fmla="*/ 28 h 284"/>
                    <a:gd name="T18" fmla="*/ 176 w 771"/>
                    <a:gd name="T19" fmla="*/ 38 h 284"/>
                    <a:gd name="T20" fmla="*/ 194 w 771"/>
                    <a:gd name="T21" fmla="*/ 47 h 284"/>
                    <a:gd name="T22" fmla="*/ 212 w 771"/>
                    <a:gd name="T23" fmla="*/ 57 h 284"/>
                    <a:gd name="T24" fmla="*/ 230 w 771"/>
                    <a:gd name="T25" fmla="*/ 66 h 284"/>
                    <a:gd name="T26" fmla="*/ 249 w 771"/>
                    <a:gd name="T27" fmla="*/ 76 h 284"/>
                    <a:gd name="T28" fmla="*/ 267 w 771"/>
                    <a:gd name="T29" fmla="*/ 85 h 284"/>
                    <a:gd name="T30" fmla="*/ 285 w 771"/>
                    <a:gd name="T31" fmla="*/ 95 h 284"/>
                    <a:gd name="T32" fmla="*/ 303 w 771"/>
                    <a:gd name="T33" fmla="*/ 104 h 284"/>
                    <a:gd name="T34" fmla="*/ 322 w 771"/>
                    <a:gd name="T35" fmla="*/ 114 h 284"/>
                    <a:gd name="T36" fmla="*/ 340 w 771"/>
                    <a:gd name="T37" fmla="*/ 133 h 284"/>
                    <a:gd name="T38" fmla="*/ 358 w 771"/>
                    <a:gd name="T39" fmla="*/ 142 h 284"/>
                    <a:gd name="T40" fmla="*/ 376 w 771"/>
                    <a:gd name="T41" fmla="*/ 151 h 284"/>
                    <a:gd name="T42" fmla="*/ 394 w 771"/>
                    <a:gd name="T43" fmla="*/ 170 h 284"/>
                    <a:gd name="T44" fmla="*/ 413 w 771"/>
                    <a:gd name="T45" fmla="*/ 180 h 284"/>
                    <a:gd name="T46" fmla="*/ 431 w 771"/>
                    <a:gd name="T47" fmla="*/ 189 h 284"/>
                    <a:gd name="T48" fmla="*/ 449 w 771"/>
                    <a:gd name="T49" fmla="*/ 208 h 284"/>
                    <a:gd name="T50" fmla="*/ 467 w 771"/>
                    <a:gd name="T51" fmla="*/ 218 h 284"/>
                    <a:gd name="T52" fmla="*/ 486 w 771"/>
                    <a:gd name="T53" fmla="*/ 227 h 284"/>
                    <a:gd name="T54" fmla="*/ 504 w 771"/>
                    <a:gd name="T55" fmla="*/ 246 h 284"/>
                    <a:gd name="T56" fmla="*/ 522 w 771"/>
                    <a:gd name="T57" fmla="*/ 256 h 284"/>
                    <a:gd name="T58" fmla="*/ 540 w 771"/>
                    <a:gd name="T59" fmla="*/ 275 h 284"/>
                    <a:gd name="T60" fmla="*/ 558 w 771"/>
                    <a:gd name="T61" fmla="*/ 284 h 284"/>
                    <a:gd name="T62" fmla="*/ 577 w 771"/>
                    <a:gd name="T63" fmla="*/ 275 h 284"/>
                    <a:gd name="T64" fmla="*/ 595 w 771"/>
                    <a:gd name="T65" fmla="*/ 265 h 284"/>
                    <a:gd name="T66" fmla="*/ 613 w 771"/>
                    <a:gd name="T67" fmla="*/ 246 h 284"/>
                    <a:gd name="T68" fmla="*/ 631 w 771"/>
                    <a:gd name="T69" fmla="*/ 237 h 284"/>
                    <a:gd name="T70" fmla="*/ 650 w 771"/>
                    <a:gd name="T71" fmla="*/ 227 h 284"/>
                    <a:gd name="T72" fmla="*/ 668 w 771"/>
                    <a:gd name="T73" fmla="*/ 208 h 284"/>
                    <a:gd name="T74" fmla="*/ 686 w 771"/>
                    <a:gd name="T75" fmla="*/ 199 h 284"/>
                    <a:gd name="T76" fmla="*/ 704 w 771"/>
                    <a:gd name="T77" fmla="*/ 189 h 284"/>
                    <a:gd name="T78" fmla="*/ 722 w 771"/>
                    <a:gd name="T79" fmla="*/ 180 h 284"/>
                    <a:gd name="T80" fmla="*/ 741 w 771"/>
                    <a:gd name="T81" fmla="*/ 170 h 284"/>
                    <a:gd name="T82" fmla="*/ 759 w 771"/>
                    <a:gd name="T83" fmla="*/ 151 h 2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1"/>
                    <a:gd name="T127" fmla="*/ 0 h 284"/>
                    <a:gd name="T128" fmla="*/ 771 w 771"/>
                    <a:gd name="T129" fmla="*/ 284 h 2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1" h="284">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2" y="9"/>
                      </a:lnTo>
                      <a:lnTo>
                        <a:pt x="79" y="9"/>
                      </a:lnTo>
                      <a:lnTo>
                        <a:pt x="85" y="9"/>
                      </a:lnTo>
                      <a:lnTo>
                        <a:pt x="91" y="9"/>
                      </a:lnTo>
                      <a:lnTo>
                        <a:pt x="97" y="9"/>
                      </a:lnTo>
                      <a:lnTo>
                        <a:pt x="103" y="9"/>
                      </a:lnTo>
                      <a:lnTo>
                        <a:pt x="109" y="19"/>
                      </a:lnTo>
                      <a:lnTo>
                        <a:pt x="115" y="19"/>
                      </a:lnTo>
                      <a:lnTo>
                        <a:pt x="121" y="19"/>
                      </a:lnTo>
                      <a:lnTo>
                        <a:pt x="127" y="19"/>
                      </a:lnTo>
                      <a:lnTo>
                        <a:pt x="133" y="19"/>
                      </a:lnTo>
                      <a:lnTo>
                        <a:pt x="139" y="28"/>
                      </a:lnTo>
                      <a:lnTo>
                        <a:pt x="145" y="28"/>
                      </a:lnTo>
                      <a:lnTo>
                        <a:pt x="151" y="28"/>
                      </a:lnTo>
                      <a:lnTo>
                        <a:pt x="157" y="28"/>
                      </a:lnTo>
                      <a:lnTo>
                        <a:pt x="164" y="38"/>
                      </a:lnTo>
                      <a:lnTo>
                        <a:pt x="170" y="38"/>
                      </a:lnTo>
                      <a:lnTo>
                        <a:pt x="176" y="38"/>
                      </a:lnTo>
                      <a:lnTo>
                        <a:pt x="182" y="38"/>
                      </a:lnTo>
                      <a:lnTo>
                        <a:pt x="188" y="47"/>
                      </a:lnTo>
                      <a:lnTo>
                        <a:pt x="194" y="47"/>
                      </a:lnTo>
                      <a:lnTo>
                        <a:pt x="200" y="47"/>
                      </a:lnTo>
                      <a:lnTo>
                        <a:pt x="206" y="47"/>
                      </a:lnTo>
                      <a:lnTo>
                        <a:pt x="212" y="57"/>
                      </a:lnTo>
                      <a:lnTo>
                        <a:pt x="218" y="57"/>
                      </a:lnTo>
                      <a:lnTo>
                        <a:pt x="224" y="57"/>
                      </a:lnTo>
                      <a:lnTo>
                        <a:pt x="230" y="66"/>
                      </a:lnTo>
                      <a:lnTo>
                        <a:pt x="236" y="66"/>
                      </a:lnTo>
                      <a:lnTo>
                        <a:pt x="243" y="66"/>
                      </a:lnTo>
                      <a:lnTo>
                        <a:pt x="249" y="76"/>
                      </a:lnTo>
                      <a:lnTo>
                        <a:pt x="255" y="76"/>
                      </a:lnTo>
                      <a:lnTo>
                        <a:pt x="261" y="76"/>
                      </a:lnTo>
                      <a:lnTo>
                        <a:pt x="267" y="85"/>
                      </a:lnTo>
                      <a:lnTo>
                        <a:pt x="273" y="85"/>
                      </a:lnTo>
                      <a:lnTo>
                        <a:pt x="279" y="95"/>
                      </a:lnTo>
                      <a:lnTo>
                        <a:pt x="285" y="95"/>
                      </a:lnTo>
                      <a:lnTo>
                        <a:pt x="291" y="95"/>
                      </a:lnTo>
                      <a:lnTo>
                        <a:pt x="297" y="104"/>
                      </a:lnTo>
                      <a:lnTo>
                        <a:pt x="303" y="104"/>
                      </a:lnTo>
                      <a:lnTo>
                        <a:pt x="309" y="114"/>
                      </a:lnTo>
                      <a:lnTo>
                        <a:pt x="315" y="114"/>
                      </a:lnTo>
                      <a:lnTo>
                        <a:pt x="322" y="114"/>
                      </a:lnTo>
                      <a:lnTo>
                        <a:pt x="328" y="123"/>
                      </a:lnTo>
                      <a:lnTo>
                        <a:pt x="334" y="123"/>
                      </a:lnTo>
                      <a:lnTo>
                        <a:pt x="340" y="133"/>
                      </a:lnTo>
                      <a:lnTo>
                        <a:pt x="346" y="133"/>
                      </a:lnTo>
                      <a:lnTo>
                        <a:pt x="352" y="133"/>
                      </a:lnTo>
                      <a:lnTo>
                        <a:pt x="358" y="142"/>
                      </a:lnTo>
                      <a:lnTo>
                        <a:pt x="364" y="142"/>
                      </a:lnTo>
                      <a:lnTo>
                        <a:pt x="370" y="151"/>
                      </a:lnTo>
                      <a:lnTo>
                        <a:pt x="376" y="151"/>
                      </a:lnTo>
                      <a:lnTo>
                        <a:pt x="382" y="161"/>
                      </a:lnTo>
                      <a:lnTo>
                        <a:pt x="388" y="161"/>
                      </a:lnTo>
                      <a:lnTo>
                        <a:pt x="394" y="170"/>
                      </a:lnTo>
                      <a:lnTo>
                        <a:pt x="400" y="170"/>
                      </a:lnTo>
                      <a:lnTo>
                        <a:pt x="407" y="170"/>
                      </a:lnTo>
                      <a:lnTo>
                        <a:pt x="413" y="180"/>
                      </a:lnTo>
                      <a:lnTo>
                        <a:pt x="419" y="180"/>
                      </a:lnTo>
                      <a:lnTo>
                        <a:pt x="425" y="189"/>
                      </a:lnTo>
                      <a:lnTo>
                        <a:pt x="431" y="189"/>
                      </a:lnTo>
                      <a:lnTo>
                        <a:pt x="437" y="199"/>
                      </a:lnTo>
                      <a:lnTo>
                        <a:pt x="443" y="199"/>
                      </a:lnTo>
                      <a:lnTo>
                        <a:pt x="449" y="208"/>
                      </a:lnTo>
                      <a:lnTo>
                        <a:pt x="455" y="208"/>
                      </a:lnTo>
                      <a:lnTo>
                        <a:pt x="461" y="218"/>
                      </a:lnTo>
                      <a:lnTo>
                        <a:pt x="467" y="218"/>
                      </a:lnTo>
                      <a:lnTo>
                        <a:pt x="473" y="227"/>
                      </a:lnTo>
                      <a:lnTo>
                        <a:pt x="479" y="227"/>
                      </a:lnTo>
                      <a:lnTo>
                        <a:pt x="486" y="227"/>
                      </a:lnTo>
                      <a:lnTo>
                        <a:pt x="492" y="237"/>
                      </a:lnTo>
                      <a:lnTo>
                        <a:pt x="498" y="237"/>
                      </a:lnTo>
                      <a:lnTo>
                        <a:pt x="504" y="246"/>
                      </a:lnTo>
                      <a:lnTo>
                        <a:pt x="510" y="246"/>
                      </a:lnTo>
                      <a:lnTo>
                        <a:pt x="516" y="256"/>
                      </a:lnTo>
                      <a:lnTo>
                        <a:pt x="522" y="256"/>
                      </a:lnTo>
                      <a:lnTo>
                        <a:pt x="528" y="265"/>
                      </a:lnTo>
                      <a:lnTo>
                        <a:pt x="534" y="265"/>
                      </a:lnTo>
                      <a:lnTo>
                        <a:pt x="540" y="275"/>
                      </a:lnTo>
                      <a:lnTo>
                        <a:pt x="546" y="275"/>
                      </a:lnTo>
                      <a:lnTo>
                        <a:pt x="552" y="284"/>
                      </a:lnTo>
                      <a:lnTo>
                        <a:pt x="558" y="284"/>
                      </a:lnTo>
                      <a:lnTo>
                        <a:pt x="565" y="284"/>
                      </a:lnTo>
                      <a:lnTo>
                        <a:pt x="571" y="284"/>
                      </a:lnTo>
                      <a:lnTo>
                        <a:pt x="577" y="275"/>
                      </a:lnTo>
                      <a:lnTo>
                        <a:pt x="583" y="275"/>
                      </a:lnTo>
                      <a:lnTo>
                        <a:pt x="589" y="265"/>
                      </a:lnTo>
                      <a:lnTo>
                        <a:pt x="595" y="265"/>
                      </a:lnTo>
                      <a:lnTo>
                        <a:pt x="601" y="256"/>
                      </a:lnTo>
                      <a:lnTo>
                        <a:pt x="607" y="256"/>
                      </a:lnTo>
                      <a:lnTo>
                        <a:pt x="613" y="246"/>
                      </a:lnTo>
                      <a:lnTo>
                        <a:pt x="619" y="246"/>
                      </a:lnTo>
                      <a:lnTo>
                        <a:pt x="625" y="246"/>
                      </a:lnTo>
                      <a:lnTo>
                        <a:pt x="631" y="237"/>
                      </a:lnTo>
                      <a:lnTo>
                        <a:pt x="637" y="237"/>
                      </a:lnTo>
                      <a:lnTo>
                        <a:pt x="643" y="227"/>
                      </a:lnTo>
                      <a:lnTo>
                        <a:pt x="650" y="227"/>
                      </a:lnTo>
                      <a:lnTo>
                        <a:pt x="656" y="218"/>
                      </a:lnTo>
                      <a:lnTo>
                        <a:pt x="662" y="218"/>
                      </a:lnTo>
                      <a:lnTo>
                        <a:pt x="668" y="208"/>
                      </a:lnTo>
                      <a:lnTo>
                        <a:pt x="674" y="208"/>
                      </a:lnTo>
                      <a:lnTo>
                        <a:pt x="680" y="208"/>
                      </a:lnTo>
                      <a:lnTo>
                        <a:pt x="686" y="199"/>
                      </a:lnTo>
                      <a:lnTo>
                        <a:pt x="692" y="199"/>
                      </a:lnTo>
                      <a:lnTo>
                        <a:pt x="698" y="189"/>
                      </a:lnTo>
                      <a:lnTo>
                        <a:pt x="704" y="189"/>
                      </a:lnTo>
                      <a:lnTo>
                        <a:pt x="710" y="180"/>
                      </a:lnTo>
                      <a:lnTo>
                        <a:pt x="716" y="180"/>
                      </a:lnTo>
                      <a:lnTo>
                        <a:pt x="722" y="180"/>
                      </a:lnTo>
                      <a:lnTo>
                        <a:pt x="729" y="170"/>
                      </a:lnTo>
                      <a:lnTo>
                        <a:pt x="735" y="170"/>
                      </a:lnTo>
                      <a:lnTo>
                        <a:pt x="741" y="170"/>
                      </a:lnTo>
                      <a:lnTo>
                        <a:pt x="747" y="161"/>
                      </a:lnTo>
                      <a:lnTo>
                        <a:pt x="753" y="161"/>
                      </a:lnTo>
                      <a:lnTo>
                        <a:pt x="759" y="151"/>
                      </a:lnTo>
                      <a:lnTo>
                        <a:pt x="765" y="151"/>
                      </a:lnTo>
                      <a:lnTo>
                        <a:pt x="771" y="151"/>
                      </a:lnTo>
                    </a:path>
                  </a:pathLst>
                </a:custGeom>
                <a:noFill/>
                <a:ln w="19050">
                  <a:solidFill>
                    <a:srgbClr val="0000FF"/>
                  </a:solidFill>
                  <a:prstDash val="solid"/>
                  <a:round/>
                  <a:headEnd/>
                  <a:tailEnd/>
                </a:ln>
              </p:spPr>
              <p:txBody>
                <a:bodyPr/>
                <a:lstStyle/>
                <a:p>
                  <a:endParaRPr lang="ja-JP" altLang="en-US"/>
                </a:p>
              </p:txBody>
            </p:sp>
            <p:sp>
              <p:nvSpPr>
                <p:cNvPr id="109" name="Freeform 453"/>
                <p:cNvSpPr>
                  <a:spLocks/>
                </p:cNvSpPr>
                <p:nvPr/>
              </p:nvSpPr>
              <p:spPr bwMode="auto">
                <a:xfrm>
                  <a:off x="4378" y="2450"/>
                  <a:ext cx="316" cy="94"/>
                </a:xfrm>
                <a:custGeom>
                  <a:avLst/>
                  <a:gdLst>
                    <a:gd name="T0" fmla="*/ 0 w 316"/>
                    <a:gd name="T1" fmla="*/ 94 h 94"/>
                    <a:gd name="T2" fmla="*/ 6 w 316"/>
                    <a:gd name="T3" fmla="*/ 85 h 94"/>
                    <a:gd name="T4" fmla="*/ 12 w 316"/>
                    <a:gd name="T5" fmla="*/ 85 h 94"/>
                    <a:gd name="T6" fmla="*/ 18 w 316"/>
                    <a:gd name="T7" fmla="*/ 85 h 94"/>
                    <a:gd name="T8" fmla="*/ 24 w 316"/>
                    <a:gd name="T9" fmla="*/ 76 h 94"/>
                    <a:gd name="T10" fmla="*/ 30 w 316"/>
                    <a:gd name="T11" fmla="*/ 76 h 94"/>
                    <a:gd name="T12" fmla="*/ 37 w 316"/>
                    <a:gd name="T13" fmla="*/ 76 h 94"/>
                    <a:gd name="T14" fmla="*/ 43 w 316"/>
                    <a:gd name="T15" fmla="*/ 66 h 94"/>
                    <a:gd name="T16" fmla="*/ 49 w 316"/>
                    <a:gd name="T17" fmla="*/ 66 h 94"/>
                    <a:gd name="T18" fmla="*/ 55 w 316"/>
                    <a:gd name="T19" fmla="*/ 66 h 94"/>
                    <a:gd name="T20" fmla="*/ 61 w 316"/>
                    <a:gd name="T21" fmla="*/ 57 h 94"/>
                    <a:gd name="T22" fmla="*/ 67 w 316"/>
                    <a:gd name="T23" fmla="*/ 57 h 94"/>
                    <a:gd name="T24" fmla="*/ 73 w 316"/>
                    <a:gd name="T25" fmla="*/ 57 h 94"/>
                    <a:gd name="T26" fmla="*/ 79 w 316"/>
                    <a:gd name="T27" fmla="*/ 47 h 94"/>
                    <a:gd name="T28" fmla="*/ 85 w 316"/>
                    <a:gd name="T29" fmla="*/ 47 h 94"/>
                    <a:gd name="T30" fmla="*/ 91 w 316"/>
                    <a:gd name="T31" fmla="*/ 47 h 94"/>
                    <a:gd name="T32" fmla="*/ 97 w 316"/>
                    <a:gd name="T33" fmla="*/ 47 h 94"/>
                    <a:gd name="T34" fmla="*/ 103 w 316"/>
                    <a:gd name="T35" fmla="*/ 38 h 94"/>
                    <a:gd name="T36" fmla="*/ 109 w 316"/>
                    <a:gd name="T37" fmla="*/ 38 h 94"/>
                    <a:gd name="T38" fmla="*/ 115 w 316"/>
                    <a:gd name="T39" fmla="*/ 38 h 94"/>
                    <a:gd name="T40" fmla="*/ 122 w 316"/>
                    <a:gd name="T41" fmla="*/ 38 h 94"/>
                    <a:gd name="T42" fmla="*/ 128 w 316"/>
                    <a:gd name="T43" fmla="*/ 28 h 94"/>
                    <a:gd name="T44" fmla="*/ 134 w 316"/>
                    <a:gd name="T45" fmla="*/ 28 h 94"/>
                    <a:gd name="T46" fmla="*/ 140 w 316"/>
                    <a:gd name="T47" fmla="*/ 28 h 94"/>
                    <a:gd name="T48" fmla="*/ 146 w 316"/>
                    <a:gd name="T49" fmla="*/ 28 h 94"/>
                    <a:gd name="T50" fmla="*/ 152 w 316"/>
                    <a:gd name="T51" fmla="*/ 28 h 94"/>
                    <a:gd name="T52" fmla="*/ 158 w 316"/>
                    <a:gd name="T53" fmla="*/ 19 h 94"/>
                    <a:gd name="T54" fmla="*/ 164 w 316"/>
                    <a:gd name="T55" fmla="*/ 19 h 94"/>
                    <a:gd name="T56" fmla="*/ 170 w 316"/>
                    <a:gd name="T57" fmla="*/ 19 h 94"/>
                    <a:gd name="T58" fmla="*/ 176 w 316"/>
                    <a:gd name="T59" fmla="*/ 19 h 94"/>
                    <a:gd name="T60" fmla="*/ 182 w 316"/>
                    <a:gd name="T61" fmla="*/ 19 h 94"/>
                    <a:gd name="T62" fmla="*/ 188 w 316"/>
                    <a:gd name="T63" fmla="*/ 9 h 94"/>
                    <a:gd name="T64" fmla="*/ 194 w 316"/>
                    <a:gd name="T65" fmla="*/ 9 h 94"/>
                    <a:gd name="T66" fmla="*/ 201 w 316"/>
                    <a:gd name="T67" fmla="*/ 9 h 94"/>
                    <a:gd name="T68" fmla="*/ 207 w 316"/>
                    <a:gd name="T69" fmla="*/ 9 h 94"/>
                    <a:gd name="T70" fmla="*/ 213 w 316"/>
                    <a:gd name="T71" fmla="*/ 9 h 94"/>
                    <a:gd name="T72" fmla="*/ 219 w 316"/>
                    <a:gd name="T73" fmla="*/ 9 h 94"/>
                    <a:gd name="T74" fmla="*/ 225 w 316"/>
                    <a:gd name="T75" fmla="*/ 9 h 94"/>
                    <a:gd name="T76" fmla="*/ 231 w 316"/>
                    <a:gd name="T77" fmla="*/ 0 h 94"/>
                    <a:gd name="T78" fmla="*/ 237 w 316"/>
                    <a:gd name="T79" fmla="*/ 0 h 94"/>
                    <a:gd name="T80" fmla="*/ 243 w 316"/>
                    <a:gd name="T81" fmla="*/ 0 h 94"/>
                    <a:gd name="T82" fmla="*/ 249 w 316"/>
                    <a:gd name="T83" fmla="*/ 0 h 94"/>
                    <a:gd name="T84" fmla="*/ 255 w 316"/>
                    <a:gd name="T85" fmla="*/ 0 h 94"/>
                    <a:gd name="T86" fmla="*/ 261 w 316"/>
                    <a:gd name="T87" fmla="*/ 0 h 94"/>
                    <a:gd name="T88" fmla="*/ 267 w 316"/>
                    <a:gd name="T89" fmla="*/ 0 h 94"/>
                    <a:gd name="T90" fmla="*/ 273 w 316"/>
                    <a:gd name="T91" fmla="*/ 0 h 94"/>
                    <a:gd name="T92" fmla="*/ 280 w 316"/>
                    <a:gd name="T93" fmla="*/ 0 h 94"/>
                    <a:gd name="T94" fmla="*/ 286 w 316"/>
                    <a:gd name="T95" fmla="*/ 0 h 94"/>
                    <a:gd name="T96" fmla="*/ 292 w 316"/>
                    <a:gd name="T97" fmla="*/ 0 h 94"/>
                    <a:gd name="T98" fmla="*/ 298 w 316"/>
                    <a:gd name="T99" fmla="*/ 0 h 94"/>
                    <a:gd name="T100" fmla="*/ 304 w 316"/>
                    <a:gd name="T101" fmla="*/ 0 h 94"/>
                    <a:gd name="T102" fmla="*/ 310 w 316"/>
                    <a:gd name="T103" fmla="*/ 0 h 94"/>
                    <a:gd name="T104" fmla="*/ 316 w 316"/>
                    <a:gd name="T105" fmla="*/ 0 h 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6"/>
                    <a:gd name="T160" fmla="*/ 0 h 94"/>
                    <a:gd name="T161" fmla="*/ 316 w 316"/>
                    <a:gd name="T162" fmla="*/ 94 h 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6" h="94">
                      <a:moveTo>
                        <a:pt x="0" y="94"/>
                      </a:moveTo>
                      <a:lnTo>
                        <a:pt x="6" y="85"/>
                      </a:lnTo>
                      <a:lnTo>
                        <a:pt x="12" y="85"/>
                      </a:lnTo>
                      <a:lnTo>
                        <a:pt x="18" y="85"/>
                      </a:lnTo>
                      <a:lnTo>
                        <a:pt x="24" y="76"/>
                      </a:lnTo>
                      <a:lnTo>
                        <a:pt x="30" y="76"/>
                      </a:lnTo>
                      <a:lnTo>
                        <a:pt x="37" y="76"/>
                      </a:lnTo>
                      <a:lnTo>
                        <a:pt x="43" y="66"/>
                      </a:lnTo>
                      <a:lnTo>
                        <a:pt x="49" y="66"/>
                      </a:lnTo>
                      <a:lnTo>
                        <a:pt x="55" y="66"/>
                      </a:lnTo>
                      <a:lnTo>
                        <a:pt x="61" y="57"/>
                      </a:lnTo>
                      <a:lnTo>
                        <a:pt x="67" y="57"/>
                      </a:lnTo>
                      <a:lnTo>
                        <a:pt x="73" y="57"/>
                      </a:lnTo>
                      <a:lnTo>
                        <a:pt x="79" y="47"/>
                      </a:lnTo>
                      <a:lnTo>
                        <a:pt x="85" y="47"/>
                      </a:lnTo>
                      <a:lnTo>
                        <a:pt x="91" y="47"/>
                      </a:lnTo>
                      <a:lnTo>
                        <a:pt x="97" y="47"/>
                      </a:lnTo>
                      <a:lnTo>
                        <a:pt x="103" y="38"/>
                      </a:lnTo>
                      <a:lnTo>
                        <a:pt x="109" y="38"/>
                      </a:lnTo>
                      <a:lnTo>
                        <a:pt x="115" y="38"/>
                      </a:lnTo>
                      <a:lnTo>
                        <a:pt x="122" y="38"/>
                      </a:lnTo>
                      <a:lnTo>
                        <a:pt x="128" y="28"/>
                      </a:lnTo>
                      <a:lnTo>
                        <a:pt x="134" y="28"/>
                      </a:lnTo>
                      <a:lnTo>
                        <a:pt x="140" y="28"/>
                      </a:lnTo>
                      <a:lnTo>
                        <a:pt x="146" y="28"/>
                      </a:lnTo>
                      <a:lnTo>
                        <a:pt x="152" y="28"/>
                      </a:lnTo>
                      <a:lnTo>
                        <a:pt x="158" y="19"/>
                      </a:lnTo>
                      <a:lnTo>
                        <a:pt x="164" y="19"/>
                      </a:lnTo>
                      <a:lnTo>
                        <a:pt x="170" y="19"/>
                      </a:lnTo>
                      <a:lnTo>
                        <a:pt x="176" y="19"/>
                      </a:lnTo>
                      <a:lnTo>
                        <a:pt x="182" y="19"/>
                      </a:lnTo>
                      <a:lnTo>
                        <a:pt x="188" y="9"/>
                      </a:lnTo>
                      <a:lnTo>
                        <a:pt x="194" y="9"/>
                      </a:lnTo>
                      <a:lnTo>
                        <a:pt x="201" y="9"/>
                      </a:lnTo>
                      <a:lnTo>
                        <a:pt x="207" y="9"/>
                      </a:lnTo>
                      <a:lnTo>
                        <a:pt x="213" y="9"/>
                      </a:lnTo>
                      <a:lnTo>
                        <a:pt x="219" y="9"/>
                      </a:lnTo>
                      <a:lnTo>
                        <a:pt x="225" y="9"/>
                      </a:lnTo>
                      <a:lnTo>
                        <a:pt x="231" y="0"/>
                      </a:lnTo>
                      <a:lnTo>
                        <a:pt x="237" y="0"/>
                      </a:lnTo>
                      <a:lnTo>
                        <a:pt x="243" y="0"/>
                      </a:lnTo>
                      <a:lnTo>
                        <a:pt x="249" y="0"/>
                      </a:lnTo>
                      <a:lnTo>
                        <a:pt x="255" y="0"/>
                      </a:lnTo>
                      <a:lnTo>
                        <a:pt x="261" y="0"/>
                      </a:lnTo>
                      <a:lnTo>
                        <a:pt x="267" y="0"/>
                      </a:lnTo>
                      <a:lnTo>
                        <a:pt x="273" y="0"/>
                      </a:lnTo>
                      <a:lnTo>
                        <a:pt x="280" y="0"/>
                      </a:lnTo>
                      <a:lnTo>
                        <a:pt x="286" y="0"/>
                      </a:lnTo>
                      <a:lnTo>
                        <a:pt x="292" y="0"/>
                      </a:lnTo>
                      <a:lnTo>
                        <a:pt x="298" y="0"/>
                      </a:lnTo>
                      <a:lnTo>
                        <a:pt x="304" y="0"/>
                      </a:lnTo>
                      <a:lnTo>
                        <a:pt x="310" y="0"/>
                      </a:lnTo>
                      <a:lnTo>
                        <a:pt x="316" y="0"/>
                      </a:lnTo>
                    </a:path>
                  </a:pathLst>
                </a:custGeom>
                <a:noFill/>
                <a:ln w="19050">
                  <a:solidFill>
                    <a:srgbClr val="0000FF"/>
                  </a:solidFill>
                  <a:prstDash val="solid"/>
                  <a:round/>
                  <a:headEnd/>
                  <a:tailEnd/>
                </a:ln>
              </p:spPr>
              <p:txBody>
                <a:bodyPr/>
                <a:lstStyle/>
                <a:p>
                  <a:endParaRPr lang="ja-JP" altLang="en-US"/>
                </a:p>
              </p:txBody>
            </p:sp>
          </p:grpSp>
          <p:sp>
            <p:nvSpPr>
              <p:cNvPr id="111" name="円/楕円 110"/>
              <p:cNvSpPr/>
              <p:nvPr/>
            </p:nvSpPr>
            <p:spPr>
              <a:xfrm>
                <a:off x="971674" y="2655891"/>
                <a:ext cx="215899" cy="164235"/>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12" name="円/楕円 111"/>
              <p:cNvSpPr/>
              <p:nvPr/>
            </p:nvSpPr>
            <p:spPr>
              <a:xfrm>
                <a:off x="1908299" y="2655891"/>
                <a:ext cx="215899" cy="164235"/>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13" name="角丸四角形吹き出し 112"/>
              <p:cNvSpPr/>
              <p:nvPr/>
            </p:nvSpPr>
            <p:spPr>
              <a:xfrm>
                <a:off x="1731577" y="2163186"/>
                <a:ext cx="669131" cy="296579"/>
              </a:xfrm>
              <a:prstGeom prst="wedgeRoundRectCallout">
                <a:avLst>
                  <a:gd name="adj1" fmla="val 2869"/>
                  <a:gd name="adj2" fmla="val 119410"/>
                  <a:gd name="adj3" fmla="val 16667"/>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36000" rIns="36000" anchor="ctr" anchorCtr="1"/>
              <a:lstStyle/>
              <a:p>
                <a:pPr algn="ctr">
                  <a:defRPr/>
                </a:pPr>
                <a:r>
                  <a:rPr lang="ja-JP" altLang="en-US" sz="1000" b="1" dirty="0">
                    <a:solidFill>
                      <a:srgbClr val="FF0000"/>
                    </a:solidFill>
                  </a:rPr>
                  <a:t>ゼロ点</a:t>
                </a:r>
              </a:p>
            </p:txBody>
          </p:sp>
          <p:sp>
            <p:nvSpPr>
              <p:cNvPr id="110" name="角丸四角形吹き出し 109"/>
              <p:cNvSpPr/>
              <p:nvPr/>
            </p:nvSpPr>
            <p:spPr>
              <a:xfrm>
                <a:off x="850841" y="2156915"/>
                <a:ext cx="674850" cy="296579"/>
              </a:xfrm>
              <a:prstGeom prst="wedgeRoundRectCallout">
                <a:avLst>
                  <a:gd name="adj1" fmla="val -19351"/>
                  <a:gd name="adj2" fmla="val 114198"/>
                  <a:gd name="adj3" fmla="val 16667"/>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36000" rIns="36000" anchor="ctr" anchorCtr="1"/>
              <a:lstStyle/>
              <a:p>
                <a:pPr algn="ctr">
                  <a:defRPr/>
                </a:pPr>
                <a:r>
                  <a:rPr lang="ja-JP" altLang="en-US" sz="1000" b="1" dirty="0">
                    <a:solidFill>
                      <a:srgbClr val="FF0000"/>
                    </a:solidFill>
                  </a:rPr>
                  <a:t>ゼロ点</a:t>
                </a:r>
              </a:p>
            </p:txBody>
          </p:sp>
        </p:grpSp>
        <p:sp>
          <p:nvSpPr>
            <p:cNvPr id="115" name="角丸四角形吹き出し 114"/>
            <p:cNvSpPr/>
            <p:nvPr/>
          </p:nvSpPr>
          <p:spPr bwMode="auto">
            <a:xfrm>
              <a:off x="3275856" y="1772815"/>
              <a:ext cx="1872208" cy="1147627"/>
            </a:xfrm>
            <a:prstGeom prst="wedgeRoundRectCallout">
              <a:avLst>
                <a:gd name="adj1" fmla="val 65147"/>
                <a:gd name="adj2" fmla="val -11654"/>
                <a:gd name="adj3" fmla="val 16667"/>
              </a:avLst>
            </a:prstGeom>
            <a:noFill/>
            <a:ln w="12700">
              <a:solidFill>
                <a:schemeClr val="tx1"/>
              </a:solidFill>
              <a:prstDash val="solid"/>
            </a:ln>
          </p:spPr>
          <p:style>
            <a:lnRef idx="2">
              <a:schemeClr val="accent5"/>
            </a:lnRef>
            <a:fillRef idx="1">
              <a:schemeClr val="lt1"/>
            </a:fillRef>
            <a:effectRef idx="0">
              <a:schemeClr val="accent5"/>
            </a:effectRef>
            <a:fontRef idx="minor">
              <a:schemeClr val="dk1"/>
            </a:fontRef>
          </p:style>
          <p:txBody>
            <a:bodyPr lIns="180000" tIns="36000" bIns="36000" rtlCol="0" anchor="ctr"/>
            <a:lstStyle/>
            <a:p>
              <a:pPr algn="ctr" eaLnBrk="1" hangingPunct="1"/>
              <a:endParaRPr kumimoji="1" lang="ja-JP" altLang="en-US" dirty="0" smtClean="0"/>
            </a:p>
          </p:txBody>
        </p:sp>
        <p:sp>
          <p:nvSpPr>
            <p:cNvPr id="116" name="テキスト ボックス 66"/>
            <p:cNvSpPr txBox="1">
              <a:spLocks noChangeArrowheads="1"/>
            </p:cNvSpPr>
            <p:nvPr/>
          </p:nvSpPr>
          <p:spPr bwMode="auto">
            <a:xfrm>
              <a:off x="3347864" y="2660757"/>
              <a:ext cx="1728192" cy="259687"/>
            </a:xfrm>
            <a:prstGeom prst="rect">
              <a:avLst/>
            </a:prstGeom>
            <a:noFill/>
            <a:ln w="9525">
              <a:noFill/>
              <a:miter lim="800000"/>
              <a:headEnd/>
              <a:tailEnd/>
            </a:ln>
          </p:spPr>
          <p:txBody>
            <a:bodyPr wrap="square" anchor="ctr" anchorCtr="1">
              <a:spAutoFit/>
            </a:bodyPr>
            <a:lstStyle/>
            <a:p>
              <a:r>
                <a:rPr lang="en-US" altLang="ja-JP" sz="1200" dirty="0" smtClean="0"/>
                <a:t>PSF(</a:t>
              </a:r>
              <a:r>
                <a:rPr lang="ja-JP" altLang="en-US" sz="1200" dirty="0" smtClean="0"/>
                <a:t>周波数成分</a:t>
              </a:r>
              <a:r>
                <a:rPr lang="en-US" altLang="ja-JP" sz="1200" dirty="0" smtClean="0"/>
                <a:t>)</a:t>
              </a:r>
              <a:endParaRPr lang="ja-JP" altLang="en-US" sz="1200" dirty="0"/>
            </a:p>
          </p:txBody>
        </p:sp>
      </p:grpSp>
      <p:grpSp>
        <p:nvGrpSpPr>
          <p:cNvPr id="119" name="グループ化 118"/>
          <p:cNvGrpSpPr/>
          <p:nvPr/>
        </p:nvGrpSpPr>
        <p:grpSpPr>
          <a:xfrm>
            <a:off x="3707904" y="1844823"/>
            <a:ext cx="2016224" cy="1158052"/>
            <a:chOff x="5436096" y="1844824"/>
            <a:chExt cx="2392363" cy="1142584"/>
          </a:xfrm>
        </p:grpSpPr>
        <p:grpSp>
          <p:nvGrpSpPr>
            <p:cNvPr id="74" name="グループ化 73"/>
            <p:cNvGrpSpPr/>
            <p:nvPr/>
          </p:nvGrpSpPr>
          <p:grpSpPr>
            <a:xfrm>
              <a:off x="5436096" y="1855857"/>
              <a:ext cx="2392363" cy="1000132"/>
              <a:chOff x="6751637" y="1949964"/>
              <a:chExt cx="2392363" cy="1000132"/>
            </a:xfrm>
          </p:grpSpPr>
          <p:grpSp>
            <p:nvGrpSpPr>
              <p:cNvPr id="38" name="Group 459"/>
              <p:cNvGrpSpPr>
                <a:grpSpLocks noChangeAspect="1"/>
              </p:cNvGrpSpPr>
              <p:nvPr/>
            </p:nvGrpSpPr>
            <p:grpSpPr bwMode="auto">
              <a:xfrm>
                <a:off x="6751637" y="1949964"/>
                <a:ext cx="2392363" cy="1000132"/>
                <a:chOff x="4613" y="1285"/>
                <a:chExt cx="2697" cy="1444"/>
              </a:xfrm>
            </p:grpSpPr>
            <p:sp>
              <p:nvSpPr>
                <p:cNvPr id="40" name="Line 464"/>
                <p:cNvSpPr>
                  <a:spLocks noChangeShapeType="1"/>
                </p:cNvSpPr>
                <p:nvPr/>
              </p:nvSpPr>
              <p:spPr bwMode="auto">
                <a:xfrm flipV="1">
                  <a:off x="4673" y="1285"/>
                  <a:ext cx="1" cy="1239"/>
                </a:xfrm>
                <a:prstGeom prst="line">
                  <a:avLst/>
                </a:prstGeom>
                <a:noFill/>
                <a:ln w="0">
                  <a:solidFill>
                    <a:srgbClr val="000000"/>
                  </a:solidFill>
                  <a:round/>
                  <a:headEnd/>
                  <a:tailEnd/>
                </a:ln>
              </p:spPr>
              <p:txBody>
                <a:bodyPr/>
                <a:lstStyle/>
                <a:p>
                  <a:endParaRPr lang="ja-JP" altLang="en-US"/>
                </a:p>
              </p:txBody>
            </p:sp>
            <p:sp>
              <p:nvSpPr>
                <p:cNvPr id="42" name="Line 465"/>
                <p:cNvSpPr>
                  <a:spLocks noChangeShapeType="1"/>
                </p:cNvSpPr>
                <p:nvPr/>
              </p:nvSpPr>
              <p:spPr bwMode="auto">
                <a:xfrm>
                  <a:off x="4673" y="2524"/>
                  <a:ext cx="2637" cy="1"/>
                </a:xfrm>
                <a:prstGeom prst="line">
                  <a:avLst/>
                </a:prstGeom>
                <a:noFill/>
                <a:ln w="0">
                  <a:solidFill>
                    <a:srgbClr val="000000"/>
                  </a:solidFill>
                  <a:round/>
                  <a:headEnd/>
                  <a:tailEnd/>
                </a:ln>
              </p:spPr>
              <p:txBody>
                <a:bodyPr/>
                <a:lstStyle/>
                <a:p>
                  <a:endParaRPr lang="ja-JP" altLang="en-US"/>
                </a:p>
              </p:txBody>
            </p:sp>
            <p:sp>
              <p:nvSpPr>
                <p:cNvPr id="44" name="Line 466"/>
                <p:cNvSpPr>
                  <a:spLocks noChangeShapeType="1"/>
                </p:cNvSpPr>
                <p:nvPr/>
              </p:nvSpPr>
              <p:spPr bwMode="auto">
                <a:xfrm flipV="1">
                  <a:off x="4673" y="1285"/>
                  <a:ext cx="1" cy="1239"/>
                </a:xfrm>
                <a:prstGeom prst="line">
                  <a:avLst/>
                </a:prstGeom>
                <a:noFill/>
                <a:ln w="0">
                  <a:solidFill>
                    <a:srgbClr val="000000"/>
                  </a:solidFill>
                  <a:round/>
                  <a:headEnd/>
                  <a:tailEnd/>
                </a:ln>
              </p:spPr>
              <p:txBody>
                <a:bodyPr/>
                <a:lstStyle/>
                <a:p>
                  <a:endParaRPr lang="ja-JP" altLang="en-US"/>
                </a:p>
              </p:txBody>
            </p:sp>
            <p:sp>
              <p:nvSpPr>
                <p:cNvPr id="45" name="Line 467"/>
                <p:cNvSpPr>
                  <a:spLocks noChangeShapeType="1"/>
                </p:cNvSpPr>
                <p:nvPr/>
              </p:nvSpPr>
              <p:spPr bwMode="auto">
                <a:xfrm flipV="1">
                  <a:off x="4673" y="2473"/>
                  <a:ext cx="1" cy="51"/>
                </a:xfrm>
                <a:prstGeom prst="line">
                  <a:avLst/>
                </a:prstGeom>
                <a:noFill/>
                <a:ln w="0">
                  <a:solidFill>
                    <a:srgbClr val="000000"/>
                  </a:solidFill>
                  <a:round/>
                  <a:headEnd/>
                  <a:tailEnd/>
                </a:ln>
              </p:spPr>
              <p:txBody>
                <a:bodyPr/>
                <a:lstStyle/>
                <a:p>
                  <a:endParaRPr lang="ja-JP" altLang="en-US"/>
                </a:p>
              </p:txBody>
            </p:sp>
            <p:sp>
              <p:nvSpPr>
                <p:cNvPr id="47" name="Line 468"/>
                <p:cNvSpPr>
                  <a:spLocks noChangeShapeType="1"/>
                </p:cNvSpPr>
                <p:nvPr/>
              </p:nvSpPr>
              <p:spPr bwMode="auto">
                <a:xfrm>
                  <a:off x="4673" y="1285"/>
                  <a:ext cx="1" cy="41"/>
                </a:xfrm>
                <a:prstGeom prst="line">
                  <a:avLst/>
                </a:prstGeom>
                <a:noFill/>
                <a:ln w="0">
                  <a:solidFill>
                    <a:srgbClr val="000000"/>
                  </a:solidFill>
                  <a:round/>
                  <a:headEnd/>
                  <a:tailEnd/>
                </a:ln>
              </p:spPr>
              <p:txBody>
                <a:bodyPr/>
                <a:lstStyle/>
                <a:p>
                  <a:endParaRPr lang="ja-JP" altLang="en-US"/>
                </a:p>
              </p:txBody>
            </p:sp>
            <p:sp>
              <p:nvSpPr>
                <p:cNvPr id="48" name="Rectangle 469"/>
                <p:cNvSpPr>
                  <a:spLocks noChangeArrowheads="1"/>
                </p:cNvSpPr>
                <p:nvPr/>
              </p:nvSpPr>
              <p:spPr bwMode="auto">
                <a:xfrm>
                  <a:off x="4655" y="2555"/>
                  <a:ext cx="0" cy="174"/>
                </a:xfrm>
                <a:prstGeom prst="rect">
                  <a:avLst/>
                </a:prstGeom>
                <a:noFill/>
                <a:ln w="9525">
                  <a:noFill/>
                  <a:miter lim="800000"/>
                  <a:headEnd/>
                  <a:tailEnd/>
                </a:ln>
              </p:spPr>
              <p:txBody>
                <a:bodyPr wrap="none" lIns="0" tIns="0" rIns="0" bIns="0">
                  <a:spAutoFit/>
                </a:bodyPr>
                <a:lstStyle/>
                <a:p>
                  <a:endParaRPr lang="ja-JP" altLang="ja-JP"/>
                </a:p>
              </p:txBody>
            </p:sp>
            <p:sp>
              <p:nvSpPr>
                <p:cNvPr id="49" name="Line 470"/>
                <p:cNvSpPr>
                  <a:spLocks noChangeShapeType="1"/>
                </p:cNvSpPr>
                <p:nvPr/>
              </p:nvSpPr>
              <p:spPr bwMode="auto">
                <a:xfrm flipV="1">
                  <a:off x="4935" y="2473"/>
                  <a:ext cx="1" cy="51"/>
                </a:xfrm>
                <a:prstGeom prst="line">
                  <a:avLst/>
                </a:prstGeom>
                <a:noFill/>
                <a:ln w="0">
                  <a:solidFill>
                    <a:srgbClr val="000000"/>
                  </a:solidFill>
                  <a:round/>
                  <a:headEnd/>
                  <a:tailEnd/>
                </a:ln>
              </p:spPr>
              <p:txBody>
                <a:bodyPr/>
                <a:lstStyle/>
                <a:p>
                  <a:endParaRPr lang="ja-JP" altLang="en-US"/>
                </a:p>
              </p:txBody>
            </p:sp>
            <p:sp>
              <p:nvSpPr>
                <p:cNvPr id="50" name="Line 473"/>
                <p:cNvSpPr>
                  <a:spLocks noChangeShapeType="1"/>
                </p:cNvSpPr>
                <p:nvPr/>
              </p:nvSpPr>
              <p:spPr bwMode="auto">
                <a:xfrm flipV="1">
                  <a:off x="5196" y="2473"/>
                  <a:ext cx="1" cy="51"/>
                </a:xfrm>
                <a:prstGeom prst="line">
                  <a:avLst/>
                </a:prstGeom>
                <a:noFill/>
                <a:ln w="0">
                  <a:solidFill>
                    <a:srgbClr val="000000"/>
                  </a:solidFill>
                  <a:round/>
                  <a:headEnd/>
                  <a:tailEnd/>
                </a:ln>
              </p:spPr>
              <p:txBody>
                <a:bodyPr/>
                <a:lstStyle/>
                <a:p>
                  <a:endParaRPr lang="ja-JP" altLang="en-US"/>
                </a:p>
              </p:txBody>
            </p:sp>
            <p:sp>
              <p:nvSpPr>
                <p:cNvPr id="51" name="Line 476"/>
                <p:cNvSpPr>
                  <a:spLocks noChangeShapeType="1"/>
                </p:cNvSpPr>
                <p:nvPr/>
              </p:nvSpPr>
              <p:spPr bwMode="auto">
                <a:xfrm flipV="1">
                  <a:off x="5463" y="2473"/>
                  <a:ext cx="1" cy="51"/>
                </a:xfrm>
                <a:prstGeom prst="line">
                  <a:avLst/>
                </a:prstGeom>
                <a:noFill/>
                <a:ln w="0">
                  <a:solidFill>
                    <a:srgbClr val="000000"/>
                  </a:solidFill>
                  <a:round/>
                  <a:headEnd/>
                  <a:tailEnd/>
                </a:ln>
              </p:spPr>
              <p:txBody>
                <a:bodyPr/>
                <a:lstStyle/>
                <a:p>
                  <a:endParaRPr lang="ja-JP" altLang="en-US"/>
                </a:p>
              </p:txBody>
            </p:sp>
            <p:sp>
              <p:nvSpPr>
                <p:cNvPr id="52" name="Line 479"/>
                <p:cNvSpPr>
                  <a:spLocks noChangeShapeType="1"/>
                </p:cNvSpPr>
                <p:nvPr/>
              </p:nvSpPr>
              <p:spPr bwMode="auto">
                <a:xfrm flipV="1">
                  <a:off x="5724" y="2473"/>
                  <a:ext cx="1" cy="51"/>
                </a:xfrm>
                <a:prstGeom prst="line">
                  <a:avLst/>
                </a:prstGeom>
                <a:noFill/>
                <a:ln w="0">
                  <a:solidFill>
                    <a:srgbClr val="000000"/>
                  </a:solidFill>
                  <a:round/>
                  <a:headEnd/>
                  <a:tailEnd/>
                </a:ln>
              </p:spPr>
              <p:txBody>
                <a:bodyPr/>
                <a:lstStyle/>
                <a:p>
                  <a:endParaRPr lang="ja-JP" altLang="en-US"/>
                </a:p>
              </p:txBody>
            </p:sp>
            <p:sp>
              <p:nvSpPr>
                <p:cNvPr id="53" name="Line 482"/>
                <p:cNvSpPr>
                  <a:spLocks noChangeShapeType="1"/>
                </p:cNvSpPr>
                <p:nvPr/>
              </p:nvSpPr>
              <p:spPr bwMode="auto">
                <a:xfrm flipV="1">
                  <a:off x="5992" y="2473"/>
                  <a:ext cx="1" cy="51"/>
                </a:xfrm>
                <a:prstGeom prst="line">
                  <a:avLst/>
                </a:prstGeom>
                <a:noFill/>
                <a:ln w="0">
                  <a:solidFill>
                    <a:srgbClr val="000000"/>
                  </a:solidFill>
                  <a:round/>
                  <a:headEnd/>
                  <a:tailEnd/>
                </a:ln>
              </p:spPr>
              <p:txBody>
                <a:bodyPr/>
                <a:lstStyle/>
                <a:p>
                  <a:endParaRPr lang="ja-JP" altLang="en-US"/>
                </a:p>
              </p:txBody>
            </p:sp>
            <p:sp>
              <p:nvSpPr>
                <p:cNvPr id="54" name="Line 485"/>
                <p:cNvSpPr>
                  <a:spLocks noChangeShapeType="1"/>
                </p:cNvSpPr>
                <p:nvPr/>
              </p:nvSpPr>
              <p:spPr bwMode="auto">
                <a:xfrm flipV="1">
                  <a:off x="6253" y="2473"/>
                  <a:ext cx="1" cy="51"/>
                </a:xfrm>
                <a:prstGeom prst="line">
                  <a:avLst/>
                </a:prstGeom>
                <a:noFill/>
                <a:ln w="0">
                  <a:solidFill>
                    <a:srgbClr val="000000"/>
                  </a:solidFill>
                  <a:round/>
                  <a:headEnd/>
                  <a:tailEnd/>
                </a:ln>
              </p:spPr>
              <p:txBody>
                <a:bodyPr/>
                <a:lstStyle/>
                <a:p>
                  <a:endParaRPr lang="ja-JP" altLang="en-US"/>
                </a:p>
              </p:txBody>
            </p:sp>
            <p:sp>
              <p:nvSpPr>
                <p:cNvPr id="55" name="Line 488"/>
                <p:cNvSpPr>
                  <a:spLocks noChangeShapeType="1"/>
                </p:cNvSpPr>
                <p:nvPr/>
              </p:nvSpPr>
              <p:spPr bwMode="auto">
                <a:xfrm flipV="1">
                  <a:off x="6514" y="2473"/>
                  <a:ext cx="1" cy="51"/>
                </a:xfrm>
                <a:prstGeom prst="line">
                  <a:avLst/>
                </a:prstGeom>
                <a:noFill/>
                <a:ln w="0">
                  <a:solidFill>
                    <a:srgbClr val="000000"/>
                  </a:solidFill>
                  <a:round/>
                  <a:headEnd/>
                  <a:tailEnd/>
                </a:ln>
              </p:spPr>
              <p:txBody>
                <a:bodyPr/>
                <a:lstStyle/>
                <a:p>
                  <a:endParaRPr lang="ja-JP" altLang="en-US"/>
                </a:p>
              </p:txBody>
            </p:sp>
            <p:sp>
              <p:nvSpPr>
                <p:cNvPr id="56" name="Line 491"/>
                <p:cNvSpPr>
                  <a:spLocks noChangeShapeType="1"/>
                </p:cNvSpPr>
                <p:nvPr/>
              </p:nvSpPr>
              <p:spPr bwMode="auto">
                <a:xfrm flipV="1">
                  <a:off x="6782" y="2473"/>
                  <a:ext cx="1" cy="51"/>
                </a:xfrm>
                <a:prstGeom prst="line">
                  <a:avLst/>
                </a:prstGeom>
                <a:noFill/>
                <a:ln w="0">
                  <a:solidFill>
                    <a:srgbClr val="000000"/>
                  </a:solidFill>
                  <a:round/>
                  <a:headEnd/>
                  <a:tailEnd/>
                </a:ln>
              </p:spPr>
              <p:txBody>
                <a:bodyPr/>
                <a:lstStyle/>
                <a:p>
                  <a:endParaRPr lang="ja-JP" altLang="en-US"/>
                </a:p>
              </p:txBody>
            </p:sp>
            <p:sp>
              <p:nvSpPr>
                <p:cNvPr id="57" name="Line 494"/>
                <p:cNvSpPr>
                  <a:spLocks noChangeShapeType="1"/>
                </p:cNvSpPr>
                <p:nvPr/>
              </p:nvSpPr>
              <p:spPr bwMode="auto">
                <a:xfrm flipV="1">
                  <a:off x="7043" y="2473"/>
                  <a:ext cx="1" cy="51"/>
                </a:xfrm>
                <a:prstGeom prst="line">
                  <a:avLst/>
                </a:prstGeom>
                <a:noFill/>
                <a:ln w="0">
                  <a:solidFill>
                    <a:srgbClr val="000000"/>
                  </a:solidFill>
                  <a:round/>
                  <a:headEnd/>
                  <a:tailEnd/>
                </a:ln>
              </p:spPr>
              <p:txBody>
                <a:bodyPr/>
                <a:lstStyle/>
                <a:p>
                  <a:endParaRPr lang="ja-JP" altLang="en-US"/>
                </a:p>
              </p:txBody>
            </p:sp>
            <p:sp>
              <p:nvSpPr>
                <p:cNvPr id="58" name="Line 500"/>
                <p:cNvSpPr>
                  <a:spLocks noChangeShapeType="1"/>
                </p:cNvSpPr>
                <p:nvPr/>
              </p:nvSpPr>
              <p:spPr bwMode="auto">
                <a:xfrm>
                  <a:off x="4673" y="2524"/>
                  <a:ext cx="25" cy="1"/>
                </a:xfrm>
                <a:prstGeom prst="line">
                  <a:avLst/>
                </a:prstGeom>
                <a:noFill/>
                <a:ln w="0">
                  <a:solidFill>
                    <a:srgbClr val="000000"/>
                  </a:solidFill>
                  <a:round/>
                  <a:headEnd/>
                  <a:tailEnd/>
                </a:ln>
              </p:spPr>
              <p:txBody>
                <a:bodyPr/>
                <a:lstStyle/>
                <a:p>
                  <a:endParaRPr lang="ja-JP" altLang="en-US"/>
                </a:p>
              </p:txBody>
            </p:sp>
            <p:sp>
              <p:nvSpPr>
                <p:cNvPr id="59" name="Line 501"/>
                <p:cNvSpPr>
                  <a:spLocks noChangeShapeType="1"/>
                </p:cNvSpPr>
                <p:nvPr/>
              </p:nvSpPr>
              <p:spPr bwMode="auto">
                <a:xfrm flipH="1">
                  <a:off x="7280" y="2524"/>
                  <a:ext cx="30" cy="1"/>
                </a:xfrm>
                <a:prstGeom prst="line">
                  <a:avLst/>
                </a:prstGeom>
                <a:noFill/>
                <a:ln w="0">
                  <a:solidFill>
                    <a:srgbClr val="000000"/>
                  </a:solidFill>
                  <a:round/>
                  <a:headEnd/>
                  <a:tailEnd/>
                </a:ln>
              </p:spPr>
              <p:txBody>
                <a:bodyPr/>
                <a:lstStyle/>
                <a:p>
                  <a:endParaRPr lang="ja-JP" altLang="en-US"/>
                </a:p>
              </p:txBody>
            </p:sp>
            <p:sp>
              <p:nvSpPr>
                <p:cNvPr id="60" name="Rectangle 502"/>
                <p:cNvSpPr>
                  <a:spLocks noChangeArrowheads="1"/>
                </p:cNvSpPr>
                <p:nvPr/>
              </p:nvSpPr>
              <p:spPr bwMode="auto">
                <a:xfrm>
                  <a:off x="4613" y="2462"/>
                  <a:ext cx="0" cy="174"/>
                </a:xfrm>
                <a:prstGeom prst="rect">
                  <a:avLst/>
                </a:prstGeom>
                <a:noFill/>
                <a:ln w="9525">
                  <a:noFill/>
                  <a:miter lim="800000"/>
                  <a:headEnd/>
                  <a:tailEnd/>
                </a:ln>
              </p:spPr>
              <p:txBody>
                <a:bodyPr wrap="none" lIns="0" tIns="0" rIns="0" bIns="0">
                  <a:spAutoFit/>
                </a:bodyPr>
                <a:lstStyle/>
                <a:p>
                  <a:endParaRPr lang="ja-JP" altLang="ja-JP"/>
                </a:p>
              </p:txBody>
            </p:sp>
            <p:sp>
              <p:nvSpPr>
                <p:cNvPr id="61" name="Line 503"/>
                <p:cNvSpPr>
                  <a:spLocks noChangeShapeType="1"/>
                </p:cNvSpPr>
                <p:nvPr/>
              </p:nvSpPr>
              <p:spPr bwMode="auto">
                <a:xfrm>
                  <a:off x="4673" y="2268"/>
                  <a:ext cx="25" cy="1"/>
                </a:xfrm>
                <a:prstGeom prst="line">
                  <a:avLst/>
                </a:prstGeom>
                <a:noFill/>
                <a:ln w="0">
                  <a:solidFill>
                    <a:srgbClr val="000000"/>
                  </a:solidFill>
                  <a:round/>
                  <a:headEnd/>
                  <a:tailEnd/>
                </a:ln>
              </p:spPr>
              <p:txBody>
                <a:bodyPr/>
                <a:lstStyle/>
                <a:p>
                  <a:endParaRPr lang="ja-JP" altLang="en-US"/>
                </a:p>
              </p:txBody>
            </p:sp>
            <p:sp>
              <p:nvSpPr>
                <p:cNvPr id="62" name="Rectangle 505"/>
                <p:cNvSpPr>
                  <a:spLocks noChangeArrowheads="1"/>
                </p:cNvSpPr>
                <p:nvPr/>
              </p:nvSpPr>
              <p:spPr bwMode="auto">
                <a:xfrm>
                  <a:off x="4613" y="2206"/>
                  <a:ext cx="0" cy="174"/>
                </a:xfrm>
                <a:prstGeom prst="rect">
                  <a:avLst/>
                </a:prstGeom>
                <a:noFill/>
                <a:ln w="9525">
                  <a:noFill/>
                  <a:miter lim="800000"/>
                  <a:headEnd/>
                  <a:tailEnd/>
                </a:ln>
              </p:spPr>
              <p:txBody>
                <a:bodyPr wrap="none" lIns="0" tIns="0" rIns="0" bIns="0">
                  <a:spAutoFit/>
                </a:bodyPr>
                <a:lstStyle/>
                <a:p>
                  <a:endParaRPr lang="ja-JP" altLang="ja-JP"/>
                </a:p>
              </p:txBody>
            </p:sp>
            <p:sp>
              <p:nvSpPr>
                <p:cNvPr id="63" name="Line 506"/>
                <p:cNvSpPr>
                  <a:spLocks noChangeShapeType="1"/>
                </p:cNvSpPr>
                <p:nvPr/>
              </p:nvSpPr>
              <p:spPr bwMode="auto">
                <a:xfrm>
                  <a:off x="4673" y="2022"/>
                  <a:ext cx="25" cy="1"/>
                </a:xfrm>
                <a:prstGeom prst="line">
                  <a:avLst/>
                </a:prstGeom>
                <a:noFill/>
                <a:ln w="0">
                  <a:solidFill>
                    <a:srgbClr val="000000"/>
                  </a:solidFill>
                  <a:round/>
                  <a:headEnd/>
                  <a:tailEnd/>
                </a:ln>
              </p:spPr>
              <p:txBody>
                <a:bodyPr/>
                <a:lstStyle/>
                <a:p>
                  <a:endParaRPr lang="ja-JP" altLang="en-US"/>
                </a:p>
              </p:txBody>
            </p:sp>
            <p:sp>
              <p:nvSpPr>
                <p:cNvPr id="64" name="Line 509"/>
                <p:cNvSpPr>
                  <a:spLocks noChangeShapeType="1"/>
                </p:cNvSpPr>
                <p:nvPr/>
              </p:nvSpPr>
              <p:spPr bwMode="auto">
                <a:xfrm>
                  <a:off x="4673" y="1776"/>
                  <a:ext cx="25" cy="1"/>
                </a:xfrm>
                <a:prstGeom prst="line">
                  <a:avLst/>
                </a:prstGeom>
                <a:noFill/>
                <a:ln w="0">
                  <a:solidFill>
                    <a:srgbClr val="000000"/>
                  </a:solidFill>
                  <a:round/>
                  <a:headEnd/>
                  <a:tailEnd/>
                </a:ln>
              </p:spPr>
              <p:txBody>
                <a:bodyPr/>
                <a:lstStyle/>
                <a:p>
                  <a:endParaRPr lang="ja-JP" altLang="en-US"/>
                </a:p>
              </p:txBody>
            </p:sp>
            <p:sp>
              <p:nvSpPr>
                <p:cNvPr id="65" name="Line 512"/>
                <p:cNvSpPr>
                  <a:spLocks noChangeShapeType="1"/>
                </p:cNvSpPr>
                <p:nvPr/>
              </p:nvSpPr>
              <p:spPr bwMode="auto">
                <a:xfrm>
                  <a:off x="4673" y="1531"/>
                  <a:ext cx="25" cy="1"/>
                </a:xfrm>
                <a:prstGeom prst="line">
                  <a:avLst/>
                </a:prstGeom>
                <a:noFill/>
                <a:ln w="0">
                  <a:solidFill>
                    <a:srgbClr val="000000"/>
                  </a:solidFill>
                  <a:round/>
                  <a:headEnd/>
                  <a:tailEnd/>
                </a:ln>
              </p:spPr>
              <p:txBody>
                <a:bodyPr/>
                <a:lstStyle/>
                <a:p>
                  <a:endParaRPr lang="ja-JP" altLang="en-US"/>
                </a:p>
              </p:txBody>
            </p:sp>
            <p:sp>
              <p:nvSpPr>
                <p:cNvPr id="66" name="Freeform 523"/>
                <p:cNvSpPr>
                  <a:spLocks/>
                </p:cNvSpPr>
                <p:nvPr/>
              </p:nvSpPr>
              <p:spPr bwMode="auto">
                <a:xfrm>
                  <a:off x="4690" y="1320"/>
                  <a:ext cx="499" cy="1188"/>
                </a:xfrm>
                <a:custGeom>
                  <a:avLst/>
                  <a:gdLst>
                    <a:gd name="T0" fmla="*/ 0 w 499"/>
                    <a:gd name="T1" fmla="*/ 870 h 1188"/>
                    <a:gd name="T2" fmla="*/ 13 w 499"/>
                    <a:gd name="T3" fmla="*/ 1167 h 1188"/>
                    <a:gd name="T4" fmla="*/ 19 w 499"/>
                    <a:gd name="T5" fmla="*/ 1147 h 1188"/>
                    <a:gd name="T6" fmla="*/ 31 w 499"/>
                    <a:gd name="T7" fmla="*/ 1188 h 1188"/>
                    <a:gd name="T8" fmla="*/ 37 w 499"/>
                    <a:gd name="T9" fmla="*/ 1095 h 1188"/>
                    <a:gd name="T10" fmla="*/ 55 w 499"/>
                    <a:gd name="T11" fmla="*/ 1188 h 1188"/>
                    <a:gd name="T12" fmla="*/ 61 w 499"/>
                    <a:gd name="T13" fmla="*/ 1157 h 1188"/>
                    <a:gd name="T14" fmla="*/ 67 w 499"/>
                    <a:gd name="T15" fmla="*/ 1157 h 1188"/>
                    <a:gd name="T16" fmla="*/ 86 w 499"/>
                    <a:gd name="T17" fmla="*/ 1157 h 1188"/>
                    <a:gd name="T18" fmla="*/ 92 w 499"/>
                    <a:gd name="T19" fmla="*/ 1157 h 1188"/>
                    <a:gd name="T20" fmla="*/ 104 w 499"/>
                    <a:gd name="T21" fmla="*/ 1147 h 1188"/>
                    <a:gd name="T22" fmla="*/ 116 w 499"/>
                    <a:gd name="T23" fmla="*/ 1147 h 1188"/>
                    <a:gd name="T24" fmla="*/ 122 w 499"/>
                    <a:gd name="T25" fmla="*/ 1167 h 1188"/>
                    <a:gd name="T26" fmla="*/ 134 w 499"/>
                    <a:gd name="T27" fmla="*/ 1167 h 1188"/>
                    <a:gd name="T28" fmla="*/ 146 w 499"/>
                    <a:gd name="T29" fmla="*/ 1157 h 1188"/>
                    <a:gd name="T30" fmla="*/ 158 w 499"/>
                    <a:gd name="T31" fmla="*/ 1167 h 1188"/>
                    <a:gd name="T32" fmla="*/ 165 w 499"/>
                    <a:gd name="T33" fmla="*/ 1177 h 1188"/>
                    <a:gd name="T34" fmla="*/ 177 w 499"/>
                    <a:gd name="T35" fmla="*/ 1177 h 1188"/>
                    <a:gd name="T36" fmla="*/ 195 w 499"/>
                    <a:gd name="T37" fmla="*/ 1177 h 1188"/>
                    <a:gd name="T38" fmla="*/ 213 w 499"/>
                    <a:gd name="T39" fmla="*/ 1177 h 1188"/>
                    <a:gd name="T40" fmla="*/ 219 w 499"/>
                    <a:gd name="T41" fmla="*/ 1167 h 1188"/>
                    <a:gd name="T42" fmla="*/ 237 w 499"/>
                    <a:gd name="T43" fmla="*/ 1188 h 1188"/>
                    <a:gd name="T44" fmla="*/ 250 w 499"/>
                    <a:gd name="T45" fmla="*/ 1177 h 1188"/>
                    <a:gd name="T46" fmla="*/ 262 w 499"/>
                    <a:gd name="T47" fmla="*/ 1188 h 1188"/>
                    <a:gd name="T48" fmla="*/ 268 w 499"/>
                    <a:gd name="T49" fmla="*/ 1167 h 1188"/>
                    <a:gd name="T50" fmla="*/ 286 w 499"/>
                    <a:gd name="T51" fmla="*/ 1177 h 1188"/>
                    <a:gd name="T52" fmla="*/ 298 w 499"/>
                    <a:gd name="T53" fmla="*/ 1177 h 1188"/>
                    <a:gd name="T54" fmla="*/ 310 w 499"/>
                    <a:gd name="T55" fmla="*/ 1177 h 1188"/>
                    <a:gd name="T56" fmla="*/ 316 w 499"/>
                    <a:gd name="T57" fmla="*/ 1188 h 1188"/>
                    <a:gd name="T58" fmla="*/ 335 w 499"/>
                    <a:gd name="T59" fmla="*/ 1188 h 1188"/>
                    <a:gd name="T60" fmla="*/ 341 w 499"/>
                    <a:gd name="T61" fmla="*/ 1177 h 1188"/>
                    <a:gd name="T62" fmla="*/ 359 w 499"/>
                    <a:gd name="T63" fmla="*/ 1177 h 1188"/>
                    <a:gd name="T64" fmla="*/ 365 w 499"/>
                    <a:gd name="T65" fmla="*/ 1188 h 1188"/>
                    <a:gd name="T66" fmla="*/ 383 w 499"/>
                    <a:gd name="T67" fmla="*/ 1177 h 1188"/>
                    <a:gd name="T68" fmla="*/ 395 w 499"/>
                    <a:gd name="T69" fmla="*/ 1188 h 1188"/>
                    <a:gd name="T70" fmla="*/ 408 w 499"/>
                    <a:gd name="T71" fmla="*/ 1177 h 1188"/>
                    <a:gd name="T72" fmla="*/ 432 w 499"/>
                    <a:gd name="T73" fmla="*/ 1177 h 1188"/>
                    <a:gd name="T74" fmla="*/ 438 w 499"/>
                    <a:gd name="T75" fmla="*/ 1167 h 1188"/>
                    <a:gd name="T76" fmla="*/ 450 w 499"/>
                    <a:gd name="T77" fmla="*/ 1177 h 1188"/>
                    <a:gd name="T78" fmla="*/ 462 w 499"/>
                    <a:gd name="T79" fmla="*/ 1188 h 1188"/>
                    <a:gd name="T80" fmla="*/ 480 w 499"/>
                    <a:gd name="T81" fmla="*/ 1167 h 1188"/>
                    <a:gd name="T82" fmla="*/ 486 w 499"/>
                    <a:gd name="T83" fmla="*/ 1177 h 11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9"/>
                    <a:gd name="T127" fmla="*/ 0 h 1188"/>
                    <a:gd name="T128" fmla="*/ 499 w 499"/>
                    <a:gd name="T129" fmla="*/ 1188 h 11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9" h="1188">
                      <a:moveTo>
                        <a:pt x="0" y="0"/>
                      </a:moveTo>
                      <a:lnTo>
                        <a:pt x="0" y="1085"/>
                      </a:lnTo>
                      <a:lnTo>
                        <a:pt x="0" y="870"/>
                      </a:lnTo>
                      <a:lnTo>
                        <a:pt x="7" y="1044"/>
                      </a:lnTo>
                      <a:lnTo>
                        <a:pt x="7" y="952"/>
                      </a:lnTo>
                      <a:lnTo>
                        <a:pt x="13" y="1167"/>
                      </a:lnTo>
                      <a:lnTo>
                        <a:pt x="13" y="1054"/>
                      </a:lnTo>
                      <a:lnTo>
                        <a:pt x="19" y="1167"/>
                      </a:lnTo>
                      <a:lnTo>
                        <a:pt x="19" y="1147"/>
                      </a:lnTo>
                      <a:lnTo>
                        <a:pt x="25" y="1147"/>
                      </a:lnTo>
                      <a:lnTo>
                        <a:pt x="25" y="1188"/>
                      </a:lnTo>
                      <a:lnTo>
                        <a:pt x="31" y="1188"/>
                      </a:lnTo>
                      <a:lnTo>
                        <a:pt x="31" y="1157"/>
                      </a:lnTo>
                      <a:lnTo>
                        <a:pt x="37" y="1157"/>
                      </a:lnTo>
                      <a:lnTo>
                        <a:pt x="37" y="1095"/>
                      </a:lnTo>
                      <a:lnTo>
                        <a:pt x="43" y="1136"/>
                      </a:lnTo>
                      <a:lnTo>
                        <a:pt x="43" y="1147"/>
                      </a:lnTo>
                      <a:lnTo>
                        <a:pt x="55" y="1188"/>
                      </a:lnTo>
                      <a:lnTo>
                        <a:pt x="49" y="1188"/>
                      </a:lnTo>
                      <a:lnTo>
                        <a:pt x="55" y="1177"/>
                      </a:lnTo>
                      <a:lnTo>
                        <a:pt x="61" y="1157"/>
                      </a:lnTo>
                      <a:lnTo>
                        <a:pt x="61" y="1167"/>
                      </a:lnTo>
                      <a:lnTo>
                        <a:pt x="67" y="1188"/>
                      </a:lnTo>
                      <a:lnTo>
                        <a:pt x="67" y="1157"/>
                      </a:lnTo>
                      <a:lnTo>
                        <a:pt x="73" y="1157"/>
                      </a:lnTo>
                      <a:lnTo>
                        <a:pt x="73" y="1136"/>
                      </a:lnTo>
                      <a:lnTo>
                        <a:pt x="86" y="1157"/>
                      </a:lnTo>
                      <a:lnTo>
                        <a:pt x="79" y="1157"/>
                      </a:lnTo>
                      <a:lnTo>
                        <a:pt x="86" y="1177"/>
                      </a:lnTo>
                      <a:lnTo>
                        <a:pt x="92" y="1157"/>
                      </a:lnTo>
                      <a:lnTo>
                        <a:pt x="98" y="1188"/>
                      </a:lnTo>
                      <a:lnTo>
                        <a:pt x="98" y="1177"/>
                      </a:lnTo>
                      <a:lnTo>
                        <a:pt x="104" y="1147"/>
                      </a:lnTo>
                      <a:lnTo>
                        <a:pt x="104" y="1167"/>
                      </a:lnTo>
                      <a:lnTo>
                        <a:pt x="110" y="1157"/>
                      </a:lnTo>
                      <a:lnTo>
                        <a:pt x="116" y="1147"/>
                      </a:lnTo>
                      <a:lnTo>
                        <a:pt x="116" y="1157"/>
                      </a:lnTo>
                      <a:lnTo>
                        <a:pt x="128" y="1167"/>
                      </a:lnTo>
                      <a:lnTo>
                        <a:pt x="122" y="1167"/>
                      </a:lnTo>
                      <a:lnTo>
                        <a:pt x="128" y="1177"/>
                      </a:lnTo>
                      <a:lnTo>
                        <a:pt x="134" y="1188"/>
                      </a:lnTo>
                      <a:lnTo>
                        <a:pt x="134" y="1167"/>
                      </a:lnTo>
                      <a:lnTo>
                        <a:pt x="140" y="1188"/>
                      </a:lnTo>
                      <a:lnTo>
                        <a:pt x="140" y="1167"/>
                      </a:lnTo>
                      <a:lnTo>
                        <a:pt x="146" y="1157"/>
                      </a:lnTo>
                      <a:lnTo>
                        <a:pt x="146" y="1188"/>
                      </a:lnTo>
                      <a:lnTo>
                        <a:pt x="152" y="1177"/>
                      </a:lnTo>
                      <a:lnTo>
                        <a:pt x="158" y="1167"/>
                      </a:lnTo>
                      <a:lnTo>
                        <a:pt x="158" y="1188"/>
                      </a:lnTo>
                      <a:lnTo>
                        <a:pt x="171" y="1177"/>
                      </a:lnTo>
                      <a:lnTo>
                        <a:pt x="165" y="1177"/>
                      </a:lnTo>
                      <a:lnTo>
                        <a:pt x="171" y="1177"/>
                      </a:lnTo>
                      <a:lnTo>
                        <a:pt x="183" y="1177"/>
                      </a:lnTo>
                      <a:lnTo>
                        <a:pt x="177" y="1177"/>
                      </a:lnTo>
                      <a:lnTo>
                        <a:pt x="183" y="1177"/>
                      </a:lnTo>
                      <a:lnTo>
                        <a:pt x="189" y="1188"/>
                      </a:lnTo>
                      <a:lnTo>
                        <a:pt x="195" y="1177"/>
                      </a:lnTo>
                      <a:lnTo>
                        <a:pt x="201" y="1177"/>
                      </a:lnTo>
                      <a:lnTo>
                        <a:pt x="207" y="1167"/>
                      </a:lnTo>
                      <a:lnTo>
                        <a:pt x="213" y="1177"/>
                      </a:lnTo>
                      <a:lnTo>
                        <a:pt x="213" y="1167"/>
                      </a:lnTo>
                      <a:lnTo>
                        <a:pt x="225" y="1167"/>
                      </a:lnTo>
                      <a:lnTo>
                        <a:pt x="219" y="1167"/>
                      </a:lnTo>
                      <a:lnTo>
                        <a:pt x="225" y="1177"/>
                      </a:lnTo>
                      <a:lnTo>
                        <a:pt x="231" y="1167"/>
                      </a:lnTo>
                      <a:lnTo>
                        <a:pt x="237" y="1188"/>
                      </a:lnTo>
                      <a:lnTo>
                        <a:pt x="237" y="1167"/>
                      </a:lnTo>
                      <a:lnTo>
                        <a:pt x="243" y="1177"/>
                      </a:lnTo>
                      <a:lnTo>
                        <a:pt x="250" y="1177"/>
                      </a:lnTo>
                      <a:lnTo>
                        <a:pt x="256" y="1167"/>
                      </a:lnTo>
                      <a:lnTo>
                        <a:pt x="256" y="1188"/>
                      </a:lnTo>
                      <a:lnTo>
                        <a:pt x="262" y="1188"/>
                      </a:lnTo>
                      <a:lnTo>
                        <a:pt x="262" y="1157"/>
                      </a:lnTo>
                      <a:lnTo>
                        <a:pt x="268" y="1188"/>
                      </a:lnTo>
                      <a:lnTo>
                        <a:pt x="268" y="1167"/>
                      </a:lnTo>
                      <a:lnTo>
                        <a:pt x="274" y="1188"/>
                      </a:lnTo>
                      <a:lnTo>
                        <a:pt x="280" y="1177"/>
                      </a:lnTo>
                      <a:lnTo>
                        <a:pt x="286" y="1177"/>
                      </a:lnTo>
                      <a:lnTo>
                        <a:pt x="292" y="1188"/>
                      </a:lnTo>
                      <a:lnTo>
                        <a:pt x="298" y="1167"/>
                      </a:lnTo>
                      <a:lnTo>
                        <a:pt x="298" y="1177"/>
                      </a:lnTo>
                      <a:lnTo>
                        <a:pt x="304" y="1167"/>
                      </a:lnTo>
                      <a:lnTo>
                        <a:pt x="304" y="1188"/>
                      </a:lnTo>
                      <a:lnTo>
                        <a:pt x="310" y="1177"/>
                      </a:lnTo>
                      <a:lnTo>
                        <a:pt x="310" y="1188"/>
                      </a:lnTo>
                      <a:lnTo>
                        <a:pt x="316" y="1167"/>
                      </a:lnTo>
                      <a:lnTo>
                        <a:pt x="316" y="1188"/>
                      </a:lnTo>
                      <a:lnTo>
                        <a:pt x="322" y="1177"/>
                      </a:lnTo>
                      <a:lnTo>
                        <a:pt x="322" y="1188"/>
                      </a:lnTo>
                      <a:lnTo>
                        <a:pt x="335" y="1188"/>
                      </a:lnTo>
                      <a:lnTo>
                        <a:pt x="329" y="1188"/>
                      </a:lnTo>
                      <a:lnTo>
                        <a:pt x="335" y="1188"/>
                      </a:lnTo>
                      <a:lnTo>
                        <a:pt x="341" y="1177"/>
                      </a:lnTo>
                      <a:lnTo>
                        <a:pt x="347" y="1177"/>
                      </a:lnTo>
                      <a:lnTo>
                        <a:pt x="353" y="1188"/>
                      </a:lnTo>
                      <a:lnTo>
                        <a:pt x="359" y="1177"/>
                      </a:lnTo>
                      <a:lnTo>
                        <a:pt x="359" y="1157"/>
                      </a:lnTo>
                      <a:lnTo>
                        <a:pt x="365" y="1177"/>
                      </a:lnTo>
                      <a:lnTo>
                        <a:pt x="365" y="1188"/>
                      </a:lnTo>
                      <a:lnTo>
                        <a:pt x="371" y="1177"/>
                      </a:lnTo>
                      <a:lnTo>
                        <a:pt x="377" y="1188"/>
                      </a:lnTo>
                      <a:lnTo>
                        <a:pt x="383" y="1177"/>
                      </a:lnTo>
                      <a:lnTo>
                        <a:pt x="389" y="1188"/>
                      </a:lnTo>
                      <a:lnTo>
                        <a:pt x="401" y="1188"/>
                      </a:lnTo>
                      <a:lnTo>
                        <a:pt x="395" y="1188"/>
                      </a:lnTo>
                      <a:lnTo>
                        <a:pt x="401" y="1177"/>
                      </a:lnTo>
                      <a:lnTo>
                        <a:pt x="414" y="1177"/>
                      </a:lnTo>
                      <a:lnTo>
                        <a:pt x="408" y="1177"/>
                      </a:lnTo>
                      <a:lnTo>
                        <a:pt x="414" y="1188"/>
                      </a:lnTo>
                      <a:lnTo>
                        <a:pt x="420" y="1177"/>
                      </a:lnTo>
                      <a:lnTo>
                        <a:pt x="432" y="1177"/>
                      </a:lnTo>
                      <a:lnTo>
                        <a:pt x="432" y="1167"/>
                      </a:lnTo>
                      <a:lnTo>
                        <a:pt x="438" y="1177"/>
                      </a:lnTo>
                      <a:lnTo>
                        <a:pt x="438" y="1167"/>
                      </a:lnTo>
                      <a:lnTo>
                        <a:pt x="450" y="1177"/>
                      </a:lnTo>
                      <a:lnTo>
                        <a:pt x="444" y="1177"/>
                      </a:lnTo>
                      <a:lnTo>
                        <a:pt x="450" y="1177"/>
                      </a:lnTo>
                      <a:lnTo>
                        <a:pt x="456" y="1188"/>
                      </a:lnTo>
                      <a:lnTo>
                        <a:pt x="462" y="1177"/>
                      </a:lnTo>
                      <a:lnTo>
                        <a:pt x="462" y="1188"/>
                      </a:lnTo>
                      <a:lnTo>
                        <a:pt x="468" y="1177"/>
                      </a:lnTo>
                      <a:lnTo>
                        <a:pt x="474" y="1188"/>
                      </a:lnTo>
                      <a:lnTo>
                        <a:pt x="480" y="1167"/>
                      </a:lnTo>
                      <a:lnTo>
                        <a:pt x="480" y="1177"/>
                      </a:lnTo>
                      <a:lnTo>
                        <a:pt x="493" y="1177"/>
                      </a:lnTo>
                      <a:lnTo>
                        <a:pt x="486" y="1177"/>
                      </a:lnTo>
                      <a:lnTo>
                        <a:pt x="493" y="1177"/>
                      </a:lnTo>
                      <a:lnTo>
                        <a:pt x="499" y="1177"/>
                      </a:lnTo>
                    </a:path>
                  </a:pathLst>
                </a:custGeom>
                <a:noFill/>
                <a:ln w="19050">
                  <a:solidFill>
                    <a:srgbClr val="0000FF"/>
                  </a:solidFill>
                  <a:prstDash val="solid"/>
                  <a:round/>
                  <a:headEnd/>
                  <a:tailEnd/>
                </a:ln>
              </p:spPr>
              <p:txBody>
                <a:bodyPr/>
                <a:lstStyle/>
                <a:p>
                  <a:endParaRPr lang="ja-JP" altLang="en-US"/>
                </a:p>
              </p:txBody>
            </p:sp>
            <p:sp>
              <p:nvSpPr>
                <p:cNvPr id="67" name="Freeform 524"/>
                <p:cNvSpPr>
                  <a:spLocks/>
                </p:cNvSpPr>
                <p:nvPr/>
              </p:nvSpPr>
              <p:spPr bwMode="auto">
                <a:xfrm>
                  <a:off x="5172" y="1950"/>
                  <a:ext cx="619" cy="564"/>
                </a:xfrm>
                <a:custGeom>
                  <a:avLst/>
                  <a:gdLst>
                    <a:gd name="T0" fmla="*/ 6 w 619"/>
                    <a:gd name="T1" fmla="*/ 553 h 564"/>
                    <a:gd name="T2" fmla="*/ 24 w 619"/>
                    <a:gd name="T3" fmla="*/ 553 h 564"/>
                    <a:gd name="T4" fmla="*/ 30 w 619"/>
                    <a:gd name="T5" fmla="*/ 564 h 564"/>
                    <a:gd name="T6" fmla="*/ 42 w 619"/>
                    <a:gd name="T7" fmla="*/ 564 h 564"/>
                    <a:gd name="T8" fmla="*/ 60 w 619"/>
                    <a:gd name="T9" fmla="*/ 564 h 564"/>
                    <a:gd name="T10" fmla="*/ 73 w 619"/>
                    <a:gd name="T11" fmla="*/ 553 h 564"/>
                    <a:gd name="T12" fmla="*/ 85 w 619"/>
                    <a:gd name="T13" fmla="*/ 564 h 564"/>
                    <a:gd name="T14" fmla="*/ 91 w 619"/>
                    <a:gd name="T15" fmla="*/ 564 h 564"/>
                    <a:gd name="T16" fmla="*/ 109 w 619"/>
                    <a:gd name="T17" fmla="*/ 564 h 564"/>
                    <a:gd name="T18" fmla="*/ 121 w 619"/>
                    <a:gd name="T19" fmla="*/ 564 h 564"/>
                    <a:gd name="T20" fmla="*/ 133 w 619"/>
                    <a:gd name="T21" fmla="*/ 564 h 564"/>
                    <a:gd name="T22" fmla="*/ 152 w 619"/>
                    <a:gd name="T23" fmla="*/ 564 h 564"/>
                    <a:gd name="T24" fmla="*/ 170 w 619"/>
                    <a:gd name="T25" fmla="*/ 564 h 564"/>
                    <a:gd name="T26" fmla="*/ 182 w 619"/>
                    <a:gd name="T27" fmla="*/ 553 h 564"/>
                    <a:gd name="T28" fmla="*/ 200 w 619"/>
                    <a:gd name="T29" fmla="*/ 564 h 564"/>
                    <a:gd name="T30" fmla="*/ 218 w 619"/>
                    <a:gd name="T31" fmla="*/ 564 h 564"/>
                    <a:gd name="T32" fmla="*/ 230 w 619"/>
                    <a:gd name="T33" fmla="*/ 553 h 564"/>
                    <a:gd name="T34" fmla="*/ 249 w 619"/>
                    <a:gd name="T35" fmla="*/ 564 h 564"/>
                    <a:gd name="T36" fmla="*/ 261 w 619"/>
                    <a:gd name="T37" fmla="*/ 564 h 564"/>
                    <a:gd name="T38" fmla="*/ 279 w 619"/>
                    <a:gd name="T39" fmla="*/ 564 h 564"/>
                    <a:gd name="T40" fmla="*/ 297 w 619"/>
                    <a:gd name="T41" fmla="*/ 553 h 564"/>
                    <a:gd name="T42" fmla="*/ 316 w 619"/>
                    <a:gd name="T43" fmla="*/ 553 h 564"/>
                    <a:gd name="T44" fmla="*/ 328 w 619"/>
                    <a:gd name="T45" fmla="*/ 564 h 564"/>
                    <a:gd name="T46" fmla="*/ 346 w 619"/>
                    <a:gd name="T47" fmla="*/ 564 h 564"/>
                    <a:gd name="T48" fmla="*/ 364 w 619"/>
                    <a:gd name="T49" fmla="*/ 564 h 564"/>
                    <a:gd name="T50" fmla="*/ 376 w 619"/>
                    <a:gd name="T51" fmla="*/ 564 h 564"/>
                    <a:gd name="T52" fmla="*/ 395 w 619"/>
                    <a:gd name="T53" fmla="*/ 564 h 564"/>
                    <a:gd name="T54" fmla="*/ 413 w 619"/>
                    <a:gd name="T55" fmla="*/ 553 h 564"/>
                    <a:gd name="T56" fmla="*/ 431 w 619"/>
                    <a:gd name="T57" fmla="*/ 553 h 564"/>
                    <a:gd name="T58" fmla="*/ 449 w 619"/>
                    <a:gd name="T59" fmla="*/ 564 h 564"/>
                    <a:gd name="T60" fmla="*/ 473 w 619"/>
                    <a:gd name="T61" fmla="*/ 564 h 564"/>
                    <a:gd name="T62" fmla="*/ 480 w 619"/>
                    <a:gd name="T63" fmla="*/ 553 h 564"/>
                    <a:gd name="T64" fmla="*/ 492 w 619"/>
                    <a:gd name="T65" fmla="*/ 564 h 564"/>
                    <a:gd name="T66" fmla="*/ 510 w 619"/>
                    <a:gd name="T67" fmla="*/ 564 h 564"/>
                    <a:gd name="T68" fmla="*/ 522 w 619"/>
                    <a:gd name="T69" fmla="*/ 553 h 564"/>
                    <a:gd name="T70" fmla="*/ 540 w 619"/>
                    <a:gd name="T71" fmla="*/ 543 h 564"/>
                    <a:gd name="T72" fmla="*/ 552 w 619"/>
                    <a:gd name="T73" fmla="*/ 471 h 564"/>
                    <a:gd name="T74" fmla="*/ 559 w 619"/>
                    <a:gd name="T75" fmla="*/ 512 h 564"/>
                    <a:gd name="T76" fmla="*/ 571 w 619"/>
                    <a:gd name="T77" fmla="*/ 553 h 564"/>
                    <a:gd name="T78" fmla="*/ 583 w 619"/>
                    <a:gd name="T79" fmla="*/ 564 h 564"/>
                    <a:gd name="T80" fmla="*/ 595 w 619"/>
                    <a:gd name="T81" fmla="*/ 553 h 564"/>
                    <a:gd name="T82" fmla="*/ 607 w 619"/>
                    <a:gd name="T83" fmla="*/ 564 h 5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9"/>
                    <a:gd name="T127" fmla="*/ 0 h 564"/>
                    <a:gd name="T128" fmla="*/ 619 w 619"/>
                    <a:gd name="T129" fmla="*/ 564 h 5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9" h="564">
                      <a:moveTo>
                        <a:pt x="0" y="553"/>
                      </a:moveTo>
                      <a:lnTo>
                        <a:pt x="6" y="564"/>
                      </a:lnTo>
                      <a:lnTo>
                        <a:pt x="6" y="553"/>
                      </a:lnTo>
                      <a:lnTo>
                        <a:pt x="12" y="564"/>
                      </a:lnTo>
                      <a:lnTo>
                        <a:pt x="12" y="553"/>
                      </a:lnTo>
                      <a:lnTo>
                        <a:pt x="24" y="553"/>
                      </a:lnTo>
                      <a:lnTo>
                        <a:pt x="18" y="553"/>
                      </a:lnTo>
                      <a:lnTo>
                        <a:pt x="24" y="564"/>
                      </a:lnTo>
                      <a:lnTo>
                        <a:pt x="30" y="564"/>
                      </a:lnTo>
                      <a:lnTo>
                        <a:pt x="42" y="564"/>
                      </a:lnTo>
                      <a:lnTo>
                        <a:pt x="36" y="564"/>
                      </a:lnTo>
                      <a:lnTo>
                        <a:pt x="42" y="564"/>
                      </a:lnTo>
                      <a:lnTo>
                        <a:pt x="48" y="553"/>
                      </a:lnTo>
                      <a:lnTo>
                        <a:pt x="48" y="564"/>
                      </a:lnTo>
                      <a:lnTo>
                        <a:pt x="60" y="564"/>
                      </a:lnTo>
                      <a:lnTo>
                        <a:pt x="54" y="564"/>
                      </a:lnTo>
                      <a:lnTo>
                        <a:pt x="60" y="553"/>
                      </a:lnTo>
                      <a:lnTo>
                        <a:pt x="73" y="553"/>
                      </a:lnTo>
                      <a:lnTo>
                        <a:pt x="66" y="553"/>
                      </a:lnTo>
                      <a:lnTo>
                        <a:pt x="73" y="564"/>
                      </a:lnTo>
                      <a:lnTo>
                        <a:pt x="85" y="564"/>
                      </a:lnTo>
                      <a:lnTo>
                        <a:pt x="79" y="564"/>
                      </a:lnTo>
                      <a:lnTo>
                        <a:pt x="85" y="564"/>
                      </a:lnTo>
                      <a:lnTo>
                        <a:pt x="91" y="564"/>
                      </a:lnTo>
                      <a:lnTo>
                        <a:pt x="97" y="553"/>
                      </a:lnTo>
                      <a:lnTo>
                        <a:pt x="103" y="564"/>
                      </a:lnTo>
                      <a:lnTo>
                        <a:pt x="109" y="564"/>
                      </a:lnTo>
                      <a:lnTo>
                        <a:pt x="115" y="564"/>
                      </a:lnTo>
                      <a:lnTo>
                        <a:pt x="127" y="564"/>
                      </a:lnTo>
                      <a:lnTo>
                        <a:pt x="121" y="564"/>
                      </a:lnTo>
                      <a:lnTo>
                        <a:pt x="127" y="564"/>
                      </a:lnTo>
                      <a:lnTo>
                        <a:pt x="139" y="564"/>
                      </a:lnTo>
                      <a:lnTo>
                        <a:pt x="133" y="564"/>
                      </a:lnTo>
                      <a:lnTo>
                        <a:pt x="139" y="553"/>
                      </a:lnTo>
                      <a:lnTo>
                        <a:pt x="145" y="564"/>
                      </a:lnTo>
                      <a:lnTo>
                        <a:pt x="152" y="564"/>
                      </a:lnTo>
                      <a:lnTo>
                        <a:pt x="158" y="564"/>
                      </a:lnTo>
                      <a:lnTo>
                        <a:pt x="164" y="553"/>
                      </a:lnTo>
                      <a:lnTo>
                        <a:pt x="170" y="564"/>
                      </a:lnTo>
                      <a:lnTo>
                        <a:pt x="176" y="553"/>
                      </a:lnTo>
                      <a:lnTo>
                        <a:pt x="188" y="553"/>
                      </a:lnTo>
                      <a:lnTo>
                        <a:pt x="182" y="553"/>
                      </a:lnTo>
                      <a:lnTo>
                        <a:pt x="188" y="564"/>
                      </a:lnTo>
                      <a:lnTo>
                        <a:pt x="194" y="553"/>
                      </a:lnTo>
                      <a:lnTo>
                        <a:pt x="200" y="564"/>
                      </a:lnTo>
                      <a:lnTo>
                        <a:pt x="206" y="564"/>
                      </a:lnTo>
                      <a:lnTo>
                        <a:pt x="212" y="553"/>
                      </a:lnTo>
                      <a:lnTo>
                        <a:pt x="218" y="564"/>
                      </a:lnTo>
                      <a:lnTo>
                        <a:pt x="224" y="553"/>
                      </a:lnTo>
                      <a:lnTo>
                        <a:pt x="230" y="564"/>
                      </a:lnTo>
                      <a:lnTo>
                        <a:pt x="230" y="553"/>
                      </a:lnTo>
                      <a:lnTo>
                        <a:pt x="237" y="564"/>
                      </a:lnTo>
                      <a:lnTo>
                        <a:pt x="243" y="564"/>
                      </a:lnTo>
                      <a:lnTo>
                        <a:pt x="249" y="564"/>
                      </a:lnTo>
                      <a:lnTo>
                        <a:pt x="255" y="564"/>
                      </a:lnTo>
                      <a:lnTo>
                        <a:pt x="267" y="564"/>
                      </a:lnTo>
                      <a:lnTo>
                        <a:pt x="261" y="564"/>
                      </a:lnTo>
                      <a:lnTo>
                        <a:pt x="267" y="564"/>
                      </a:lnTo>
                      <a:lnTo>
                        <a:pt x="273" y="553"/>
                      </a:lnTo>
                      <a:lnTo>
                        <a:pt x="279" y="564"/>
                      </a:lnTo>
                      <a:lnTo>
                        <a:pt x="285" y="553"/>
                      </a:lnTo>
                      <a:lnTo>
                        <a:pt x="291" y="564"/>
                      </a:lnTo>
                      <a:lnTo>
                        <a:pt x="297" y="553"/>
                      </a:lnTo>
                      <a:lnTo>
                        <a:pt x="303" y="564"/>
                      </a:lnTo>
                      <a:lnTo>
                        <a:pt x="309" y="564"/>
                      </a:lnTo>
                      <a:lnTo>
                        <a:pt x="316" y="553"/>
                      </a:lnTo>
                      <a:lnTo>
                        <a:pt x="322" y="564"/>
                      </a:lnTo>
                      <a:lnTo>
                        <a:pt x="322" y="553"/>
                      </a:lnTo>
                      <a:lnTo>
                        <a:pt x="328" y="564"/>
                      </a:lnTo>
                      <a:lnTo>
                        <a:pt x="334" y="553"/>
                      </a:lnTo>
                      <a:lnTo>
                        <a:pt x="340" y="564"/>
                      </a:lnTo>
                      <a:lnTo>
                        <a:pt x="346" y="564"/>
                      </a:lnTo>
                      <a:lnTo>
                        <a:pt x="352" y="564"/>
                      </a:lnTo>
                      <a:lnTo>
                        <a:pt x="358" y="553"/>
                      </a:lnTo>
                      <a:lnTo>
                        <a:pt x="364" y="564"/>
                      </a:lnTo>
                      <a:lnTo>
                        <a:pt x="376" y="564"/>
                      </a:lnTo>
                      <a:lnTo>
                        <a:pt x="370" y="564"/>
                      </a:lnTo>
                      <a:lnTo>
                        <a:pt x="376" y="564"/>
                      </a:lnTo>
                      <a:lnTo>
                        <a:pt x="382" y="553"/>
                      </a:lnTo>
                      <a:lnTo>
                        <a:pt x="388" y="564"/>
                      </a:lnTo>
                      <a:lnTo>
                        <a:pt x="395" y="564"/>
                      </a:lnTo>
                      <a:lnTo>
                        <a:pt x="401" y="564"/>
                      </a:lnTo>
                      <a:lnTo>
                        <a:pt x="407" y="564"/>
                      </a:lnTo>
                      <a:lnTo>
                        <a:pt x="413" y="553"/>
                      </a:lnTo>
                      <a:lnTo>
                        <a:pt x="419" y="564"/>
                      </a:lnTo>
                      <a:lnTo>
                        <a:pt x="425" y="564"/>
                      </a:lnTo>
                      <a:lnTo>
                        <a:pt x="431" y="553"/>
                      </a:lnTo>
                      <a:lnTo>
                        <a:pt x="437" y="564"/>
                      </a:lnTo>
                      <a:lnTo>
                        <a:pt x="443" y="564"/>
                      </a:lnTo>
                      <a:lnTo>
                        <a:pt x="449" y="564"/>
                      </a:lnTo>
                      <a:lnTo>
                        <a:pt x="455" y="564"/>
                      </a:lnTo>
                      <a:lnTo>
                        <a:pt x="461" y="564"/>
                      </a:lnTo>
                      <a:lnTo>
                        <a:pt x="473" y="564"/>
                      </a:lnTo>
                      <a:lnTo>
                        <a:pt x="467" y="564"/>
                      </a:lnTo>
                      <a:lnTo>
                        <a:pt x="473" y="564"/>
                      </a:lnTo>
                      <a:lnTo>
                        <a:pt x="480" y="553"/>
                      </a:lnTo>
                      <a:lnTo>
                        <a:pt x="486" y="564"/>
                      </a:lnTo>
                      <a:lnTo>
                        <a:pt x="486" y="553"/>
                      </a:lnTo>
                      <a:lnTo>
                        <a:pt x="492" y="564"/>
                      </a:lnTo>
                      <a:lnTo>
                        <a:pt x="498" y="553"/>
                      </a:lnTo>
                      <a:lnTo>
                        <a:pt x="504" y="564"/>
                      </a:lnTo>
                      <a:lnTo>
                        <a:pt x="510" y="564"/>
                      </a:lnTo>
                      <a:lnTo>
                        <a:pt x="516" y="553"/>
                      </a:lnTo>
                      <a:lnTo>
                        <a:pt x="528" y="553"/>
                      </a:lnTo>
                      <a:lnTo>
                        <a:pt x="522" y="553"/>
                      </a:lnTo>
                      <a:lnTo>
                        <a:pt x="528" y="553"/>
                      </a:lnTo>
                      <a:lnTo>
                        <a:pt x="534" y="553"/>
                      </a:lnTo>
                      <a:lnTo>
                        <a:pt x="540" y="543"/>
                      </a:lnTo>
                      <a:lnTo>
                        <a:pt x="546" y="543"/>
                      </a:lnTo>
                      <a:lnTo>
                        <a:pt x="546" y="512"/>
                      </a:lnTo>
                      <a:lnTo>
                        <a:pt x="552" y="471"/>
                      </a:lnTo>
                      <a:lnTo>
                        <a:pt x="552" y="0"/>
                      </a:lnTo>
                      <a:lnTo>
                        <a:pt x="552" y="420"/>
                      </a:lnTo>
                      <a:lnTo>
                        <a:pt x="559" y="512"/>
                      </a:lnTo>
                      <a:lnTo>
                        <a:pt x="559" y="523"/>
                      </a:lnTo>
                      <a:lnTo>
                        <a:pt x="565" y="543"/>
                      </a:lnTo>
                      <a:lnTo>
                        <a:pt x="571" y="553"/>
                      </a:lnTo>
                      <a:lnTo>
                        <a:pt x="571" y="543"/>
                      </a:lnTo>
                      <a:lnTo>
                        <a:pt x="577" y="553"/>
                      </a:lnTo>
                      <a:lnTo>
                        <a:pt x="583" y="564"/>
                      </a:lnTo>
                      <a:lnTo>
                        <a:pt x="583" y="553"/>
                      </a:lnTo>
                      <a:lnTo>
                        <a:pt x="589" y="564"/>
                      </a:lnTo>
                      <a:lnTo>
                        <a:pt x="595" y="553"/>
                      </a:lnTo>
                      <a:lnTo>
                        <a:pt x="601" y="564"/>
                      </a:lnTo>
                      <a:lnTo>
                        <a:pt x="613" y="564"/>
                      </a:lnTo>
                      <a:lnTo>
                        <a:pt x="607" y="564"/>
                      </a:lnTo>
                      <a:lnTo>
                        <a:pt x="613" y="564"/>
                      </a:lnTo>
                      <a:lnTo>
                        <a:pt x="619" y="564"/>
                      </a:lnTo>
                    </a:path>
                  </a:pathLst>
                </a:custGeom>
                <a:noFill/>
                <a:ln w="19050">
                  <a:solidFill>
                    <a:srgbClr val="0000FF"/>
                  </a:solidFill>
                  <a:prstDash val="solid"/>
                  <a:round/>
                  <a:headEnd/>
                  <a:tailEnd/>
                </a:ln>
              </p:spPr>
              <p:txBody>
                <a:bodyPr/>
                <a:lstStyle/>
                <a:p>
                  <a:endParaRPr lang="ja-JP" altLang="en-US"/>
                </a:p>
              </p:txBody>
            </p:sp>
            <p:sp>
              <p:nvSpPr>
                <p:cNvPr id="68" name="Freeform 525"/>
                <p:cNvSpPr>
                  <a:spLocks/>
                </p:cNvSpPr>
                <p:nvPr/>
              </p:nvSpPr>
              <p:spPr bwMode="auto">
                <a:xfrm>
                  <a:off x="5791" y="2503"/>
                  <a:ext cx="735" cy="11"/>
                </a:xfrm>
                <a:custGeom>
                  <a:avLst/>
                  <a:gdLst>
                    <a:gd name="T0" fmla="*/ 19 w 735"/>
                    <a:gd name="T1" fmla="*/ 11 h 11"/>
                    <a:gd name="T2" fmla="*/ 25 w 735"/>
                    <a:gd name="T3" fmla="*/ 11 h 11"/>
                    <a:gd name="T4" fmla="*/ 43 w 735"/>
                    <a:gd name="T5" fmla="*/ 0 h 11"/>
                    <a:gd name="T6" fmla="*/ 61 w 735"/>
                    <a:gd name="T7" fmla="*/ 11 h 11"/>
                    <a:gd name="T8" fmla="*/ 79 w 735"/>
                    <a:gd name="T9" fmla="*/ 0 h 11"/>
                    <a:gd name="T10" fmla="*/ 85 w 735"/>
                    <a:gd name="T11" fmla="*/ 11 h 11"/>
                    <a:gd name="T12" fmla="*/ 104 w 735"/>
                    <a:gd name="T13" fmla="*/ 11 h 11"/>
                    <a:gd name="T14" fmla="*/ 116 w 735"/>
                    <a:gd name="T15" fmla="*/ 11 h 11"/>
                    <a:gd name="T16" fmla="*/ 134 w 735"/>
                    <a:gd name="T17" fmla="*/ 11 h 11"/>
                    <a:gd name="T18" fmla="*/ 152 w 735"/>
                    <a:gd name="T19" fmla="*/ 11 h 11"/>
                    <a:gd name="T20" fmla="*/ 170 w 735"/>
                    <a:gd name="T21" fmla="*/ 11 h 11"/>
                    <a:gd name="T22" fmla="*/ 189 w 735"/>
                    <a:gd name="T23" fmla="*/ 11 h 11"/>
                    <a:gd name="T24" fmla="*/ 207 w 735"/>
                    <a:gd name="T25" fmla="*/ 11 h 11"/>
                    <a:gd name="T26" fmla="*/ 225 w 735"/>
                    <a:gd name="T27" fmla="*/ 11 h 11"/>
                    <a:gd name="T28" fmla="*/ 243 w 735"/>
                    <a:gd name="T29" fmla="*/ 11 h 11"/>
                    <a:gd name="T30" fmla="*/ 262 w 735"/>
                    <a:gd name="T31" fmla="*/ 11 h 11"/>
                    <a:gd name="T32" fmla="*/ 280 w 735"/>
                    <a:gd name="T33" fmla="*/ 0 h 11"/>
                    <a:gd name="T34" fmla="*/ 298 w 735"/>
                    <a:gd name="T35" fmla="*/ 11 h 11"/>
                    <a:gd name="T36" fmla="*/ 310 w 735"/>
                    <a:gd name="T37" fmla="*/ 11 h 11"/>
                    <a:gd name="T38" fmla="*/ 328 w 735"/>
                    <a:gd name="T39" fmla="*/ 11 h 11"/>
                    <a:gd name="T40" fmla="*/ 347 w 735"/>
                    <a:gd name="T41" fmla="*/ 11 h 11"/>
                    <a:gd name="T42" fmla="*/ 359 w 735"/>
                    <a:gd name="T43" fmla="*/ 11 h 11"/>
                    <a:gd name="T44" fmla="*/ 377 w 735"/>
                    <a:gd name="T45" fmla="*/ 11 h 11"/>
                    <a:gd name="T46" fmla="*/ 395 w 735"/>
                    <a:gd name="T47" fmla="*/ 11 h 11"/>
                    <a:gd name="T48" fmla="*/ 413 w 735"/>
                    <a:gd name="T49" fmla="*/ 11 h 11"/>
                    <a:gd name="T50" fmla="*/ 432 w 735"/>
                    <a:gd name="T51" fmla="*/ 11 h 11"/>
                    <a:gd name="T52" fmla="*/ 450 w 735"/>
                    <a:gd name="T53" fmla="*/ 11 h 11"/>
                    <a:gd name="T54" fmla="*/ 468 w 735"/>
                    <a:gd name="T55" fmla="*/ 11 h 11"/>
                    <a:gd name="T56" fmla="*/ 486 w 735"/>
                    <a:gd name="T57" fmla="*/ 11 h 11"/>
                    <a:gd name="T58" fmla="*/ 505 w 735"/>
                    <a:gd name="T59" fmla="*/ 11 h 11"/>
                    <a:gd name="T60" fmla="*/ 523 w 735"/>
                    <a:gd name="T61" fmla="*/ 11 h 11"/>
                    <a:gd name="T62" fmla="*/ 541 w 735"/>
                    <a:gd name="T63" fmla="*/ 11 h 11"/>
                    <a:gd name="T64" fmla="*/ 559 w 735"/>
                    <a:gd name="T65" fmla="*/ 11 h 11"/>
                    <a:gd name="T66" fmla="*/ 577 w 735"/>
                    <a:gd name="T67" fmla="*/ 11 h 11"/>
                    <a:gd name="T68" fmla="*/ 596 w 735"/>
                    <a:gd name="T69" fmla="*/ 11 h 11"/>
                    <a:gd name="T70" fmla="*/ 614 w 735"/>
                    <a:gd name="T71" fmla="*/ 11 h 11"/>
                    <a:gd name="T72" fmla="*/ 632 w 735"/>
                    <a:gd name="T73" fmla="*/ 11 h 11"/>
                    <a:gd name="T74" fmla="*/ 650 w 735"/>
                    <a:gd name="T75" fmla="*/ 11 h 11"/>
                    <a:gd name="T76" fmla="*/ 669 w 735"/>
                    <a:gd name="T77" fmla="*/ 11 h 11"/>
                    <a:gd name="T78" fmla="*/ 687 w 735"/>
                    <a:gd name="T79" fmla="*/ 11 h 11"/>
                    <a:gd name="T80" fmla="*/ 705 w 735"/>
                    <a:gd name="T81" fmla="*/ 11 h 11"/>
                    <a:gd name="T82" fmla="*/ 723 w 735"/>
                    <a:gd name="T83" fmla="*/ 11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5"/>
                    <a:gd name="T127" fmla="*/ 0 h 11"/>
                    <a:gd name="T128" fmla="*/ 735 w 735"/>
                    <a:gd name="T129" fmla="*/ 11 h 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5" h="11">
                      <a:moveTo>
                        <a:pt x="0" y="11"/>
                      </a:moveTo>
                      <a:lnTo>
                        <a:pt x="6" y="11"/>
                      </a:lnTo>
                      <a:lnTo>
                        <a:pt x="19" y="11"/>
                      </a:lnTo>
                      <a:lnTo>
                        <a:pt x="12" y="11"/>
                      </a:lnTo>
                      <a:lnTo>
                        <a:pt x="19" y="11"/>
                      </a:lnTo>
                      <a:lnTo>
                        <a:pt x="25" y="11"/>
                      </a:lnTo>
                      <a:lnTo>
                        <a:pt x="31" y="11"/>
                      </a:lnTo>
                      <a:lnTo>
                        <a:pt x="37" y="11"/>
                      </a:lnTo>
                      <a:lnTo>
                        <a:pt x="43" y="0"/>
                      </a:lnTo>
                      <a:lnTo>
                        <a:pt x="49" y="11"/>
                      </a:lnTo>
                      <a:lnTo>
                        <a:pt x="55" y="11"/>
                      </a:lnTo>
                      <a:lnTo>
                        <a:pt x="61" y="11"/>
                      </a:lnTo>
                      <a:lnTo>
                        <a:pt x="67" y="11"/>
                      </a:lnTo>
                      <a:lnTo>
                        <a:pt x="73" y="11"/>
                      </a:lnTo>
                      <a:lnTo>
                        <a:pt x="79" y="0"/>
                      </a:lnTo>
                      <a:lnTo>
                        <a:pt x="79" y="11"/>
                      </a:lnTo>
                      <a:lnTo>
                        <a:pt x="91" y="11"/>
                      </a:lnTo>
                      <a:lnTo>
                        <a:pt x="85" y="11"/>
                      </a:lnTo>
                      <a:lnTo>
                        <a:pt x="91" y="11"/>
                      </a:lnTo>
                      <a:lnTo>
                        <a:pt x="97" y="11"/>
                      </a:lnTo>
                      <a:lnTo>
                        <a:pt x="104" y="11"/>
                      </a:lnTo>
                      <a:lnTo>
                        <a:pt x="116" y="11"/>
                      </a:lnTo>
                      <a:lnTo>
                        <a:pt x="110" y="11"/>
                      </a:lnTo>
                      <a:lnTo>
                        <a:pt x="116" y="11"/>
                      </a:lnTo>
                      <a:lnTo>
                        <a:pt x="122" y="0"/>
                      </a:lnTo>
                      <a:lnTo>
                        <a:pt x="128" y="11"/>
                      </a:lnTo>
                      <a:lnTo>
                        <a:pt x="134" y="11"/>
                      </a:lnTo>
                      <a:lnTo>
                        <a:pt x="140" y="11"/>
                      </a:lnTo>
                      <a:lnTo>
                        <a:pt x="146" y="11"/>
                      </a:lnTo>
                      <a:lnTo>
                        <a:pt x="152" y="11"/>
                      </a:lnTo>
                      <a:lnTo>
                        <a:pt x="158" y="11"/>
                      </a:lnTo>
                      <a:lnTo>
                        <a:pt x="164" y="11"/>
                      </a:lnTo>
                      <a:lnTo>
                        <a:pt x="170" y="11"/>
                      </a:lnTo>
                      <a:lnTo>
                        <a:pt x="176" y="11"/>
                      </a:lnTo>
                      <a:lnTo>
                        <a:pt x="183" y="11"/>
                      </a:lnTo>
                      <a:lnTo>
                        <a:pt x="189" y="11"/>
                      </a:lnTo>
                      <a:lnTo>
                        <a:pt x="195" y="11"/>
                      </a:lnTo>
                      <a:lnTo>
                        <a:pt x="201" y="11"/>
                      </a:lnTo>
                      <a:lnTo>
                        <a:pt x="207" y="11"/>
                      </a:lnTo>
                      <a:lnTo>
                        <a:pt x="213" y="11"/>
                      </a:lnTo>
                      <a:lnTo>
                        <a:pt x="219" y="11"/>
                      </a:lnTo>
                      <a:lnTo>
                        <a:pt x="225" y="11"/>
                      </a:lnTo>
                      <a:lnTo>
                        <a:pt x="231" y="11"/>
                      </a:lnTo>
                      <a:lnTo>
                        <a:pt x="237" y="11"/>
                      </a:lnTo>
                      <a:lnTo>
                        <a:pt x="243" y="11"/>
                      </a:lnTo>
                      <a:lnTo>
                        <a:pt x="249" y="11"/>
                      </a:lnTo>
                      <a:lnTo>
                        <a:pt x="255" y="11"/>
                      </a:lnTo>
                      <a:lnTo>
                        <a:pt x="262" y="11"/>
                      </a:lnTo>
                      <a:lnTo>
                        <a:pt x="268" y="11"/>
                      </a:lnTo>
                      <a:lnTo>
                        <a:pt x="274" y="11"/>
                      </a:lnTo>
                      <a:lnTo>
                        <a:pt x="280" y="0"/>
                      </a:lnTo>
                      <a:lnTo>
                        <a:pt x="286" y="11"/>
                      </a:lnTo>
                      <a:lnTo>
                        <a:pt x="292" y="11"/>
                      </a:lnTo>
                      <a:lnTo>
                        <a:pt x="298" y="11"/>
                      </a:lnTo>
                      <a:lnTo>
                        <a:pt x="304" y="11"/>
                      </a:lnTo>
                      <a:lnTo>
                        <a:pt x="316" y="11"/>
                      </a:lnTo>
                      <a:lnTo>
                        <a:pt x="310" y="11"/>
                      </a:lnTo>
                      <a:lnTo>
                        <a:pt x="316" y="11"/>
                      </a:lnTo>
                      <a:lnTo>
                        <a:pt x="322" y="11"/>
                      </a:lnTo>
                      <a:lnTo>
                        <a:pt x="328" y="11"/>
                      </a:lnTo>
                      <a:lnTo>
                        <a:pt x="334" y="11"/>
                      </a:lnTo>
                      <a:lnTo>
                        <a:pt x="340" y="11"/>
                      </a:lnTo>
                      <a:lnTo>
                        <a:pt x="347" y="11"/>
                      </a:lnTo>
                      <a:lnTo>
                        <a:pt x="353" y="11"/>
                      </a:lnTo>
                      <a:lnTo>
                        <a:pt x="365" y="11"/>
                      </a:lnTo>
                      <a:lnTo>
                        <a:pt x="359" y="11"/>
                      </a:lnTo>
                      <a:lnTo>
                        <a:pt x="365" y="11"/>
                      </a:lnTo>
                      <a:lnTo>
                        <a:pt x="371" y="11"/>
                      </a:lnTo>
                      <a:lnTo>
                        <a:pt x="377" y="11"/>
                      </a:lnTo>
                      <a:lnTo>
                        <a:pt x="383" y="11"/>
                      </a:lnTo>
                      <a:lnTo>
                        <a:pt x="389" y="11"/>
                      </a:lnTo>
                      <a:lnTo>
                        <a:pt x="395" y="11"/>
                      </a:lnTo>
                      <a:lnTo>
                        <a:pt x="401" y="11"/>
                      </a:lnTo>
                      <a:lnTo>
                        <a:pt x="407" y="11"/>
                      </a:lnTo>
                      <a:lnTo>
                        <a:pt x="413" y="11"/>
                      </a:lnTo>
                      <a:lnTo>
                        <a:pt x="419" y="11"/>
                      </a:lnTo>
                      <a:lnTo>
                        <a:pt x="426" y="11"/>
                      </a:lnTo>
                      <a:lnTo>
                        <a:pt x="432" y="11"/>
                      </a:lnTo>
                      <a:lnTo>
                        <a:pt x="438" y="11"/>
                      </a:lnTo>
                      <a:lnTo>
                        <a:pt x="444" y="11"/>
                      </a:lnTo>
                      <a:lnTo>
                        <a:pt x="450" y="11"/>
                      </a:lnTo>
                      <a:lnTo>
                        <a:pt x="456" y="11"/>
                      </a:lnTo>
                      <a:lnTo>
                        <a:pt x="462" y="11"/>
                      </a:lnTo>
                      <a:lnTo>
                        <a:pt x="468" y="11"/>
                      </a:lnTo>
                      <a:lnTo>
                        <a:pt x="474" y="11"/>
                      </a:lnTo>
                      <a:lnTo>
                        <a:pt x="480" y="11"/>
                      </a:lnTo>
                      <a:lnTo>
                        <a:pt x="486" y="11"/>
                      </a:lnTo>
                      <a:lnTo>
                        <a:pt x="492" y="11"/>
                      </a:lnTo>
                      <a:lnTo>
                        <a:pt x="498" y="11"/>
                      </a:lnTo>
                      <a:lnTo>
                        <a:pt x="505" y="11"/>
                      </a:lnTo>
                      <a:lnTo>
                        <a:pt x="511" y="11"/>
                      </a:lnTo>
                      <a:lnTo>
                        <a:pt x="517" y="11"/>
                      </a:lnTo>
                      <a:lnTo>
                        <a:pt x="523" y="11"/>
                      </a:lnTo>
                      <a:lnTo>
                        <a:pt x="529" y="11"/>
                      </a:lnTo>
                      <a:lnTo>
                        <a:pt x="535" y="11"/>
                      </a:lnTo>
                      <a:lnTo>
                        <a:pt x="541" y="11"/>
                      </a:lnTo>
                      <a:lnTo>
                        <a:pt x="547" y="11"/>
                      </a:lnTo>
                      <a:lnTo>
                        <a:pt x="553" y="11"/>
                      </a:lnTo>
                      <a:lnTo>
                        <a:pt x="559" y="11"/>
                      </a:lnTo>
                      <a:lnTo>
                        <a:pt x="565" y="11"/>
                      </a:lnTo>
                      <a:lnTo>
                        <a:pt x="571" y="11"/>
                      </a:lnTo>
                      <a:lnTo>
                        <a:pt x="577" y="11"/>
                      </a:lnTo>
                      <a:lnTo>
                        <a:pt x="583" y="11"/>
                      </a:lnTo>
                      <a:lnTo>
                        <a:pt x="590" y="11"/>
                      </a:lnTo>
                      <a:lnTo>
                        <a:pt x="596" y="11"/>
                      </a:lnTo>
                      <a:lnTo>
                        <a:pt x="602" y="11"/>
                      </a:lnTo>
                      <a:lnTo>
                        <a:pt x="608" y="11"/>
                      </a:lnTo>
                      <a:lnTo>
                        <a:pt x="614" y="11"/>
                      </a:lnTo>
                      <a:lnTo>
                        <a:pt x="620" y="11"/>
                      </a:lnTo>
                      <a:lnTo>
                        <a:pt x="626" y="11"/>
                      </a:lnTo>
                      <a:lnTo>
                        <a:pt x="632" y="11"/>
                      </a:lnTo>
                      <a:lnTo>
                        <a:pt x="638" y="11"/>
                      </a:lnTo>
                      <a:lnTo>
                        <a:pt x="644" y="11"/>
                      </a:lnTo>
                      <a:lnTo>
                        <a:pt x="650" y="11"/>
                      </a:lnTo>
                      <a:lnTo>
                        <a:pt x="656" y="11"/>
                      </a:lnTo>
                      <a:lnTo>
                        <a:pt x="662" y="11"/>
                      </a:lnTo>
                      <a:lnTo>
                        <a:pt x="669" y="11"/>
                      </a:lnTo>
                      <a:lnTo>
                        <a:pt x="675" y="11"/>
                      </a:lnTo>
                      <a:lnTo>
                        <a:pt x="681" y="11"/>
                      </a:lnTo>
                      <a:lnTo>
                        <a:pt x="687" y="11"/>
                      </a:lnTo>
                      <a:lnTo>
                        <a:pt x="693" y="11"/>
                      </a:lnTo>
                      <a:lnTo>
                        <a:pt x="699" y="11"/>
                      </a:lnTo>
                      <a:lnTo>
                        <a:pt x="705" y="11"/>
                      </a:lnTo>
                      <a:lnTo>
                        <a:pt x="711" y="11"/>
                      </a:lnTo>
                      <a:lnTo>
                        <a:pt x="717" y="11"/>
                      </a:lnTo>
                      <a:lnTo>
                        <a:pt x="723" y="11"/>
                      </a:lnTo>
                      <a:lnTo>
                        <a:pt x="729" y="11"/>
                      </a:lnTo>
                      <a:lnTo>
                        <a:pt x="735" y="11"/>
                      </a:lnTo>
                    </a:path>
                  </a:pathLst>
                </a:custGeom>
                <a:noFill/>
                <a:ln w="19050">
                  <a:solidFill>
                    <a:srgbClr val="0000FF"/>
                  </a:solidFill>
                  <a:prstDash val="solid"/>
                  <a:round/>
                  <a:headEnd/>
                  <a:tailEnd/>
                </a:ln>
              </p:spPr>
              <p:txBody>
                <a:bodyPr/>
                <a:lstStyle/>
                <a:p>
                  <a:endParaRPr lang="ja-JP" altLang="en-US"/>
                </a:p>
              </p:txBody>
            </p:sp>
            <p:sp>
              <p:nvSpPr>
                <p:cNvPr id="69" name="Freeform 526"/>
                <p:cNvSpPr>
                  <a:spLocks/>
                </p:cNvSpPr>
                <p:nvPr/>
              </p:nvSpPr>
              <p:spPr bwMode="auto">
                <a:xfrm>
                  <a:off x="6526" y="2237"/>
                  <a:ext cx="742" cy="277"/>
                </a:xfrm>
                <a:custGeom>
                  <a:avLst/>
                  <a:gdLst>
                    <a:gd name="T0" fmla="*/ 13 w 742"/>
                    <a:gd name="T1" fmla="*/ 277 h 277"/>
                    <a:gd name="T2" fmla="*/ 31 w 742"/>
                    <a:gd name="T3" fmla="*/ 277 h 277"/>
                    <a:gd name="T4" fmla="*/ 49 w 742"/>
                    <a:gd name="T5" fmla="*/ 277 h 277"/>
                    <a:gd name="T6" fmla="*/ 67 w 742"/>
                    <a:gd name="T7" fmla="*/ 277 h 277"/>
                    <a:gd name="T8" fmla="*/ 85 w 742"/>
                    <a:gd name="T9" fmla="*/ 277 h 277"/>
                    <a:gd name="T10" fmla="*/ 104 w 742"/>
                    <a:gd name="T11" fmla="*/ 277 h 277"/>
                    <a:gd name="T12" fmla="*/ 122 w 742"/>
                    <a:gd name="T13" fmla="*/ 277 h 277"/>
                    <a:gd name="T14" fmla="*/ 140 w 742"/>
                    <a:gd name="T15" fmla="*/ 277 h 277"/>
                    <a:gd name="T16" fmla="*/ 158 w 742"/>
                    <a:gd name="T17" fmla="*/ 277 h 277"/>
                    <a:gd name="T18" fmla="*/ 177 w 742"/>
                    <a:gd name="T19" fmla="*/ 277 h 277"/>
                    <a:gd name="T20" fmla="*/ 195 w 742"/>
                    <a:gd name="T21" fmla="*/ 277 h 277"/>
                    <a:gd name="T22" fmla="*/ 213 w 742"/>
                    <a:gd name="T23" fmla="*/ 266 h 277"/>
                    <a:gd name="T24" fmla="*/ 225 w 742"/>
                    <a:gd name="T25" fmla="*/ 266 h 277"/>
                    <a:gd name="T26" fmla="*/ 243 w 742"/>
                    <a:gd name="T27" fmla="*/ 256 h 277"/>
                    <a:gd name="T28" fmla="*/ 249 w 742"/>
                    <a:gd name="T29" fmla="*/ 195 h 277"/>
                    <a:gd name="T30" fmla="*/ 262 w 742"/>
                    <a:gd name="T31" fmla="*/ 236 h 277"/>
                    <a:gd name="T32" fmla="*/ 274 w 742"/>
                    <a:gd name="T33" fmla="*/ 266 h 277"/>
                    <a:gd name="T34" fmla="*/ 292 w 742"/>
                    <a:gd name="T35" fmla="*/ 277 h 277"/>
                    <a:gd name="T36" fmla="*/ 310 w 742"/>
                    <a:gd name="T37" fmla="*/ 277 h 277"/>
                    <a:gd name="T38" fmla="*/ 328 w 742"/>
                    <a:gd name="T39" fmla="*/ 277 h 277"/>
                    <a:gd name="T40" fmla="*/ 347 w 742"/>
                    <a:gd name="T41" fmla="*/ 277 h 277"/>
                    <a:gd name="T42" fmla="*/ 365 w 742"/>
                    <a:gd name="T43" fmla="*/ 277 h 277"/>
                    <a:gd name="T44" fmla="*/ 383 w 742"/>
                    <a:gd name="T45" fmla="*/ 277 h 277"/>
                    <a:gd name="T46" fmla="*/ 401 w 742"/>
                    <a:gd name="T47" fmla="*/ 277 h 277"/>
                    <a:gd name="T48" fmla="*/ 420 w 742"/>
                    <a:gd name="T49" fmla="*/ 277 h 277"/>
                    <a:gd name="T50" fmla="*/ 438 w 742"/>
                    <a:gd name="T51" fmla="*/ 277 h 277"/>
                    <a:gd name="T52" fmla="*/ 456 w 742"/>
                    <a:gd name="T53" fmla="*/ 277 h 277"/>
                    <a:gd name="T54" fmla="*/ 474 w 742"/>
                    <a:gd name="T55" fmla="*/ 277 h 277"/>
                    <a:gd name="T56" fmla="*/ 492 w 742"/>
                    <a:gd name="T57" fmla="*/ 277 h 277"/>
                    <a:gd name="T58" fmla="*/ 511 w 742"/>
                    <a:gd name="T59" fmla="*/ 277 h 277"/>
                    <a:gd name="T60" fmla="*/ 529 w 742"/>
                    <a:gd name="T61" fmla="*/ 277 h 277"/>
                    <a:gd name="T62" fmla="*/ 547 w 742"/>
                    <a:gd name="T63" fmla="*/ 277 h 277"/>
                    <a:gd name="T64" fmla="*/ 565 w 742"/>
                    <a:gd name="T65" fmla="*/ 277 h 277"/>
                    <a:gd name="T66" fmla="*/ 584 w 742"/>
                    <a:gd name="T67" fmla="*/ 277 h 277"/>
                    <a:gd name="T68" fmla="*/ 602 w 742"/>
                    <a:gd name="T69" fmla="*/ 277 h 277"/>
                    <a:gd name="T70" fmla="*/ 620 w 742"/>
                    <a:gd name="T71" fmla="*/ 277 h 277"/>
                    <a:gd name="T72" fmla="*/ 638 w 742"/>
                    <a:gd name="T73" fmla="*/ 277 h 277"/>
                    <a:gd name="T74" fmla="*/ 656 w 742"/>
                    <a:gd name="T75" fmla="*/ 277 h 277"/>
                    <a:gd name="T76" fmla="*/ 675 w 742"/>
                    <a:gd name="T77" fmla="*/ 277 h 277"/>
                    <a:gd name="T78" fmla="*/ 693 w 742"/>
                    <a:gd name="T79" fmla="*/ 277 h 277"/>
                    <a:gd name="T80" fmla="*/ 711 w 742"/>
                    <a:gd name="T81" fmla="*/ 277 h 277"/>
                    <a:gd name="T82" fmla="*/ 729 w 742"/>
                    <a:gd name="T83" fmla="*/ 277 h 2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42"/>
                    <a:gd name="T127" fmla="*/ 0 h 277"/>
                    <a:gd name="T128" fmla="*/ 742 w 742"/>
                    <a:gd name="T129" fmla="*/ 277 h 2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42" h="277">
                      <a:moveTo>
                        <a:pt x="0" y="277"/>
                      </a:moveTo>
                      <a:lnTo>
                        <a:pt x="6" y="277"/>
                      </a:lnTo>
                      <a:lnTo>
                        <a:pt x="13" y="277"/>
                      </a:lnTo>
                      <a:lnTo>
                        <a:pt x="19" y="277"/>
                      </a:lnTo>
                      <a:lnTo>
                        <a:pt x="25" y="277"/>
                      </a:lnTo>
                      <a:lnTo>
                        <a:pt x="31" y="277"/>
                      </a:lnTo>
                      <a:lnTo>
                        <a:pt x="37" y="277"/>
                      </a:lnTo>
                      <a:lnTo>
                        <a:pt x="43" y="277"/>
                      </a:lnTo>
                      <a:lnTo>
                        <a:pt x="49" y="277"/>
                      </a:lnTo>
                      <a:lnTo>
                        <a:pt x="55" y="277"/>
                      </a:lnTo>
                      <a:lnTo>
                        <a:pt x="61" y="277"/>
                      </a:lnTo>
                      <a:lnTo>
                        <a:pt x="67" y="277"/>
                      </a:lnTo>
                      <a:lnTo>
                        <a:pt x="73" y="277"/>
                      </a:lnTo>
                      <a:lnTo>
                        <a:pt x="79" y="277"/>
                      </a:lnTo>
                      <a:lnTo>
                        <a:pt x="85" y="277"/>
                      </a:lnTo>
                      <a:lnTo>
                        <a:pt x="91" y="277"/>
                      </a:lnTo>
                      <a:lnTo>
                        <a:pt x="98" y="277"/>
                      </a:lnTo>
                      <a:lnTo>
                        <a:pt x="104" y="277"/>
                      </a:lnTo>
                      <a:lnTo>
                        <a:pt x="110" y="277"/>
                      </a:lnTo>
                      <a:lnTo>
                        <a:pt x="116" y="277"/>
                      </a:lnTo>
                      <a:lnTo>
                        <a:pt x="122" y="277"/>
                      </a:lnTo>
                      <a:lnTo>
                        <a:pt x="128" y="277"/>
                      </a:lnTo>
                      <a:lnTo>
                        <a:pt x="134" y="277"/>
                      </a:lnTo>
                      <a:lnTo>
                        <a:pt x="140" y="277"/>
                      </a:lnTo>
                      <a:lnTo>
                        <a:pt x="146" y="277"/>
                      </a:lnTo>
                      <a:lnTo>
                        <a:pt x="152" y="277"/>
                      </a:lnTo>
                      <a:lnTo>
                        <a:pt x="158" y="277"/>
                      </a:lnTo>
                      <a:lnTo>
                        <a:pt x="164" y="277"/>
                      </a:lnTo>
                      <a:lnTo>
                        <a:pt x="170" y="277"/>
                      </a:lnTo>
                      <a:lnTo>
                        <a:pt x="177" y="277"/>
                      </a:lnTo>
                      <a:lnTo>
                        <a:pt x="183" y="277"/>
                      </a:lnTo>
                      <a:lnTo>
                        <a:pt x="189" y="277"/>
                      </a:lnTo>
                      <a:lnTo>
                        <a:pt x="195" y="277"/>
                      </a:lnTo>
                      <a:lnTo>
                        <a:pt x="201" y="277"/>
                      </a:lnTo>
                      <a:lnTo>
                        <a:pt x="207" y="277"/>
                      </a:lnTo>
                      <a:lnTo>
                        <a:pt x="213" y="266"/>
                      </a:lnTo>
                      <a:lnTo>
                        <a:pt x="219" y="266"/>
                      </a:lnTo>
                      <a:lnTo>
                        <a:pt x="231" y="266"/>
                      </a:lnTo>
                      <a:lnTo>
                        <a:pt x="225" y="266"/>
                      </a:lnTo>
                      <a:lnTo>
                        <a:pt x="231" y="266"/>
                      </a:lnTo>
                      <a:lnTo>
                        <a:pt x="237" y="266"/>
                      </a:lnTo>
                      <a:lnTo>
                        <a:pt x="243" y="256"/>
                      </a:lnTo>
                      <a:lnTo>
                        <a:pt x="243" y="246"/>
                      </a:lnTo>
                      <a:lnTo>
                        <a:pt x="249" y="236"/>
                      </a:lnTo>
                      <a:lnTo>
                        <a:pt x="249" y="195"/>
                      </a:lnTo>
                      <a:lnTo>
                        <a:pt x="256" y="0"/>
                      </a:lnTo>
                      <a:lnTo>
                        <a:pt x="256" y="205"/>
                      </a:lnTo>
                      <a:lnTo>
                        <a:pt x="262" y="236"/>
                      </a:lnTo>
                      <a:lnTo>
                        <a:pt x="262" y="256"/>
                      </a:lnTo>
                      <a:lnTo>
                        <a:pt x="268" y="256"/>
                      </a:lnTo>
                      <a:lnTo>
                        <a:pt x="274" y="266"/>
                      </a:lnTo>
                      <a:lnTo>
                        <a:pt x="280" y="277"/>
                      </a:lnTo>
                      <a:lnTo>
                        <a:pt x="286" y="266"/>
                      </a:lnTo>
                      <a:lnTo>
                        <a:pt x="292" y="277"/>
                      </a:lnTo>
                      <a:lnTo>
                        <a:pt x="298" y="277"/>
                      </a:lnTo>
                      <a:lnTo>
                        <a:pt x="304" y="277"/>
                      </a:lnTo>
                      <a:lnTo>
                        <a:pt x="310" y="277"/>
                      </a:lnTo>
                      <a:lnTo>
                        <a:pt x="316" y="277"/>
                      </a:lnTo>
                      <a:lnTo>
                        <a:pt x="322" y="277"/>
                      </a:lnTo>
                      <a:lnTo>
                        <a:pt x="328" y="277"/>
                      </a:lnTo>
                      <a:lnTo>
                        <a:pt x="334" y="277"/>
                      </a:lnTo>
                      <a:lnTo>
                        <a:pt x="341" y="277"/>
                      </a:lnTo>
                      <a:lnTo>
                        <a:pt x="347" y="277"/>
                      </a:lnTo>
                      <a:lnTo>
                        <a:pt x="353" y="277"/>
                      </a:lnTo>
                      <a:lnTo>
                        <a:pt x="359" y="277"/>
                      </a:lnTo>
                      <a:lnTo>
                        <a:pt x="365" y="277"/>
                      </a:lnTo>
                      <a:lnTo>
                        <a:pt x="371" y="277"/>
                      </a:lnTo>
                      <a:lnTo>
                        <a:pt x="377" y="277"/>
                      </a:lnTo>
                      <a:lnTo>
                        <a:pt x="383" y="277"/>
                      </a:lnTo>
                      <a:lnTo>
                        <a:pt x="389" y="277"/>
                      </a:lnTo>
                      <a:lnTo>
                        <a:pt x="395" y="277"/>
                      </a:lnTo>
                      <a:lnTo>
                        <a:pt x="401" y="277"/>
                      </a:lnTo>
                      <a:lnTo>
                        <a:pt x="407" y="277"/>
                      </a:lnTo>
                      <a:lnTo>
                        <a:pt x="413" y="277"/>
                      </a:lnTo>
                      <a:lnTo>
                        <a:pt x="420" y="277"/>
                      </a:lnTo>
                      <a:lnTo>
                        <a:pt x="426" y="277"/>
                      </a:lnTo>
                      <a:lnTo>
                        <a:pt x="432" y="277"/>
                      </a:lnTo>
                      <a:lnTo>
                        <a:pt x="438" y="277"/>
                      </a:lnTo>
                      <a:lnTo>
                        <a:pt x="444" y="277"/>
                      </a:lnTo>
                      <a:lnTo>
                        <a:pt x="450" y="277"/>
                      </a:lnTo>
                      <a:lnTo>
                        <a:pt x="456" y="277"/>
                      </a:lnTo>
                      <a:lnTo>
                        <a:pt x="462" y="277"/>
                      </a:lnTo>
                      <a:lnTo>
                        <a:pt x="468" y="277"/>
                      </a:lnTo>
                      <a:lnTo>
                        <a:pt x="474" y="277"/>
                      </a:lnTo>
                      <a:lnTo>
                        <a:pt x="480" y="277"/>
                      </a:lnTo>
                      <a:lnTo>
                        <a:pt x="486" y="277"/>
                      </a:lnTo>
                      <a:lnTo>
                        <a:pt x="492" y="277"/>
                      </a:lnTo>
                      <a:lnTo>
                        <a:pt x="499" y="277"/>
                      </a:lnTo>
                      <a:lnTo>
                        <a:pt x="505" y="277"/>
                      </a:lnTo>
                      <a:lnTo>
                        <a:pt x="511" y="277"/>
                      </a:lnTo>
                      <a:lnTo>
                        <a:pt x="517" y="277"/>
                      </a:lnTo>
                      <a:lnTo>
                        <a:pt x="523" y="277"/>
                      </a:lnTo>
                      <a:lnTo>
                        <a:pt x="529" y="277"/>
                      </a:lnTo>
                      <a:lnTo>
                        <a:pt x="535" y="277"/>
                      </a:lnTo>
                      <a:lnTo>
                        <a:pt x="541" y="277"/>
                      </a:lnTo>
                      <a:lnTo>
                        <a:pt x="547" y="277"/>
                      </a:lnTo>
                      <a:lnTo>
                        <a:pt x="553" y="277"/>
                      </a:lnTo>
                      <a:lnTo>
                        <a:pt x="559" y="277"/>
                      </a:lnTo>
                      <a:lnTo>
                        <a:pt x="565" y="277"/>
                      </a:lnTo>
                      <a:lnTo>
                        <a:pt x="571" y="277"/>
                      </a:lnTo>
                      <a:lnTo>
                        <a:pt x="577" y="277"/>
                      </a:lnTo>
                      <a:lnTo>
                        <a:pt x="584" y="277"/>
                      </a:lnTo>
                      <a:lnTo>
                        <a:pt x="590" y="277"/>
                      </a:lnTo>
                      <a:lnTo>
                        <a:pt x="596" y="277"/>
                      </a:lnTo>
                      <a:lnTo>
                        <a:pt x="602" y="277"/>
                      </a:lnTo>
                      <a:lnTo>
                        <a:pt x="608" y="277"/>
                      </a:lnTo>
                      <a:lnTo>
                        <a:pt x="614" y="277"/>
                      </a:lnTo>
                      <a:lnTo>
                        <a:pt x="620" y="277"/>
                      </a:lnTo>
                      <a:lnTo>
                        <a:pt x="626" y="277"/>
                      </a:lnTo>
                      <a:lnTo>
                        <a:pt x="632" y="277"/>
                      </a:lnTo>
                      <a:lnTo>
                        <a:pt x="638" y="277"/>
                      </a:lnTo>
                      <a:lnTo>
                        <a:pt x="644" y="277"/>
                      </a:lnTo>
                      <a:lnTo>
                        <a:pt x="650" y="277"/>
                      </a:lnTo>
                      <a:lnTo>
                        <a:pt x="656" y="277"/>
                      </a:lnTo>
                      <a:lnTo>
                        <a:pt x="663" y="277"/>
                      </a:lnTo>
                      <a:lnTo>
                        <a:pt x="669" y="277"/>
                      </a:lnTo>
                      <a:lnTo>
                        <a:pt x="675" y="277"/>
                      </a:lnTo>
                      <a:lnTo>
                        <a:pt x="681" y="277"/>
                      </a:lnTo>
                      <a:lnTo>
                        <a:pt x="687" y="277"/>
                      </a:lnTo>
                      <a:lnTo>
                        <a:pt x="693" y="277"/>
                      </a:lnTo>
                      <a:lnTo>
                        <a:pt x="699" y="277"/>
                      </a:lnTo>
                      <a:lnTo>
                        <a:pt x="705" y="277"/>
                      </a:lnTo>
                      <a:lnTo>
                        <a:pt x="711" y="277"/>
                      </a:lnTo>
                      <a:lnTo>
                        <a:pt x="717" y="277"/>
                      </a:lnTo>
                      <a:lnTo>
                        <a:pt x="723" y="277"/>
                      </a:lnTo>
                      <a:lnTo>
                        <a:pt x="729" y="277"/>
                      </a:lnTo>
                      <a:lnTo>
                        <a:pt x="735" y="277"/>
                      </a:lnTo>
                      <a:lnTo>
                        <a:pt x="742" y="277"/>
                      </a:lnTo>
                    </a:path>
                  </a:pathLst>
                </a:custGeom>
                <a:noFill/>
                <a:ln w="19050">
                  <a:solidFill>
                    <a:srgbClr val="0000FF"/>
                  </a:solidFill>
                  <a:prstDash val="solid"/>
                  <a:round/>
                  <a:headEnd/>
                  <a:tailEnd/>
                </a:ln>
              </p:spPr>
              <p:txBody>
                <a:bodyPr/>
                <a:lstStyle/>
                <a:p>
                  <a:endParaRPr lang="ja-JP" altLang="en-US"/>
                </a:p>
              </p:txBody>
            </p:sp>
            <p:sp>
              <p:nvSpPr>
                <p:cNvPr id="70" name="Freeform 527"/>
                <p:cNvSpPr>
                  <a:spLocks/>
                </p:cNvSpPr>
                <p:nvPr/>
              </p:nvSpPr>
              <p:spPr bwMode="auto">
                <a:xfrm>
                  <a:off x="7268" y="2514"/>
                  <a:ext cx="36" cy="1"/>
                </a:xfrm>
                <a:custGeom>
                  <a:avLst/>
                  <a:gdLst>
                    <a:gd name="T0" fmla="*/ 0 w 36"/>
                    <a:gd name="T1" fmla="*/ 0 h 1"/>
                    <a:gd name="T2" fmla="*/ 6 w 36"/>
                    <a:gd name="T3" fmla="*/ 0 h 1"/>
                    <a:gd name="T4" fmla="*/ 12 w 36"/>
                    <a:gd name="T5" fmla="*/ 0 h 1"/>
                    <a:gd name="T6" fmla="*/ 18 w 36"/>
                    <a:gd name="T7" fmla="*/ 0 h 1"/>
                    <a:gd name="T8" fmla="*/ 24 w 36"/>
                    <a:gd name="T9" fmla="*/ 0 h 1"/>
                    <a:gd name="T10" fmla="*/ 30 w 36"/>
                    <a:gd name="T11" fmla="*/ 0 h 1"/>
                    <a:gd name="T12" fmla="*/ 36 w 36"/>
                    <a:gd name="T13" fmla="*/ 0 h 1"/>
                    <a:gd name="T14" fmla="*/ 0 60000 65536"/>
                    <a:gd name="T15" fmla="*/ 0 60000 65536"/>
                    <a:gd name="T16" fmla="*/ 0 60000 65536"/>
                    <a:gd name="T17" fmla="*/ 0 60000 65536"/>
                    <a:gd name="T18" fmla="*/ 0 60000 65536"/>
                    <a:gd name="T19" fmla="*/ 0 60000 65536"/>
                    <a:gd name="T20" fmla="*/ 0 60000 65536"/>
                    <a:gd name="T21" fmla="*/ 0 w 36"/>
                    <a:gd name="T22" fmla="*/ 0 h 1"/>
                    <a:gd name="T23" fmla="*/ 36 w 36"/>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
                      <a:moveTo>
                        <a:pt x="0" y="0"/>
                      </a:moveTo>
                      <a:lnTo>
                        <a:pt x="6" y="0"/>
                      </a:lnTo>
                      <a:lnTo>
                        <a:pt x="12" y="0"/>
                      </a:lnTo>
                      <a:lnTo>
                        <a:pt x="18" y="0"/>
                      </a:lnTo>
                      <a:lnTo>
                        <a:pt x="24" y="0"/>
                      </a:lnTo>
                      <a:lnTo>
                        <a:pt x="30" y="0"/>
                      </a:lnTo>
                      <a:lnTo>
                        <a:pt x="36" y="0"/>
                      </a:lnTo>
                    </a:path>
                  </a:pathLst>
                </a:custGeom>
                <a:noFill/>
                <a:ln w="0">
                  <a:solidFill>
                    <a:srgbClr val="0000FF"/>
                  </a:solidFill>
                  <a:prstDash val="solid"/>
                  <a:round/>
                  <a:headEnd/>
                  <a:tailEnd/>
                </a:ln>
              </p:spPr>
              <p:txBody>
                <a:bodyPr/>
                <a:lstStyle/>
                <a:p>
                  <a:endParaRPr lang="ja-JP" altLang="en-US"/>
                </a:p>
              </p:txBody>
            </p:sp>
          </p:grpSp>
          <p:sp>
            <p:nvSpPr>
              <p:cNvPr id="71" name="円/楕円 70"/>
              <p:cNvSpPr/>
              <p:nvPr/>
            </p:nvSpPr>
            <p:spPr>
              <a:xfrm>
                <a:off x="7678737" y="2276996"/>
                <a:ext cx="144463" cy="58420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72" name="円/楕円 71"/>
              <p:cNvSpPr/>
              <p:nvPr/>
            </p:nvSpPr>
            <p:spPr>
              <a:xfrm>
                <a:off x="8615362" y="2492896"/>
                <a:ext cx="144463" cy="354013"/>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grpSp>
        <p:sp>
          <p:nvSpPr>
            <p:cNvPr id="75" name="テキスト ボックス 66"/>
            <p:cNvSpPr txBox="1">
              <a:spLocks noChangeArrowheads="1"/>
            </p:cNvSpPr>
            <p:nvPr/>
          </p:nvSpPr>
          <p:spPr bwMode="auto">
            <a:xfrm>
              <a:off x="5593380" y="2714109"/>
              <a:ext cx="2149638" cy="273299"/>
            </a:xfrm>
            <a:prstGeom prst="rect">
              <a:avLst/>
            </a:prstGeom>
            <a:noFill/>
            <a:ln w="9525">
              <a:noFill/>
              <a:miter lim="800000"/>
              <a:headEnd/>
              <a:tailEnd/>
            </a:ln>
          </p:spPr>
          <p:txBody>
            <a:bodyPr wrap="square" anchor="ctr" anchorCtr="1">
              <a:spAutoFit/>
            </a:bodyPr>
            <a:lstStyle/>
            <a:p>
              <a:r>
                <a:rPr lang="ja-JP" altLang="en-US" sz="1200" dirty="0" smtClean="0"/>
                <a:t>復元信号</a:t>
              </a:r>
              <a:r>
                <a:rPr lang="en-US" altLang="ja-JP" sz="1200" dirty="0" smtClean="0"/>
                <a:t>(</a:t>
              </a:r>
              <a:r>
                <a:rPr lang="ja-JP" altLang="en-US" sz="1200" dirty="0" smtClean="0"/>
                <a:t>周波数成分</a:t>
              </a:r>
              <a:r>
                <a:rPr lang="en-US" altLang="ja-JP" sz="1200" dirty="0" smtClean="0"/>
                <a:t>)</a:t>
              </a:r>
              <a:endParaRPr lang="ja-JP" altLang="en-US" sz="1200" dirty="0"/>
            </a:p>
          </p:txBody>
        </p:sp>
        <p:sp>
          <p:nvSpPr>
            <p:cNvPr id="117" name="角丸四角形吹き出し 116"/>
            <p:cNvSpPr/>
            <p:nvPr/>
          </p:nvSpPr>
          <p:spPr>
            <a:xfrm>
              <a:off x="6372199" y="1844824"/>
              <a:ext cx="1220305" cy="236424"/>
            </a:xfrm>
            <a:prstGeom prst="wedgeRoundRectCallout">
              <a:avLst>
                <a:gd name="adj1" fmla="val -39931"/>
                <a:gd name="adj2" fmla="val 113443"/>
                <a:gd name="adj3" fmla="val 16667"/>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36000" rIns="36000" anchor="ctr" anchorCtr="1"/>
            <a:lstStyle/>
            <a:p>
              <a:pPr algn="ctr">
                <a:defRPr/>
              </a:pPr>
              <a:r>
                <a:rPr lang="ja-JP" altLang="en-US" sz="1100" b="1" dirty="0" smtClean="0">
                  <a:solidFill>
                    <a:srgbClr val="FF0000"/>
                  </a:solidFill>
                </a:rPr>
                <a:t>不可逆周波数</a:t>
              </a:r>
              <a:endParaRPr lang="ja-JP" altLang="en-US" sz="1100" b="1" dirty="0">
                <a:solidFill>
                  <a:srgbClr val="FF0000"/>
                </a:solidFill>
              </a:endParaRPr>
            </a:p>
          </p:txBody>
        </p:sp>
      </p:grpSp>
      <p:pic>
        <p:nvPicPr>
          <p:cNvPr id="120" name="Picture 4"/>
          <p:cNvPicPr>
            <a:picLocks noChangeAspect="1" noChangeArrowheads="1"/>
          </p:cNvPicPr>
          <p:nvPr/>
        </p:nvPicPr>
        <p:blipFill>
          <a:blip r:embed="rId11" cstate="print"/>
          <a:srcRect/>
          <a:stretch>
            <a:fillRect/>
          </a:stretch>
        </p:blipFill>
        <p:spPr bwMode="auto">
          <a:xfrm>
            <a:off x="6444208" y="1844824"/>
            <a:ext cx="1944216" cy="877888"/>
          </a:xfrm>
          <a:prstGeom prst="rect">
            <a:avLst/>
          </a:prstGeom>
          <a:noFill/>
          <a:ln w="9525">
            <a:noFill/>
            <a:miter lim="800000"/>
            <a:headEnd/>
            <a:tailEnd/>
          </a:ln>
        </p:spPr>
      </p:pic>
      <p:sp>
        <p:nvSpPr>
          <p:cNvPr id="121" name="テキスト ボックス 284"/>
          <p:cNvSpPr txBox="1">
            <a:spLocks noChangeArrowheads="1"/>
          </p:cNvSpPr>
          <p:nvPr/>
        </p:nvSpPr>
        <p:spPr bwMode="auto">
          <a:xfrm>
            <a:off x="6877488" y="2735342"/>
            <a:ext cx="1006880" cy="307777"/>
          </a:xfrm>
          <a:prstGeom prst="rect">
            <a:avLst/>
          </a:prstGeom>
          <a:noFill/>
          <a:ln w="9525">
            <a:noFill/>
            <a:miter lim="800000"/>
            <a:headEnd/>
            <a:tailEnd/>
          </a:ln>
        </p:spPr>
        <p:txBody>
          <a:bodyPr wrap="square">
            <a:spAutoFit/>
          </a:bodyPr>
          <a:lstStyle/>
          <a:p>
            <a:pPr algn="ctr"/>
            <a:r>
              <a:rPr lang="ja-JP" altLang="en-US" sz="1400" dirty="0"/>
              <a:t>復元信号</a:t>
            </a:r>
          </a:p>
        </p:txBody>
      </p:sp>
      <p:cxnSp>
        <p:nvCxnSpPr>
          <p:cNvPr id="122" name="直線矢印コネクタ 121"/>
          <p:cNvCxnSpPr/>
          <p:nvPr/>
        </p:nvCxnSpPr>
        <p:spPr bwMode="auto">
          <a:xfrm>
            <a:off x="5724128" y="2348880"/>
            <a:ext cx="648072" cy="4560"/>
          </a:xfrm>
          <a:prstGeom prst="straightConnector1">
            <a:avLst/>
          </a:prstGeom>
          <a:noFill/>
          <a:ln w="152400">
            <a:solidFill>
              <a:srgbClr val="FFCC99"/>
            </a:solidFill>
            <a:round/>
            <a:headEnd/>
            <a:tailEnd type="triangle" w="med" len="sm"/>
          </a:ln>
        </p:spPr>
      </p:cxnSp>
      <p:sp>
        <p:nvSpPr>
          <p:cNvPr id="123" name="テキスト ボックス 290"/>
          <p:cNvSpPr txBox="1">
            <a:spLocks noChangeArrowheads="1"/>
          </p:cNvSpPr>
          <p:nvPr/>
        </p:nvSpPr>
        <p:spPr bwMode="auto">
          <a:xfrm>
            <a:off x="5624869" y="2132856"/>
            <a:ext cx="862737" cy="461665"/>
          </a:xfrm>
          <a:prstGeom prst="rect">
            <a:avLst/>
          </a:prstGeom>
          <a:noFill/>
          <a:ln w="9525">
            <a:noFill/>
            <a:miter lim="800000"/>
            <a:headEnd/>
            <a:tailEnd/>
          </a:ln>
        </p:spPr>
        <p:txBody>
          <a:bodyPr wrap="none">
            <a:spAutoFit/>
          </a:bodyPr>
          <a:lstStyle/>
          <a:p>
            <a:pPr algn="ctr"/>
            <a:r>
              <a:rPr lang="ja-JP" altLang="en-US" sz="1200" dirty="0" smtClean="0"/>
              <a:t>逆フーリエ</a:t>
            </a:r>
            <a:endParaRPr lang="en-US" altLang="ja-JP" sz="1200" dirty="0" smtClean="0"/>
          </a:p>
          <a:p>
            <a:pPr algn="ctr"/>
            <a:r>
              <a:rPr lang="ja-JP" altLang="en-US" sz="1200" dirty="0" smtClean="0"/>
              <a:t>変換</a:t>
            </a:r>
            <a:endParaRPr lang="ja-JP" altLang="en-US" sz="1200" dirty="0"/>
          </a:p>
        </p:txBody>
      </p:sp>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Line 5"/>
          <p:cNvSpPr>
            <a:spLocks noChangeShapeType="1"/>
          </p:cNvSpPr>
          <p:nvPr/>
        </p:nvSpPr>
        <p:spPr bwMode="auto">
          <a:xfrm flipV="1">
            <a:off x="7428135" y="4078014"/>
            <a:ext cx="0" cy="719138"/>
          </a:xfrm>
          <a:prstGeom prst="line">
            <a:avLst/>
          </a:prstGeom>
          <a:noFill/>
          <a:ln w="152400">
            <a:solidFill>
              <a:srgbClr val="FFCC99"/>
            </a:solidFill>
            <a:round/>
            <a:headEnd/>
            <a:tailEnd type="triangle" w="med" len="sm"/>
          </a:ln>
        </p:spPr>
        <p:txBody>
          <a:bodyPr/>
          <a:lstStyle/>
          <a:p>
            <a:endParaRPr lang="ja-JP" altLang="en-US"/>
          </a:p>
        </p:txBody>
      </p:sp>
      <p:cxnSp>
        <p:nvCxnSpPr>
          <p:cNvPr id="146" name="直線コネクタ 145"/>
          <p:cNvCxnSpPr/>
          <p:nvPr/>
        </p:nvCxnSpPr>
        <p:spPr>
          <a:xfrm rot="5400000">
            <a:off x="5292079" y="3429001"/>
            <a:ext cx="1296146" cy="0"/>
          </a:xfrm>
          <a:prstGeom prst="line">
            <a:avLst/>
          </a:prstGeom>
          <a:noFill/>
          <a:ln w="12700">
            <a:solidFill>
              <a:srgbClr val="43B4B4"/>
            </a:solidFill>
            <a:prstDash val="sysDash"/>
          </a:ln>
        </p:spPr>
        <p:style>
          <a:lnRef idx="2">
            <a:schemeClr val="accent5"/>
          </a:lnRef>
          <a:fillRef idx="1">
            <a:schemeClr val="lt1"/>
          </a:fillRef>
          <a:effectRef idx="0">
            <a:schemeClr val="accent5"/>
          </a:effectRef>
          <a:fontRef idx="minor">
            <a:schemeClr val="dk1"/>
          </a:fontRef>
        </p:style>
      </p:cxnSp>
      <p:sp>
        <p:nvSpPr>
          <p:cNvPr id="147" name="テキスト ボックス 290"/>
          <p:cNvSpPr txBox="1">
            <a:spLocks noChangeArrowheads="1"/>
          </p:cNvSpPr>
          <p:nvPr/>
        </p:nvSpPr>
        <p:spPr bwMode="auto">
          <a:xfrm>
            <a:off x="6804248" y="4271689"/>
            <a:ext cx="1335087" cy="307975"/>
          </a:xfrm>
          <a:prstGeom prst="rect">
            <a:avLst/>
          </a:prstGeom>
          <a:noFill/>
          <a:ln w="9525">
            <a:noFill/>
            <a:miter lim="800000"/>
            <a:headEnd/>
            <a:tailEnd/>
          </a:ln>
        </p:spPr>
        <p:txBody>
          <a:bodyPr wrap="none">
            <a:spAutoFit/>
          </a:bodyPr>
          <a:lstStyle/>
          <a:p>
            <a:pPr algn="ctr"/>
            <a:r>
              <a:rPr lang="ja-JP" altLang="en-US" sz="1400" dirty="0"/>
              <a:t>逆フーリエ変換</a:t>
            </a:r>
          </a:p>
        </p:txBody>
      </p:sp>
      <p:sp>
        <p:nvSpPr>
          <p:cNvPr id="337" name="Line 5"/>
          <p:cNvSpPr>
            <a:spLocks noChangeShapeType="1"/>
          </p:cNvSpPr>
          <p:nvPr/>
        </p:nvSpPr>
        <p:spPr bwMode="auto">
          <a:xfrm>
            <a:off x="4644207" y="4078014"/>
            <a:ext cx="0" cy="719138"/>
          </a:xfrm>
          <a:prstGeom prst="line">
            <a:avLst/>
          </a:prstGeom>
          <a:noFill/>
          <a:ln w="152400">
            <a:solidFill>
              <a:srgbClr val="FFCC99"/>
            </a:solidFill>
            <a:round/>
            <a:headEnd/>
            <a:tailEnd type="triangle" w="med" len="sm"/>
          </a:ln>
        </p:spPr>
        <p:txBody>
          <a:bodyPr/>
          <a:lstStyle/>
          <a:p>
            <a:endParaRPr lang="ja-JP" altLang="en-US"/>
          </a:p>
        </p:txBody>
      </p:sp>
      <p:sp>
        <p:nvSpPr>
          <p:cNvPr id="1028" name="コンテンツ プレースホルダ 2"/>
          <p:cNvSpPr>
            <a:spLocks noGrp="1"/>
          </p:cNvSpPr>
          <p:nvPr>
            <p:ph idx="1"/>
          </p:nvPr>
        </p:nvSpPr>
        <p:spPr/>
        <p:txBody>
          <a:bodyPr/>
          <a:lstStyle/>
          <a:p>
            <a:r>
              <a:rPr lang="ja-JP" altLang="en-US" dirty="0" smtClean="0"/>
              <a:t>ぶれ画像のモデル</a:t>
            </a:r>
            <a:endParaRPr lang="en-US" altLang="ja-JP" dirty="0" smtClean="0"/>
          </a:p>
          <a:p>
            <a:pPr lvl="1"/>
            <a:r>
              <a:rPr lang="ja-JP" altLang="en-US" dirty="0" smtClean="0"/>
              <a:t>実空間</a:t>
            </a:r>
            <a:r>
              <a:rPr lang="en-US" altLang="ja-JP" dirty="0" smtClean="0"/>
              <a:t>: PSF(</a:t>
            </a:r>
            <a:r>
              <a:rPr lang="ja-JP" altLang="en-US" dirty="0" smtClean="0"/>
              <a:t>点広がり関数</a:t>
            </a:r>
            <a:r>
              <a:rPr lang="en-US" altLang="ja-JP" dirty="0" smtClean="0"/>
              <a:t>)</a:t>
            </a:r>
            <a:r>
              <a:rPr lang="ja-JP" altLang="en-US" dirty="0" smtClean="0"/>
              <a:t>と原画像の</a:t>
            </a:r>
            <a:r>
              <a:rPr lang="ja-JP" altLang="en-US" u="sng" dirty="0" smtClean="0">
                <a:solidFill>
                  <a:srgbClr val="FF0000"/>
                </a:solidFill>
              </a:rPr>
              <a:t>畳みこみ</a:t>
            </a:r>
            <a:endParaRPr lang="en-US" altLang="ja-JP" u="sng" dirty="0" smtClean="0">
              <a:solidFill>
                <a:srgbClr val="FF0000"/>
              </a:solidFill>
            </a:endParaRPr>
          </a:p>
          <a:p>
            <a:pPr lvl="1"/>
            <a:r>
              <a:rPr lang="ja-JP" altLang="en-US" dirty="0" smtClean="0"/>
              <a:t>周波数空間</a:t>
            </a:r>
            <a:r>
              <a:rPr lang="en-US" altLang="ja-JP" dirty="0" smtClean="0"/>
              <a:t>: PSF</a:t>
            </a:r>
            <a:r>
              <a:rPr lang="ja-JP" altLang="en-US" dirty="0" smtClean="0"/>
              <a:t>と原画像の</a:t>
            </a:r>
            <a:r>
              <a:rPr lang="ja-JP" altLang="en-US" u="sng" dirty="0" smtClean="0">
                <a:solidFill>
                  <a:srgbClr val="FF0000"/>
                </a:solidFill>
              </a:rPr>
              <a:t>積</a:t>
            </a:r>
            <a:endParaRPr lang="en-US" altLang="ja-JP" u="sng" dirty="0" smtClean="0">
              <a:solidFill>
                <a:srgbClr val="FF0000"/>
              </a:solidFill>
            </a:endParaRPr>
          </a:p>
        </p:txBody>
      </p:sp>
      <p:sp>
        <p:nvSpPr>
          <p:cNvPr id="1031" name="タイトル 1"/>
          <p:cNvSpPr>
            <a:spLocks noGrp="1"/>
          </p:cNvSpPr>
          <p:nvPr>
            <p:ph type="title"/>
          </p:nvPr>
        </p:nvSpPr>
        <p:spPr/>
        <p:txBody>
          <a:bodyPr/>
          <a:lstStyle/>
          <a:p>
            <a:r>
              <a:rPr lang="ja-JP" altLang="en-US" smtClean="0"/>
              <a:t>リンギングの発生原因</a:t>
            </a:r>
          </a:p>
        </p:txBody>
      </p:sp>
      <p:sp>
        <p:nvSpPr>
          <p:cNvPr id="1032" name="日付プレースホルダ 3"/>
          <p:cNvSpPr>
            <a:spLocks noGrp="1"/>
          </p:cNvSpPr>
          <p:nvPr>
            <p:ph type="dt" sz="quarter" idx="10"/>
          </p:nvPr>
        </p:nvSpPr>
        <p:spPr>
          <a:noFill/>
        </p:spPr>
        <p:txBody>
          <a:bodyPr/>
          <a:lstStyle/>
          <a:p>
            <a:fld id="{A2028F85-9F28-4934-8A59-C701E4DFE2A2}" type="datetime1">
              <a:rPr lang="ja-JP" altLang="en-US" smtClean="0">
                <a:ea typeface="ＭＳ Ｐゴシック" charset="-128"/>
              </a:rPr>
              <a:pPr/>
              <a:t>2012/7/4</a:t>
            </a:fld>
            <a:endParaRPr lang="en-US" altLang="ja-JP" dirty="0" smtClean="0">
              <a:ea typeface="ＭＳ Ｐゴシック"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3</a:t>
            </a:fld>
            <a:endParaRPr lang="en-US" altLang="ja-JP"/>
          </a:p>
        </p:txBody>
      </p:sp>
      <p:grpSp>
        <p:nvGrpSpPr>
          <p:cNvPr id="194" name="グループ化 193"/>
          <p:cNvGrpSpPr/>
          <p:nvPr/>
        </p:nvGrpSpPr>
        <p:grpSpPr>
          <a:xfrm>
            <a:off x="5652641" y="2878510"/>
            <a:ext cx="3671887" cy="1198562"/>
            <a:chOff x="179512" y="2636912"/>
            <a:chExt cx="3671887" cy="1198562"/>
          </a:xfrm>
        </p:grpSpPr>
        <p:grpSp>
          <p:nvGrpSpPr>
            <p:cNvPr id="1040" name="Group 16"/>
            <p:cNvGrpSpPr>
              <a:grpSpLocks noChangeAspect="1"/>
            </p:cNvGrpSpPr>
            <p:nvPr/>
          </p:nvGrpSpPr>
          <p:grpSpPr bwMode="auto">
            <a:xfrm>
              <a:off x="179512" y="2636912"/>
              <a:ext cx="3671887" cy="1198562"/>
              <a:chOff x="3061" y="119"/>
              <a:chExt cx="2313" cy="755"/>
            </a:xfrm>
          </p:grpSpPr>
          <p:sp>
            <p:nvSpPr>
              <p:cNvPr id="4" name="AutoShape 15"/>
              <p:cNvSpPr>
                <a:spLocks noChangeAspect="1" noChangeArrowheads="1" noTextEdit="1"/>
              </p:cNvSpPr>
              <p:nvPr/>
            </p:nvSpPr>
            <p:spPr bwMode="auto">
              <a:xfrm>
                <a:off x="3061" y="119"/>
                <a:ext cx="2313" cy="7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 name="Rectangle 17"/>
              <p:cNvSpPr>
                <a:spLocks noChangeArrowheads="1"/>
              </p:cNvSpPr>
              <p:nvPr/>
            </p:nvSpPr>
            <p:spPr bwMode="auto">
              <a:xfrm>
                <a:off x="3363" y="205"/>
                <a:ext cx="1792" cy="5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5" name="Line 21"/>
              <p:cNvSpPr>
                <a:spLocks noChangeShapeType="1"/>
              </p:cNvSpPr>
              <p:nvPr/>
            </p:nvSpPr>
            <p:spPr bwMode="auto">
              <a:xfrm flipV="1">
                <a:off x="3363" y="205"/>
                <a:ext cx="1" cy="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 name="Line 22"/>
              <p:cNvSpPr>
                <a:spLocks noChangeShapeType="1"/>
              </p:cNvSpPr>
              <p:nvPr/>
            </p:nvSpPr>
            <p:spPr bwMode="auto">
              <a:xfrm>
                <a:off x="3363" y="792"/>
                <a:ext cx="1792"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Line 23"/>
              <p:cNvSpPr>
                <a:spLocks noChangeShapeType="1"/>
              </p:cNvSpPr>
              <p:nvPr/>
            </p:nvSpPr>
            <p:spPr bwMode="auto">
              <a:xfrm flipV="1">
                <a:off x="3363" y="205"/>
                <a:ext cx="1" cy="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Line 24"/>
              <p:cNvSpPr>
                <a:spLocks noChangeShapeType="1"/>
              </p:cNvSpPr>
              <p:nvPr/>
            </p:nvSpPr>
            <p:spPr bwMode="auto">
              <a:xfrm flipV="1">
                <a:off x="3363" y="771"/>
                <a:ext cx="1" cy="2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Line 51"/>
              <p:cNvSpPr>
                <a:spLocks noChangeShapeType="1"/>
              </p:cNvSpPr>
              <p:nvPr/>
            </p:nvSpPr>
            <p:spPr bwMode="auto">
              <a:xfrm>
                <a:off x="3363" y="792"/>
                <a:ext cx="16"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Line 52"/>
              <p:cNvSpPr>
                <a:spLocks noChangeShapeType="1"/>
              </p:cNvSpPr>
              <p:nvPr/>
            </p:nvSpPr>
            <p:spPr bwMode="auto">
              <a:xfrm flipH="1">
                <a:off x="5134" y="792"/>
                <a:ext cx="21"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71"/>
              <p:cNvSpPr>
                <a:spLocks/>
              </p:cNvSpPr>
              <p:nvPr/>
            </p:nvSpPr>
            <p:spPr bwMode="auto">
              <a:xfrm>
                <a:off x="3363" y="411"/>
                <a:ext cx="891" cy="304"/>
              </a:xfrm>
              <a:custGeom>
                <a:avLst/>
                <a:gdLst/>
                <a:ahLst/>
                <a:cxnLst>
                  <a:cxn ang="0">
                    <a:pos x="8" y="30"/>
                  </a:cxn>
                  <a:cxn ang="0">
                    <a:pos x="16" y="21"/>
                  </a:cxn>
                  <a:cxn ang="0">
                    <a:pos x="20" y="17"/>
                  </a:cxn>
                  <a:cxn ang="0">
                    <a:pos x="24" y="13"/>
                  </a:cxn>
                  <a:cxn ang="0">
                    <a:pos x="37" y="8"/>
                  </a:cxn>
                  <a:cxn ang="0">
                    <a:pos x="49" y="0"/>
                  </a:cxn>
                  <a:cxn ang="0">
                    <a:pos x="57" y="0"/>
                  </a:cxn>
                  <a:cxn ang="0">
                    <a:pos x="61" y="4"/>
                  </a:cxn>
                  <a:cxn ang="0">
                    <a:pos x="66" y="0"/>
                  </a:cxn>
                  <a:cxn ang="0">
                    <a:pos x="78" y="4"/>
                  </a:cxn>
                  <a:cxn ang="0">
                    <a:pos x="82" y="0"/>
                  </a:cxn>
                  <a:cxn ang="0">
                    <a:pos x="86" y="8"/>
                  </a:cxn>
                  <a:cxn ang="0">
                    <a:pos x="90" y="13"/>
                  </a:cxn>
                  <a:cxn ang="0">
                    <a:pos x="95" y="8"/>
                  </a:cxn>
                  <a:cxn ang="0">
                    <a:pos x="103" y="21"/>
                  </a:cxn>
                  <a:cxn ang="0">
                    <a:pos x="107" y="17"/>
                  </a:cxn>
                  <a:cxn ang="0">
                    <a:pos x="115" y="21"/>
                  </a:cxn>
                  <a:cxn ang="0">
                    <a:pos x="128" y="21"/>
                  </a:cxn>
                  <a:cxn ang="0">
                    <a:pos x="132" y="25"/>
                  </a:cxn>
                  <a:cxn ang="0">
                    <a:pos x="140" y="21"/>
                  </a:cxn>
                  <a:cxn ang="0">
                    <a:pos x="144" y="30"/>
                  </a:cxn>
                  <a:cxn ang="0">
                    <a:pos x="148" y="34"/>
                  </a:cxn>
                  <a:cxn ang="0">
                    <a:pos x="161" y="34"/>
                  </a:cxn>
                  <a:cxn ang="0">
                    <a:pos x="165" y="86"/>
                  </a:cxn>
                  <a:cxn ang="0">
                    <a:pos x="173" y="43"/>
                  </a:cxn>
                  <a:cxn ang="0">
                    <a:pos x="177" y="43"/>
                  </a:cxn>
                  <a:cxn ang="0">
                    <a:pos x="181" y="77"/>
                  </a:cxn>
                  <a:cxn ang="0">
                    <a:pos x="185" y="240"/>
                  </a:cxn>
                  <a:cxn ang="0">
                    <a:pos x="190" y="283"/>
                  </a:cxn>
                  <a:cxn ang="0">
                    <a:pos x="198" y="287"/>
                  </a:cxn>
                  <a:cxn ang="0">
                    <a:pos x="202" y="274"/>
                  </a:cxn>
                  <a:cxn ang="0">
                    <a:pos x="206" y="270"/>
                  </a:cxn>
                  <a:cxn ang="0">
                    <a:pos x="210" y="266"/>
                  </a:cxn>
                  <a:cxn ang="0">
                    <a:pos x="214" y="304"/>
                  </a:cxn>
                  <a:cxn ang="0">
                    <a:pos x="218" y="283"/>
                  </a:cxn>
                  <a:cxn ang="0">
                    <a:pos x="227" y="107"/>
                  </a:cxn>
                  <a:cxn ang="0">
                    <a:pos x="231" y="154"/>
                  </a:cxn>
                  <a:cxn ang="0">
                    <a:pos x="235" y="171"/>
                  </a:cxn>
                  <a:cxn ang="0">
                    <a:pos x="239" y="184"/>
                  </a:cxn>
                  <a:cxn ang="0">
                    <a:pos x="239" y="240"/>
                  </a:cxn>
                  <a:cxn ang="0">
                    <a:pos x="247" y="244"/>
                  </a:cxn>
                  <a:cxn ang="0">
                    <a:pos x="251" y="236"/>
                  </a:cxn>
                </a:cxnLst>
                <a:rect l="0" t="0" r="r" b="b"/>
                <a:pathLst>
                  <a:path w="251" h="304">
                    <a:moveTo>
                      <a:pt x="0" y="51"/>
                    </a:moveTo>
                    <a:lnTo>
                      <a:pt x="0" y="43"/>
                    </a:lnTo>
                    <a:lnTo>
                      <a:pt x="8" y="30"/>
                    </a:lnTo>
                    <a:lnTo>
                      <a:pt x="8" y="25"/>
                    </a:lnTo>
                    <a:lnTo>
                      <a:pt x="8" y="30"/>
                    </a:lnTo>
                    <a:lnTo>
                      <a:pt x="16" y="21"/>
                    </a:lnTo>
                    <a:lnTo>
                      <a:pt x="16" y="13"/>
                    </a:lnTo>
                    <a:lnTo>
                      <a:pt x="20" y="21"/>
                    </a:lnTo>
                    <a:lnTo>
                      <a:pt x="20" y="17"/>
                    </a:lnTo>
                    <a:lnTo>
                      <a:pt x="24" y="13"/>
                    </a:lnTo>
                    <a:lnTo>
                      <a:pt x="24" y="17"/>
                    </a:lnTo>
                    <a:lnTo>
                      <a:pt x="24" y="13"/>
                    </a:lnTo>
                    <a:lnTo>
                      <a:pt x="28" y="8"/>
                    </a:lnTo>
                    <a:lnTo>
                      <a:pt x="33" y="13"/>
                    </a:lnTo>
                    <a:lnTo>
                      <a:pt x="37" y="8"/>
                    </a:lnTo>
                    <a:lnTo>
                      <a:pt x="41" y="4"/>
                    </a:lnTo>
                    <a:lnTo>
                      <a:pt x="49" y="4"/>
                    </a:lnTo>
                    <a:lnTo>
                      <a:pt x="49" y="0"/>
                    </a:lnTo>
                    <a:lnTo>
                      <a:pt x="49" y="4"/>
                    </a:lnTo>
                    <a:lnTo>
                      <a:pt x="53" y="4"/>
                    </a:lnTo>
                    <a:lnTo>
                      <a:pt x="57" y="0"/>
                    </a:lnTo>
                    <a:lnTo>
                      <a:pt x="61" y="4"/>
                    </a:lnTo>
                    <a:lnTo>
                      <a:pt x="61" y="8"/>
                    </a:lnTo>
                    <a:lnTo>
                      <a:pt x="61" y="4"/>
                    </a:lnTo>
                    <a:lnTo>
                      <a:pt x="66" y="0"/>
                    </a:lnTo>
                    <a:lnTo>
                      <a:pt x="66" y="4"/>
                    </a:lnTo>
                    <a:lnTo>
                      <a:pt x="66" y="0"/>
                    </a:lnTo>
                    <a:lnTo>
                      <a:pt x="70" y="4"/>
                    </a:lnTo>
                    <a:lnTo>
                      <a:pt x="78" y="0"/>
                    </a:lnTo>
                    <a:lnTo>
                      <a:pt x="78" y="4"/>
                    </a:lnTo>
                    <a:lnTo>
                      <a:pt x="78" y="0"/>
                    </a:lnTo>
                    <a:lnTo>
                      <a:pt x="82" y="4"/>
                    </a:lnTo>
                    <a:lnTo>
                      <a:pt x="82" y="0"/>
                    </a:lnTo>
                    <a:lnTo>
                      <a:pt x="82" y="4"/>
                    </a:lnTo>
                    <a:lnTo>
                      <a:pt x="86" y="0"/>
                    </a:lnTo>
                    <a:lnTo>
                      <a:pt x="86" y="8"/>
                    </a:lnTo>
                    <a:lnTo>
                      <a:pt x="86" y="0"/>
                    </a:lnTo>
                    <a:lnTo>
                      <a:pt x="90" y="4"/>
                    </a:lnTo>
                    <a:lnTo>
                      <a:pt x="90" y="13"/>
                    </a:lnTo>
                    <a:lnTo>
                      <a:pt x="95" y="4"/>
                    </a:lnTo>
                    <a:lnTo>
                      <a:pt x="95" y="4"/>
                    </a:lnTo>
                    <a:lnTo>
                      <a:pt x="95" y="8"/>
                    </a:lnTo>
                    <a:lnTo>
                      <a:pt x="99" y="13"/>
                    </a:lnTo>
                    <a:lnTo>
                      <a:pt x="103" y="17"/>
                    </a:lnTo>
                    <a:lnTo>
                      <a:pt x="103" y="21"/>
                    </a:lnTo>
                    <a:lnTo>
                      <a:pt x="103" y="17"/>
                    </a:lnTo>
                    <a:lnTo>
                      <a:pt x="111" y="17"/>
                    </a:lnTo>
                    <a:lnTo>
                      <a:pt x="107" y="17"/>
                    </a:lnTo>
                    <a:lnTo>
                      <a:pt x="111" y="30"/>
                    </a:lnTo>
                    <a:lnTo>
                      <a:pt x="115" y="25"/>
                    </a:lnTo>
                    <a:lnTo>
                      <a:pt x="115" y="21"/>
                    </a:lnTo>
                    <a:lnTo>
                      <a:pt x="115" y="25"/>
                    </a:lnTo>
                    <a:lnTo>
                      <a:pt x="119" y="21"/>
                    </a:lnTo>
                    <a:lnTo>
                      <a:pt x="128" y="21"/>
                    </a:lnTo>
                    <a:lnTo>
                      <a:pt x="128" y="25"/>
                    </a:lnTo>
                    <a:lnTo>
                      <a:pt x="128" y="21"/>
                    </a:lnTo>
                    <a:lnTo>
                      <a:pt x="132" y="25"/>
                    </a:lnTo>
                    <a:lnTo>
                      <a:pt x="140" y="25"/>
                    </a:lnTo>
                    <a:lnTo>
                      <a:pt x="136" y="25"/>
                    </a:lnTo>
                    <a:lnTo>
                      <a:pt x="140" y="21"/>
                    </a:lnTo>
                    <a:lnTo>
                      <a:pt x="140" y="21"/>
                    </a:lnTo>
                    <a:lnTo>
                      <a:pt x="144" y="25"/>
                    </a:lnTo>
                    <a:lnTo>
                      <a:pt x="144" y="30"/>
                    </a:lnTo>
                    <a:lnTo>
                      <a:pt x="144" y="25"/>
                    </a:lnTo>
                    <a:lnTo>
                      <a:pt x="148" y="30"/>
                    </a:lnTo>
                    <a:lnTo>
                      <a:pt x="148" y="34"/>
                    </a:lnTo>
                    <a:lnTo>
                      <a:pt x="148" y="30"/>
                    </a:lnTo>
                    <a:lnTo>
                      <a:pt x="152" y="34"/>
                    </a:lnTo>
                    <a:lnTo>
                      <a:pt x="161" y="34"/>
                    </a:lnTo>
                    <a:lnTo>
                      <a:pt x="161" y="51"/>
                    </a:lnTo>
                    <a:lnTo>
                      <a:pt x="165" y="34"/>
                    </a:lnTo>
                    <a:lnTo>
                      <a:pt x="165" y="86"/>
                    </a:lnTo>
                    <a:lnTo>
                      <a:pt x="169" y="43"/>
                    </a:lnTo>
                    <a:lnTo>
                      <a:pt x="169" y="34"/>
                    </a:lnTo>
                    <a:lnTo>
                      <a:pt x="173" y="43"/>
                    </a:lnTo>
                    <a:lnTo>
                      <a:pt x="173" y="38"/>
                    </a:lnTo>
                    <a:lnTo>
                      <a:pt x="173" y="43"/>
                    </a:lnTo>
                    <a:lnTo>
                      <a:pt x="177" y="43"/>
                    </a:lnTo>
                    <a:lnTo>
                      <a:pt x="177" y="188"/>
                    </a:lnTo>
                    <a:lnTo>
                      <a:pt x="177" y="107"/>
                    </a:lnTo>
                    <a:lnTo>
                      <a:pt x="181" y="77"/>
                    </a:lnTo>
                    <a:lnTo>
                      <a:pt x="181" y="249"/>
                    </a:lnTo>
                    <a:lnTo>
                      <a:pt x="181" y="236"/>
                    </a:lnTo>
                    <a:lnTo>
                      <a:pt x="185" y="240"/>
                    </a:lnTo>
                    <a:lnTo>
                      <a:pt x="190" y="257"/>
                    </a:lnTo>
                    <a:lnTo>
                      <a:pt x="190" y="287"/>
                    </a:lnTo>
                    <a:lnTo>
                      <a:pt x="190" y="283"/>
                    </a:lnTo>
                    <a:lnTo>
                      <a:pt x="194" y="291"/>
                    </a:lnTo>
                    <a:lnTo>
                      <a:pt x="194" y="283"/>
                    </a:lnTo>
                    <a:lnTo>
                      <a:pt x="198" y="287"/>
                    </a:lnTo>
                    <a:lnTo>
                      <a:pt x="198" y="266"/>
                    </a:lnTo>
                    <a:lnTo>
                      <a:pt x="198" y="283"/>
                    </a:lnTo>
                    <a:lnTo>
                      <a:pt x="202" y="274"/>
                    </a:lnTo>
                    <a:lnTo>
                      <a:pt x="202" y="240"/>
                    </a:lnTo>
                    <a:lnTo>
                      <a:pt x="202" y="274"/>
                    </a:lnTo>
                    <a:lnTo>
                      <a:pt x="206" y="270"/>
                    </a:lnTo>
                    <a:lnTo>
                      <a:pt x="206" y="266"/>
                    </a:lnTo>
                    <a:lnTo>
                      <a:pt x="210" y="257"/>
                    </a:lnTo>
                    <a:lnTo>
                      <a:pt x="210" y="266"/>
                    </a:lnTo>
                    <a:lnTo>
                      <a:pt x="210" y="257"/>
                    </a:lnTo>
                    <a:lnTo>
                      <a:pt x="214" y="253"/>
                    </a:lnTo>
                    <a:lnTo>
                      <a:pt x="214" y="304"/>
                    </a:lnTo>
                    <a:lnTo>
                      <a:pt x="218" y="291"/>
                    </a:lnTo>
                    <a:lnTo>
                      <a:pt x="218" y="279"/>
                    </a:lnTo>
                    <a:lnTo>
                      <a:pt x="218" y="283"/>
                    </a:lnTo>
                    <a:lnTo>
                      <a:pt x="223" y="274"/>
                    </a:lnTo>
                    <a:lnTo>
                      <a:pt x="223" y="227"/>
                    </a:lnTo>
                    <a:lnTo>
                      <a:pt x="227" y="107"/>
                    </a:lnTo>
                    <a:lnTo>
                      <a:pt x="227" y="43"/>
                    </a:lnTo>
                    <a:lnTo>
                      <a:pt x="227" y="223"/>
                    </a:lnTo>
                    <a:lnTo>
                      <a:pt x="231" y="154"/>
                    </a:lnTo>
                    <a:lnTo>
                      <a:pt x="231" y="47"/>
                    </a:lnTo>
                    <a:lnTo>
                      <a:pt x="231" y="120"/>
                    </a:lnTo>
                    <a:lnTo>
                      <a:pt x="235" y="171"/>
                    </a:lnTo>
                    <a:lnTo>
                      <a:pt x="235" y="249"/>
                    </a:lnTo>
                    <a:lnTo>
                      <a:pt x="235" y="244"/>
                    </a:lnTo>
                    <a:lnTo>
                      <a:pt x="239" y="184"/>
                    </a:lnTo>
                    <a:lnTo>
                      <a:pt x="239" y="253"/>
                    </a:lnTo>
                    <a:lnTo>
                      <a:pt x="239" y="163"/>
                    </a:lnTo>
                    <a:lnTo>
                      <a:pt x="239" y="240"/>
                    </a:lnTo>
                    <a:lnTo>
                      <a:pt x="243" y="236"/>
                    </a:lnTo>
                    <a:lnTo>
                      <a:pt x="243" y="240"/>
                    </a:lnTo>
                    <a:lnTo>
                      <a:pt x="247" y="244"/>
                    </a:lnTo>
                    <a:lnTo>
                      <a:pt x="247" y="253"/>
                    </a:lnTo>
                    <a:lnTo>
                      <a:pt x="247" y="244"/>
                    </a:lnTo>
                    <a:lnTo>
                      <a:pt x="251" y="236"/>
                    </a:lnTo>
                    <a:lnTo>
                      <a:pt x="251" y="240"/>
                    </a:lnTo>
                    <a:lnTo>
                      <a:pt x="251" y="236"/>
                    </a:lnTo>
                  </a:path>
                </a:pathLst>
              </a:custGeom>
              <a:noFill/>
              <a:ln w="9525">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72"/>
              <p:cNvSpPr>
                <a:spLocks/>
              </p:cNvSpPr>
              <p:nvPr/>
            </p:nvSpPr>
            <p:spPr bwMode="auto">
              <a:xfrm>
                <a:off x="4249" y="445"/>
                <a:ext cx="763" cy="317"/>
              </a:xfrm>
              <a:custGeom>
                <a:avLst/>
                <a:gdLst/>
                <a:ahLst/>
                <a:cxnLst>
                  <a:cxn ang="0">
                    <a:pos x="5" y="129"/>
                  </a:cxn>
                  <a:cxn ang="0">
                    <a:pos x="9" y="279"/>
                  </a:cxn>
                  <a:cxn ang="0">
                    <a:pos x="17" y="253"/>
                  </a:cxn>
                  <a:cxn ang="0">
                    <a:pos x="21" y="94"/>
                  </a:cxn>
                  <a:cxn ang="0">
                    <a:pos x="25" y="82"/>
                  </a:cxn>
                  <a:cxn ang="0">
                    <a:pos x="29" y="90"/>
                  </a:cxn>
                  <a:cxn ang="0">
                    <a:pos x="34" y="197"/>
                  </a:cxn>
                  <a:cxn ang="0">
                    <a:pos x="46" y="17"/>
                  </a:cxn>
                  <a:cxn ang="0">
                    <a:pos x="50" y="26"/>
                  </a:cxn>
                  <a:cxn ang="0">
                    <a:pos x="54" y="77"/>
                  </a:cxn>
                  <a:cxn ang="0">
                    <a:pos x="62" y="253"/>
                  </a:cxn>
                  <a:cxn ang="0">
                    <a:pos x="67" y="245"/>
                  </a:cxn>
                  <a:cxn ang="0">
                    <a:pos x="75" y="245"/>
                  </a:cxn>
                  <a:cxn ang="0">
                    <a:pos x="79" y="249"/>
                  </a:cxn>
                  <a:cxn ang="0">
                    <a:pos x="83" y="219"/>
                  </a:cxn>
                  <a:cxn ang="0">
                    <a:pos x="87" y="197"/>
                  </a:cxn>
                  <a:cxn ang="0">
                    <a:pos x="95" y="300"/>
                  </a:cxn>
                  <a:cxn ang="0">
                    <a:pos x="100" y="232"/>
                  </a:cxn>
                  <a:cxn ang="0">
                    <a:pos x="104" y="210"/>
                  </a:cxn>
                  <a:cxn ang="0">
                    <a:pos x="108" y="172"/>
                  </a:cxn>
                  <a:cxn ang="0">
                    <a:pos x="112" y="137"/>
                  </a:cxn>
                  <a:cxn ang="0">
                    <a:pos x="116" y="206"/>
                  </a:cxn>
                  <a:cxn ang="0">
                    <a:pos x="124" y="4"/>
                  </a:cxn>
                  <a:cxn ang="0">
                    <a:pos x="129" y="39"/>
                  </a:cxn>
                  <a:cxn ang="0">
                    <a:pos x="133" y="279"/>
                  </a:cxn>
                  <a:cxn ang="0">
                    <a:pos x="137" y="287"/>
                  </a:cxn>
                  <a:cxn ang="0">
                    <a:pos x="141" y="292"/>
                  </a:cxn>
                  <a:cxn ang="0">
                    <a:pos x="145" y="287"/>
                  </a:cxn>
                  <a:cxn ang="0">
                    <a:pos x="149" y="197"/>
                  </a:cxn>
                  <a:cxn ang="0">
                    <a:pos x="153" y="99"/>
                  </a:cxn>
                  <a:cxn ang="0">
                    <a:pos x="157" y="124"/>
                  </a:cxn>
                  <a:cxn ang="0">
                    <a:pos x="162" y="219"/>
                  </a:cxn>
                  <a:cxn ang="0">
                    <a:pos x="170" y="223"/>
                  </a:cxn>
                  <a:cxn ang="0">
                    <a:pos x="174" y="189"/>
                  </a:cxn>
                  <a:cxn ang="0">
                    <a:pos x="178" y="270"/>
                  </a:cxn>
                  <a:cxn ang="0">
                    <a:pos x="182" y="193"/>
                  </a:cxn>
                  <a:cxn ang="0">
                    <a:pos x="190" y="210"/>
                  </a:cxn>
                  <a:cxn ang="0">
                    <a:pos x="195" y="210"/>
                  </a:cxn>
                  <a:cxn ang="0">
                    <a:pos x="199" y="210"/>
                  </a:cxn>
                  <a:cxn ang="0">
                    <a:pos x="203" y="202"/>
                  </a:cxn>
                  <a:cxn ang="0">
                    <a:pos x="211" y="300"/>
                  </a:cxn>
                  <a:cxn ang="0">
                    <a:pos x="215" y="279"/>
                  </a:cxn>
                </a:cxnLst>
                <a:rect l="0" t="0" r="r" b="b"/>
                <a:pathLst>
                  <a:path w="215" h="317">
                    <a:moveTo>
                      <a:pt x="0" y="202"/>
                    </a:moveTo>
                    <a:lnTo>
                      <a:pt x="5" y="210"/>
                    </a:lnTo>
                    <a:lnTo>
                      <a:pt x="5" y="129"/>
                    </a:lnTo>
                    <a:lnTo>
                      <a:pt x="5" y="172"/>
                    </a:lnTo>
                    <a:lnTo>
                      <a:pt x="9" y="210"/>
                    </a:lnTo>
                    <a:lnTo>
                      <a:pt x="9" y="279"/>
                    </a:lnTo>
                    <a:lnTo>
                      <a:pt x="13" y="275"/>
                    </a:lnTo>
                    <a:lnTo>
                      <a:pt x="17" y="275"/>
                    </a:lnTo>
                    <a:lnTo>
                      <a:pt x="17" y="253"/>
                    </a:lnTo>
                    <a:lnTo>
                      <a:pt x="21" y="103"/>
                    </a:lnTo>
                    <a:lnTo>
                      <a:pt x="21" y="26"/>
                    </a:lnTo>
                    <a:lnTo>
                      <a:pt x="21" y="94"/>
                    </a:lnTo>
                    <a:lnTo>
                      <a:pt x="25" y="82"/>
                    </a:lnTo>
                    <a:lnTo>
                      <a:pt x="25" y="107"/>
                    </a:lnTo>
                    <a:lnTo>
                      <a:pt x="25" y="82"/>
                    </a:lnTo>
                    <a:lnTo>
                      <a:pt x="29" y="103"/>
                    </a:lnTo>
                    <a:lnTo>
                      <a:pt x="29" y="30"/>
                    </a:lnTo>
                    <a:lnTo>
                      <a:pt x="29" y="90"/>
                    </a:lnTo>
                    <a:lnTo>
                      <a:pt x="34" y="167"/>
                    </a:lnTo>
                    <a:lnTo>
                      <a:pt x="34" y="202"/>
                    </a:lnTo>
                    <a:lnTo>
                      <a:pt x="34" y="197"/>
                    </a:lnTo>
                    <a:lnTo>
                      <a:pt x="38" y="129"/>
                    </a:lnTo>
                    <a:lnTo>
                      <a:pt x="38" y="26"/>
                    </a:lnTo>
                    <a:lnTo>
                      <a:pt x="46" y="17"/>
                    </a:lnTo>
                    <a:lnTo>
                      <a:pt x="42" y="17"/>
                    </a:lnTo>
                    <a:lnTo>
                      <a:pt x="46" y="21"/>
                    </a:lnTo>
                    <a:lnTo>
                      <a:pt x="50" y="26"/>
                    </a:lnTo>
                    <a:lnTo>
                      <a:pt x="50" y="94"/>
                    </a:lnTo>
                    <a:lnTo>
                      <a:pt x="54" y="43"/>
                    </a:lnTo>
                    <a:lnTo>
                      <a:pt x="54" y="77"/>
                    </a:lnTo>
                    <a:lnTo>
                      <a:pt x="58" y="210"/>
                    </a:lnTo>
                    <a:lnTo>
                      <a:pt x="58" y="253"/>
                    </a:lnTo>
                    <a:lnTo>
                      <a:pt x="62" y="253"/>
                    </a:lnTo>
                    <a:lnTo>
                      <a:pt x="62" y="219"/>
                    </a:lnTo>
                    <a:lnTo>
                      <a:pt x="67" y="223"/>
                    </a:lnTo>
                    <a:lnTo>
                      <a:pt x="67" y="245"/>
                    </a:lnTo>
                    <a:lnTo>
                      <a:pt x="71" y="245"/>
                    </a:lnTo>
                    <a:lnTo>
                      <a:pt x="71" y="236"/>
                    </a:lnTo>
                    <a:lnTo>
                      <a:pt x="75" y="245"/>
                    </a:lnTo>
                    <a:lnTo>
                      <a:pt x="75" y="249"/>
                    </a:lnTo>
                    <a:lnTo>
                      <a:pt x="75" y="245"/>
                    </a:lnTo>
                    <a:lnTo>
                      <a:pt x="79" y="249"/>
                    </a:lnTo>
                    <a:lnTo>
                      <a:pt x="79" y="245"/>
                    </a:lnTo>
                    <a:lnTo>
                      <a:pt x="79" y="257"/>
                    </a:lnTo>
                    <a:lnTo>
                      <a:pt x="83" y="219"/>
                    </a:lnTo>
                    <a:lnTo>
                      <a:pt x="83" y="112"/>
                    </a:lnTo>
                    <a:lnTo>
                      <a:pt x="83" y="189"/>
                    </a:lnTo>
                    <a:lnTo>
                      <a:pt x="87" y="197"/>
                    </a:lnTo>
                    <a:lnTo>
                      <a:pt x="87" y="176"/>
                    </a:lnTo>
                    <a:lnTo>
                      <a:pt x="87" y="283"/>
                    </a:lnTo>
                    <a:lnTo>
                      <a:pt x="95" y="300"/>
                    </a:lnTo>
                    <a:lnTo>
                      <a:pt x="91" y="300"/>
                    </a:lnTo>
                    <a:lnTo>
                      <a:pt x="95" y="240"/>
                    </a:lnTo>
                    <a:lnTo>
                      <a:pt x="100" y="232"/>
                    </a:lnTo>
                    <a:lnTo>
                      <a:pt x="100" y="236"/>
                    </a:lnTo>
                    <a:lnTo>
                      <a:pt x="104" y="227"/>
                    </a:lnTo>
                    <a:lnTo>
                      <a:pt x="104" y="210"/>
                    </a:lnTo>
                    <a:lnTo>
                      <a:pt x="104" y="223"/>
                    </a:lnTo>
                    <a:lnTo>
                      <a:pt x="108" y="193"/>
                    </a:lnTo>
                    <a:lnTo>
                      <a:pt x="108" y="172"/>
                    </a:lnTo>
                    <a:lnTo>
                      <a:pt x="108" y="219"/>
                    </a:lnTo>
                    <a:lnTo>
                      <a:pt x="112" y="159"/>
                    </a:lnTo>
                    <a:lnTo>
                      <a:pt x="112" y="137"/>
                    </a:lnTo>
                    <a:lnTo>
                      <a:pt x="112" y="223"/>
                    </a:lnTo>
                    <a:lnTo>
                      <a:pt x="116" y="219"/>
                    </a:lnTo>
                    <a:lnTo>
                      <a:pt x="116" y="206"/>
                    </a:lnTo>
                    <a:lnTo>
                      <a:pt x="120" y="180"/>
                    </a:lnTo>
                    <a:lnTo>
                      <a:pt x="120" y="0"/>
                    </a:lnTo>
                    <a:lnTo>
                      <a:pt x="124" y="4"/>
                    </a:lnTo>
                    <a:lnTo>
                      <a:pt x="124" y="17"/>
                    </a:lnTo>
                    <a:lnTo>
                      <a:pt x="124" y="9"/>
                    </a:lnTo>
                    <a:lnTo>
                      <a:pt x="129" y="39"/>
                    </a:lnTo>
                    <a:lnTo>
                      <a:pt x="129" y="236"/>
                    </a:lnTo>
                    <a:lnTo>
                      <a:pt x="133" y="223"/>
                    </a:lnTo>
                    <a:lnTo>
                      <a:pt x="133" y="279"/>
                    </a:lnTo>
                    <a:lnTo>
                      <a:pt x="133" y="266"/>
                    </a:lnTo>
                    <a:lnTo>
                      <a:pt x="137" y="279"/>
                    </a:lnTo>
                    <a:lnTo>
                      <a:pt x="137" y="287"/>
                    </a:lnTo>
                    <a:lnTo>
                      <a:pt x="137" y="275"/>
                    </a:lnTo>
                    <a:lnTo>
                      <a:pt x="137" y="287"/>
                    </a:lnTo>
                    <a:lnTo>
                      <a:pt x="141" y="292"/>
                    </a:lnTo>
                    <a:lnTo>
                      <a:pt x="141" y="275"/>
                    </a:lnTo>
                    <a:lnTo>
                      <a:pt x="145" y="266"/>
                    </a:lnTo>
                    <a:lnTo>
                      <a:pt x="145" y="287"/>
                    </a:lnTo>
                    <a:lnTo>
                      <a:pt x="145" y="262"/>
                    </a:lnTo>
                    <a:lnTo>
                      <a:pt x="149" y="236"/>
                    </a:lnTo>
                    <a:lnTo>
                      <a:pt x="149" y="197"/>
                    </a:lnTo>
                    <a:lnTo>
                      <a:pt x="149" y="219"/>
                    </a:lnTo>
                    <a:lnTo>
                      <a:pt x="153" y="206"/>
                    </a:lnTo>
                    <a:lnTo>
                      <a:pt x="153" y="99"/>
                    </a:lnTo>
                    <a:lnTo>
                      <a:pt x="157" y="43"/>
                    </a:lnTo>
                    <a:lnTo>
                      <a:pt x="157" y="189"/>
                    </a:lnTo>
                    <a:lnTo>
                      <a:pt x="157" y="124"/>
                    </a:lnTo>
                    <a:lnTo>
                      <a:pt x="162" y="146"/>
                    </a:lnTo>
                    <a:lnTo>
                      <a:pt x="162" y="223"/>
                    </a:lnTo>
                    <a:lnTo>
                      <a:pt x="162" y="219"/>
                    </a:lnTo>
                    <a:lnTo>
                      <a:pt x="166" y="223"/>
                    </a:lnTo>
                    <a:lnTo>
                      <a:pt x="166" y="219"/>
                    </a:lnTo>
                    <a:lnTo>
                      <a:pt x="170" y="223"/>
                    </a:lnTo>
                    <a:lnTo>
                      <a:pt x="170" y="112"/>
                    </a:lnTo>
                    <a:lnTo>
                      <a:pt x="174" y="120"/>
                    </a:lnTo>
                    <a:lnTo>
                      <a:pt x="174" y="189"/>
                    </a:lnTo>
                    <a:lnTo>
                      <a:pt x="174" y="56"/>
                    </a:lnTo>
                    <a:lnTo>
                      <a:pt x="178" y="43"/>
                    </a:lnTo>
                    <a:lnTo>
                      <a:pt x="178" y="270"/>
                    </a:lnTo>
                    <a:lnTo>
                      <a:pt x="178" y="257"/>
                    </a:lnTo>
                    <a:lnTo>
                      <a:pt x="182" y="210"/>
                    </a:lnTo>
                    <a:lnTo>
                      <a:pt x="182" y="193"/>
                    </a:lnTo>
                    <a:lnTo>
                      <a:pt x="182" y="210"/>
                    </a:lnTo>
                    <a:lnTo>
                      <a:pt x="186" y="206"/>
                    </a:lnTo>
                    <a:lnTo>
                      <a:pt x="190" y="210"/>
                    </a:lnTo>
                    <a:lnTo>
                      <a:pt x="190" y="219"/>
                    </a:lnTo>
                    <a:lnTo>
                      <a:pt x="190" y="206"/>
                    </a:lnTo>
                    <a:lnTo>
                      <a:pt x="195" y="210"/>
                    </a:lnTo>
                    <a:lnTo>
                      <a:pt x="199" y="197"/>
                    </a:lnTo>
                    <a:lnTo>
                      <a:pt x="199" y="219"/>
                    </a:lnTo>
                    <a:lnTo>
                      <a:pt x="199" y="210"/>
                    </a:lnTo>
                    <a:lnTo>
                      <a:pt x="203" y="223"/>
                    </a:lnTo>
                    <a:lnTo>
                      <a:pt x="203" y="266"/>
                    </a:lnTo>
                    <a:lnTo>
                      <a:pt x="203" y="202"/>
                    </a:lnTo>
                    <a:lnTo>
                      <a:pt x="207" y="206"/>
                    </a:lnTo>
                    <a:lnTo>
                      <a:pt x="207" y="279"/>
                    </a:lnTo>
                    <a:lnTo>
                      <a:pt x="211" y="300"/>
                    </a:lnTo>
                    <a:lnTo>
                      <a:pt x="211" y="309"/>
                    </a:lnTo>
                    <a:lnTo>
                      <a:pt x="211" y="275"/>
                    </a:lnTo>
                    <a:lnTo>
                      <a:pt x="215" y="279"/>
                    </a:lnTo>
                    <a:lnTo>
                      <a:pt x="215" y="317"/>
                    </a:lnTo>
                    <a:lnTo>
                      <a:pt x="215" y="309"/>
                    </a:lnTo>
                  </a:path>
                </a:pathLst>
              </a:custGeom>
              <a:noFill/>
              <a:ln w="9525">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93" name="正方形/長方形 192"/>
            <p:cNvSpPr/>
            <p:nvPr/>
          </p:nvSpPr>
          <p:spPr bwMode="auto">
            <a:xfrm>
              <a:off x="2987824" y="2780928"/>
              <a:ext cx="576064" cy="936104"/>
            </a:xfrm>
            <a:prstGeom prst="rect">
              <a:avLst/>
            </a:prstGeom>
            <a:solidFill>
              <a:schemeClr val="bg1"/>
            </a:solidFill>
            <a:ln w="19050">
              <a:noFill/>
              <a:prstDash val="solid"/>
            </a:ln>
          </p:spPr>
          <p:style>
            <a:lnRef idx="2">
              <a:schemeClr val="accent5"/>
            </a:lnRef>
            <a:fillRef idx="1">
              <a:schemeClr val="lt1"/>
            </a:fillRef>
            <a:effectRef idx="0">
              <a:schemeClr val="accent5"/>
            </a:effectRef>
            <a:fontRef idx="minor">
              <a:schemeClr val="dk1"/>
            </a:fontRef>
          </p:style>
          <p:txBody>
            <a:bodyPr lIns="180000" tIns="36000" bIns="36000" rtlCol="0" anchor="ctr"/>
            <a:lstStyle/>
            <a:p>
              <a:pPr algn="ctr" eaLnBrk="1" hangingPunct="1"/>
              <a:endParaRPr kumimoji="1" lang="ja-JP" altLang="en-US" dirty="0" smtClean="0"/>
            </a:p>
          </p:txBody>
        </p:sp>
      </p:grpSp>
      <p:grpSp>
        <p:nvGrpSpPr>
          <p:cNvPr id="221" name="グループ化 220"/>
          <p:cNvGrpSpPr/>
          <p:nvPr/>
        </p:nvGrpSpPr>
        <p:grpSpPr>
          <a:xfrm>
            <a:off x="3365116" y="3083918"/>
            <a:ext cx="2303462" cy="874713"/>
            <a:chOff x="3347864" y="1628800"/>
            <a:chExt cx="2303462" cy="874713"/>
          </a:xfrm>
        </p:grpSpPr>
        <p:grpSp>
          <p:nvGrpSpPr>
            <p:cNvPr id="1036" name="Group 533"/>
            <p:cNvGrpSpPr>
              <a:grpSpLocks noChangeAspect="1"/>
            </p:cNvGrpSpPr>
            <p:nvPr/>
          </p:nvGrpSpPr>
          <p:grpSpPr bwMode="auto">
            <a:xfrm>
              <a:off x="3347864" y="1628800"/>
              <a:ext cx="2303462" cy="874713"/>
              <a:chOff x="2019" y="4008"/>
              <a:chExt cx="2199" cy="1670"/>
            </a:xfrm>
          </p:grpSpPr>
          <p:sp>
            <p:nvSpPr>
              <p:cNvPr id="1145" name="Line 539"/>
              <p:cNvSpPr>
                <a:spLocks noChangeShapeType="1"/>
              </p:cNvSpPr>
              <p:nvPr/>
            </p:nvSpPr>
            <p:spPr bwMode="auto">
              <a:xfrm>
                <a:off x="2019" y="5668"/>
                <a:ext cx="2160" cy="0"/>
              </a:xfrm>
              <a:prstGeom prst="line">
                <a:avLst/>
              </a:prstGeom>
              <a:noFill/>
              <a:ln w="0">
                <a:solidFill>
                  <a:srgbClr val="000000"/>
                </a:solidFill>
                <a:round/>
                <a:headEnd/>
                <a:tailEnd/>
              </a:ln>
            </p:spPr>
            <p:txBody>
              <a:bodyPr/>
              <a:lstStyle/>
              <a:p>
                <a:endParaRPr lang="ja-JP" altLang="en-US"/>
              </a:p>
            </p:txBody>
          </p:sp>
          <p:sp>
            <p:nvSpPr>
              <p:cNvPr id="1146" name="Line 582"/>
              <p:cNvSpPr>
                <a:spLocks noChangeShapeType="1"/>
              </p:cNvSpPr>
              <p:nvPr/>
            </p:nvSpPr>
            <p:spPr bwMode="auto">
              <a:xfrm flipV="1">
                <a:off x="2019" y="4008"/>
                <a:ext cx="0" cy="1670"/>
              </a:xfrm>
              <a:prstGeom prst="line">
                <a:avLst/>
              </a:prstGeom>
              <a:noFill/>
              <a:ln w="0">
                <a:solidFill>
                  <a:srgbClr val="000000"/>
                </a:solidFill>
                <a:round/>
                <a:headEnd/>
                <a:tailEnd/>
              </a:ln>
            </p:spPr>
            <p:txBody>
              <a:bodyPr/>
              <a:lstStyle/>
              <a:p>
                <a:endParaRPr lang="ja-JP" altLang="en-US"/>
              </a:p>
            </p:txBody>
          </p:sp>
          <p:sp>
            <p:nvSpPr>
              <p:cNvPr id="1147" name="Freeform 583"/>
              <p:cNvSpPr>
                <a:spLocks/>
              </p:cNvSpPr>
              <p:nvPr/>
            </p:nvSpPr>
            <p:spPr bwMode="auto">
              <a:xfrm>
                <a:off x="3150" y="5176"/>
                <a:ext cx="1068" cy="481"/>
              </a:xfrm>
              <a:custGeom>
                <a:avLst/>
                <a:gdLst>
                  <a:gd name="T0" fmla="*/ 0 w 2289"/>
                  <a:gd name="T1" fmla="*/ 0 h 1027"/>
                  <a:gd name="T2" fmla="*/ 0 w 2289"/>
                  <a:gd name="T3" fmla="*/ 0 h 1027"/>
                  <a:gd name="T4" fmla="*/ 0 w 2289"/>
                  <a:gd name="T5" fmla="*/ 0 h 1027"/>
                  <a:gd name="T6" fmla="*/ 0 w 2289"/>
                  <a:gd name="T7" fmla="*/ 0 h 1027"/>
                  <a:gd name="T8" fmla="*/ 0 w 2289"/>
                  <a:gd name="T9" fmla="*/ 0 h 1027"/>
                  <a:gd name="T10" fmla="*/ 0 w 2289"/>
                  <a:gd name="T11" fmla="*/ 2 h 1027"/>
                  <a:gd name="T12" fmla="*/ 0 w 2289"/>
                  <a:gd name="T13" fmla="*/ 2 h 1027"/>
                  <a:gd name="T14" fmla="*/ 0 w 2289"/>
                  <a:gd name="T15" fmla="*/ 2 h 1027"/>
                  <a:gd name="T16" fmla="*/ 0 w 2289"/>
                  <a:gd name="T17" fmla="*/ 2 h 1027"/>
                  <a:gd name="T18" fmla="*/ 0 w 2289"/>
                  <a:gd name="T19" fmla="*/ 2 h 1027"/>
                  <a:gd name="T20" fmla="*/ 0 w 2289"/>
                  <a:gd name="T21" fmla="*/ 2 h 1027"/>
                  <a:gd name="T22" fmla="*/ 0 w 2289"/>
                  <a:gd name="T23" fmla="*/ 2 h 1027"/>
                  <a:gd name="T24" fmla="*/ 0 w 2289"/>
                  <a:gd name="T25" fmla="*/ 2 h 1027"/>
                  <a:gd name="T26" fmla="*/ 0 w 2289"/>
                  <a:gd name="T27" fmla="*/ 2 h 1027"/>
                  <a:gd name="T28" fmla="*/ 0 w 2289"/>
                  <a:gd name="T29" fmla="*/ 2 h 1027"/>
                  <a:gd name="T30" fmla="*/ 0 w 2289"/>
                  <a:gd name="T31" fmla="*/ 2 h 1027"/>
                  <a:gd name="T32" fmla="*/ 0 w 2289"/>
                  <a:gd name="T33" fmla="*/ 2 h 1027"/>
                  <a:gd name="T34" fmla="*/ 0 w 2289"/>
                  <a:gd name="T35" fmla="*/ 2 h 1027"/>
                  <a:gd name="T36" fmla="*/ 0 w 2289"/>
                  <a:gd name="T37" fmla="*/ 2 h 1027"/>
                  <a:gd name="T38" fmla="*/ 0 w 2289"/>
                  <a:gd name="T39" fmla="*/ 2 h 1027"/>
                  <a:gd name="T40" fmla="*/ 0 w 2289"/>
                  <a:gd name="T41" fmla="*/ 2 h 1027"/>
                  <a:gd name="T42" fmla="*/ 0 w 2289"/>
                  <a:gd name="T43" fmla="*/ 2 h 1027"/>
                  <a:gd name="T44" fmla="*/ 0 w 2289"/>
                  <a:gd name="T45" fmla="*/ 2 h 1027"/>
                  <a:gd name="T46" fmla="*/ 0 w 2289"/>
                  <a:gd name="T47" fmla="*/ 2 h 1027"/>
                  <a:gd name="T48" fmla="*/ 0 w 2289"/>
                  <a:gd name="T49" fmla="*/ 2 h 1027"/>
                  <a:gd name="T50" fmla="*/ 0 w 2289"/>
                  <a:gd name="T51" fmla="*/ 2 h 1027"/>
                  <a:gd name="T52" fmla="*/ 0 w 2289"/>
                  <a:gd name="T53" fmla="*/ 2 h 1027"/>
                  <a:gd name="T54" fmla="*/ 0 w 2289"/>
                  <a:gd name="T55" fmla="*/ 2 h 1027"/>
                  <a:gd name="T56" fmla="*/ 0 w 2289"/>
                  <a:gd name="T57" fmla="*/ 2 h 1027"/>
                  <a:gd name="T58" fmla="*/ 0 w 2289"/>
                  <a:gd name="T59" fmla="*/ 2 h 10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89"/>
                  <a:gd name="T91" fmla="*/ 0 h 1027"/>
                  <a:gd name="T92" fmla="*/ 2289 w 2289"/>
                  <a:gd name="T93" fmla="*/ 1027 h 10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89" h="1027">
                    <a:moveTo>
                      <a:pt x="0" y="0"/>
                    </a:moveTo>
                    <a:lnTo>
                      <a:pt x="76" y="0"/>
                    </a:lnTo>
                    <a:lnTo>
                      <a:pt x="153" y="0"/>
                    </a:lnTo>
                    <a:lnTo>
                      <a:pt x="235" y="0"/>
                    </a:lnTo>
                    <a:lnTo>
                      <a:pt x="311" y="0"/>
                    </a:lnTo>
                    <a:lnTo>
                      <a:pt x="393" y="1027"/>
                    </a:lnTo>
                    <a:lnTo>
                      <a:pt x="470" y="1027"/>
                    </a:lnTo>
                    <a:lnTo>
                      <a:pt x="552" y="1027"/>
                    </a:lnTo>
                    <a:lnTo>
                      <a:pt x="628" y="1027"/>
                    </a:lnTo>
                    <a:lnTo>
                      <a:pt x="710" y="1027"/>
                    </a:lnTo>
                    <a:lnTo>
                      <a:pt x="787" y="1027"/>
                    </a:lnTo>
                    <a:lnTo>
                      <a:pt x="869" y="1027"/>
                    </a:lnTo>
                    <a:lnTo>
                      <a:pt x="945" y="1027"/>
                    </a:lnTo>
                    <a:lnTo>
                      <a:pt x="1027" y="1027"/>
                    </a:lnTo>
                    <a:lnTo>
                      <a:pt x="1104" y="1027"/>
                    </a:lnTo>
                    <a:lnTo>
                      <a:pt x="1186" y="1027"/>
                    </a:lnTo>
                    <a:lnTo>
                      <a:pt x="1262" y="1027"/>
                    </a:lnTo>
                    <a:lnTo>
                      <a:pt x="1339" y="1027"/>
                    </a:lnTo>
                    <a:lnTo>
                      <a:pt x="1421" y="1027"/>
                    </a:lnTo>
                    <a:lnTo>
                      <a:pt x="1497" y="1027"/>
                    </a:lnTo>
                    <a:lnTo>
                      <a:pt x="1579" y="1027"/>
                    </a:lnTo>
                    <a:lnTo>
                      <a:pt x="1656" y="1027"/>
                    </a:lnTo>
                    <a:lnTo>
                      <a:pt x="1738" y="1027"/>
                    </a:lnTo>
                    <a:lnTo>
                      <a:pt x="1814" y="1027"/>
                    </a:lnTo>
                    <a:lnTo>
                      <a:pt x="1896" y="1027"/>
                    </a:lnTo>
                    <a:lnTo>
                      <a:pt x="1973" y="1027"/>
                    </a:lnTo>
                    <a:lnTo>
                      <a:pt x="2054" y="1027"/>
                    </a:lnTo>
                    <a:lnTo>
                      <a:pt x="2131" y="1027"/>
                    </a:lnTo>
                    <a:lnTo>
                      <a:pt x="2213" y="1027"/>
                    </a:lnTo>
                    <a:lnTo>
                      <a:pt x="2289" y="1027"/>
                    </a:lnTo>
                  </a:path>
                </a:pathLst>
              </a:custGeom>
              <a:noFill/>
              <a:ln w="9525">
                <a:solidFill>
                  <a:srgbClr val="0000FF"/>
                </a:solidFill>
                <a:prstDash val="solid"/>
                <a:round/>
                <a:headEnd/>
                <a:tailEnd/>
              </a:ln>
            </p:spPr>
            <p:txBody>
              <a:bodyPr/>
              <a:lstStyle/>
              <a:p>
                <a:endParaRPr lang="ja-JP" altLang="en-US"/>
              </a:p>
            </p:txBody>
          </p:sp>
        </p:grpSp>
        <p:sp>
          <p:nvSpPr>
            <p:cNvPr id="1037" name="Freeform 583"/>
            <p:cNvSpPr>
              <a:spLocks/>
            </p:cNvSpPr>
            <p:nvPr/>
          </p:nvSpPr>
          <p:spPr bwMode="auto">
            <a:xfrm flipH="1">
              <a:off x="3347864" y="2239988"/>
              <a:ext cx="1223962" cy="252412"/>
            </a:xfrm>
            <a:custGeom>
              <a:avLst/>
              <a:gdLst>
                <a:gd name="T0" fmla="*/ 0 w 2289"/>
                <a:gd name="T1" fmla="*/ 0 h 1027"/>
                <a:gd name="T2" fmla="*/ 2147483647 w 2289"/>
                <a:gd name="T3" fmla="*/ 0 h 1027"/>
                <a:gd name="T4" fmla="*/ 2147483647 w 2289"/>
                <a:gd name="T5" fmla="*/ 0 h 1027"/>
                <a:gd name="T6" fmla="*/ 2147483647 w 2289"/>
                <a:gd name="T7" fmla="*/ 0 h 1027"/>
                <a:gd name="T8" fmla="*/ 2147483647 w 2289"/>
                <a:gd name="T9" fmla="*/ 0 h 1027"/>
                <a:gd name="T10" fmla="*/ 2147483647 w 2289"/>
                <a:gd name="T11" fmla="*/ 2147483647 h 1027"/>
                <a:gd name="T12" fmla="*/ 2147483647 w 2289"/>
                <a:gd name="T13" fmla="*/ 2147483647 h 1027"/>
                <a:gd name="T14" fmla="*/ 2147483647 w 2289"/>
                <a:gd name="T15" fmla="*/ 2147483647 h 1027"/>
                <a:gd name="T16" fmla="*/ 2147483647 w 2289"/>
                <a:gd name="T17" fmla="*/ 2147483647 h 1027"/>
                <a:gd name="T18" fmla="*/ 2147483647 w 2289"/>
                <a:gd name="T19" fmla="*/ 2147483647 h 1027"/>
                <a:gd name="T20" fmla="*/ 2147483647 w 2289"/>
                <a:gd name="T21" fmla="*/ 2147483647 h 1027"/>
                <a:gd name="T22" fmla="*/ 2147483647 w 2289"/>
                <a:gd name="T23" fmla="*/ 2147483647 h 1027"/>
                <a:gd name="T24" fmla="*/ 2147483647 w 2289"/>
                <a:gd name="T25" fmla="*/ 2147483647 h 1027"/>
                <a:gd name="T26" fmla="*/ 2147483647 w 2289"/>
                <a:gd name="T27" fmla="*/ 2147483647 h 1027"/>
                <a:gd name="T28" fmla="*/ 2147483647 w 2289"/>
                <a:gd name="T29" fmla="*/ 2147483647 h 1027"/>
                <a:gd name="T30" fmla="*/ 2147483647 w 2289"/>
                <a:gd name="T31" fmla="*/ 2147483647 h 1027"/>
                <a:gd name="T32" fmla="*/ 2147483647 w 2289"/>
                <a:gd name="T33" fmla="*/ 2147483647 h 1027"/>
                <a:gd name="T34" fmla="*/ 2147483647 w 2289"/>
                <a:gd name="T35" fmla="*/ 2147483647 h 1027"/>
                <a:gd name="T36" fmla="*/ 2147483647 w 2289"/>
                <a:gd name="T37" fmla="*/ 2147483647 h 1027"/>
                <a:gd name="T38" fmla="*/ 2147483647 w 2289"/>
                <a:gd name="T39" fmla="*/ 2147483647 h 1027"/>
                <a:gd name="T40" fmla="*/ 2147483647 w 2289"/>
                <a:gd name="T41" fmla="*/ 2147483647 h 1027"/>
                <a:gd name="T42" fmla="*/ 2147483647 w 2289"/>
                <a:gd name="T43" fmla="*/ 2147483647 h 1027"/>
                <a:gd name="T44" fmla="*/ 2147483647 w 2289"/>
                <a:gd name="T45" fmla="*/ 2147483647 h 1027"/>
                <a:gd name="T46" fmla="*/ 2147483647 w 2289"/>
                <a:gd name="T47" fmla="*/ 2147483647 h 1027"/>
                <a:gd name="T48" fmla="*/ 2147483647 w 2289"/>
                <a:gd name="T49" fmla="*/ 2147483647 h 1027"/>
                <a:gd name="T50" fmla="*/ 2147483647 w 2289"/>
                <a:gd name="T51" fmla="*/ 2147483647 h 1027"/>
                <a:gd name="T52" fmla="*/ 2147483647 w 2289"/>
                <a:gd name="T53" fmla="*/ 2147483647 h 1027"/>
                <a:gd name="T54" fmla="*/ 2147483647 w 2289"/>
                <a:gd name="T55" fmla="*/ 2147483647 h 1027"/>
                <a:gd name="T56" fmla="*/ 2147483647 w 2289"/>
                <a:gd name="T57" fmla="*/ 2147483647 h 1027"/>
                <a:gd name="T58" fmla="*/ 2147483647 w 2289"/>
                <a:gd name="T59" fmla="*/ 2147483647 h 10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89"/>
                <a:gd name="T91" fmla="*/ 0 h 1027"/>
                <a:gd name="T92" fmla="*/ 2289 w 2289"/>
                <a:gd name="T93" fmla="*/ 1027 h 10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89" h="1027">
                  <a:moveTo>
                    <a:pt x="0" y="0"/>
                  </a:moveTo>
                  <a:lnTo>
                    <a:pt x="76" y="0"/>
                  </a:lnTo>
                  <a:lnTo>
                    <a:pt x="153" y="0"/>
                  </a:lnTo>
                  <a:lnTo>
                    <a:pt x="235" y="0"/>
                  </a:lnTo>
                  <a:lnTo>
                    <a:pt x="311" y="0"/>
                  </a:lnTo>
                  <a:lnTo>
                    <a:pt x="393" y="1027"/>
                  </a:lnTo>
                  <a:lnTo>
                    <a:pt x="470" y="1027"/>
                  </a:lnTo>
                  <a:lnTo>
                    <a:pt x="552" y="1027"/>
                  </a:lnTo>
                  <a:lnTo>
                    <a:pt x="628" y="1027"/>
                  </a:lnTo>
                  <a:lnTo>
                    <a:pt x="710" y="1027"/>
                  </a:lnTo>
                  <a:lnTo>
                    <a:pt x="787" y="1027"/>
                  </a:lnTo>
                  <a:lnTo>
                    <a:pt x="869" y="1027"/>
                  </a:lnTo>
                  <a:lnTo>
                    <a:pt x="945" y="1027"/>
                  </a:lnTo>
                  <a:lnTo>
                    <a:pt x="1027" y="1027"/>
                  </a:lnTo>
                  <a:lnTo>
                    <a:pt x="1104" y="1027"/>
                  </a:lnTo>
                  <a:lnTo>
                    <a:pt x="1186" y="1027"/>
                  </a:lnTo>
                  <a:lnTo>
                    <a:pt x="1262" y="1027"/>
                  </a:lnTo>
                  <a:lnTo>
                    <a:pt x="1339" y="1027"/>
                  </a:lnTo>
                  <a:lnTo>
                    <a:pt x="1421" y="1027"/>
                  </a:lnTo>
                  <a:lnTo>
                    <a:pt x="1497" y="1027"/>
                  </a:lnTo>
                  <a:lnTo>
                    <a:pt x="1579" y="1027"/>
                  </a:lnTo>
                  <a:lnTo>
                    <a:pt x="1656" y="1027"/>
                  </a:lnTo>
                  <a:lnTo>
                    <a:pt x="1738" y="1027"/>
                  </a:lnTo>
                  <a:lnTo>
                    <a:pt x="1814" y="1027"/>
                  </a:lnTo>
                  <a:lnTo>
                    <a:pt x="1896" y="1027"/>
                  </a:lnTo>
                  <a:lnTo>
                    <a:pt x="1973" y="1027"/>
                  </a:lnTo>
                  <a:lnTo>
                    <a:pt x="2054" y="1027"/>
                  </a:lnTo>
                  <a:lnTo>
                    <a:pt x="2131" y="1027"/>
                  </a:lnTo>
                  <a:lnTo>
                    <a:pt x="2213" y="1027"/>
                  </a:lnTo>
                  <a:lnTo>
                    <a:pt x="2289" y="1027"/>
                  </a:lnTo>
                </a:path>
              </a:pathLst>
            </a:custGeom>
            <a:noFill/>
            <a:ln w="9525">
              <a:solidFill>
                <a:srgbClr val="0000FF"/>
              </a:solidFill>
              <a:prstDash val="solid"/>
              <a:round/>
              <a:headEnd/>
              <a:tailEnd/>
            </a:ln>
          </p:spPr>
          <p:txBody>
            <a:bodyPr/>
            <a:lstStyle/>
            <a:p>
              <a:endParaRPr lang="ja-JP" altLang="en-US"/>
            </a:p>
          </p:txBody>
        </p:sp>
      </p:grpSp>
      <p:sp>
        <p:nvSpPr>
          <p:cNvPr id="222" name="テキスト ボックス 283"/>
          <p:cNvSpPr txBox="1">
            <a:spLocks noChangeArrowheads="1"/>
          </p:cNvSpPr>
          <p:nvPr/>
        </p:nvSpPr>
        <p:spPr bwMode="auto">
          <a:xfrm>
            <a:off x="5148064" y="2852936"/>
            <a:ext cx="534121" cy="307777"/>
          </a:xfrm>
          <a:prstGeom prst="rect">
            <a:avLst/>
          </a:prstGeom>
          <a:noFill/>
          <a:ln w="9525">
            <a:noFill/>
            <a:miter lim="800000"/>
            <a:headEnd/>
            <a:tailEnd/>
          </a:ln>
        </p:spPr>
        <p:txBody>
          <a:bodyPr wrap="none">
            <a:spAutoFit/>
          </a:bodyPr>
          <a:lstStyle/>
          <a:p>
            <a:pPr algn="r"/>
            <a:r>
              <a:rPr lang="en-US" altLang="ja-JP" sz="1400" dirty="0" smtClean="0"/>
              <a:t>PSF</a:t>
            </a:r>
            <a:endParaRPr lang="ja-JP" altLang="en-US" sz="1400" i="1" dirty="0">
              <a:latin typeface="Times New Roman" pitchFamily="18" charset="0"/>
              <a:cs typeface="Times New Roman" pitchFamily="18" charset="0"/>
            </a:endParaRPr>
          </a:p>
        </p:txBody>
      </p:sp>
      <p:pic>
        <p:nvPicPr>
          <p:cNvPr id="223" name="Picture 5"/>
          <p:cNvPicPr>
            <a:picLocks noChangeAspect="1" noChangeArrowheads="1"/>
          </p:cNvPicPr>
          <p:nvPr/>
        </p:nvPicPr>
        <p:blipFill>
          <a:blip r:embed="rId3" cstate="print"/>
          <a:srcRect/>
          <a:stretch>
            <a:fillRect/>
          </a:stretch>
        </p:blipFill>
        <p:spPr bwMode="auto">
          <a:xfrm>
            <a:off x="627887" y="3055168"/>
            <a:ext cx="2303462" cy="877888"/>
          </a:xfrm>
          <a:prstGeom prst="rect">
            <a:avLst/>
          </a:prstGeom>
          <a:noFill/>
          <a:ln w="9525">
            <a:noFill/>
            <a:miter lim="800000"/>
            <a:headEnd/>
            <a:tailEnd/>
          </a:ln>
        </p:spPr>
      </p:pic>
      <p:sp>
        <p:nvSpPr>
          <p:cNvPr id="224" name="テキスト ボックス 223"/>
          <p:cNvSpPr txBox="1"/>
          <p:nvPr/>
        </p:nvSpPr>
        <p:spPr>
          <a:xfrm>
            <a:off x="5663733" y="3255367"/>
            <a:ext cx="492443" cy="461665"/>
          </a:xfrm>
          <a:prstGeom prst="rect">
            <a:avLst/>
          </a:prstGeom>
          <a:noFill/>
        </p:spPr>
        <p:txBody>
          <a:bodyPr wrap="none" rtlCol="0">
            <a:spAutoFit/>
          </a:bodyPr>
          <a:lstStyle/>
          <a:p>
            <a:r>
              <a:rPr kumimoji="1" lang="ja-JP" altLang="en-US" sz="2400" dirty="0" smtClean="0"/>
              <a:t>＊</a:t>
            </a:r>
            <a:endParaRPr kumimoji="1" lang="ja-JP" altLang="en-US" sz="2400" dirty="0"/>
          </a:p>
        </p:txBody>
      </p:sp>
      <p:sp>
        <p:nvSpPr>
          <p:cNvPr id="225" name="テキスト ボックス 224"/>
          <p:cNvSpPr txBox="1"/>
          <p:nvPr/>
        </p:nvSpPr>
        <p:spPr>
          <a:xfrm>
            <a:off x="2915816" y="3284984"/>
            <a:ext cx="441146" cy="400110"/>
          </a:xfrm>
          <a:prstGeom prst="rect">
            <a:avLst/>
          </a:prstGeom>
          <a:noFill/>
        </p:spPr>
        <p:txBody>
          <a:bodyPr wrap="none" rtlCol="0">
            <a:spAutoFit/>
          </a:bodyPr>
          <a:lstStyle/>
          <a:p>
            <a:r>
              <a:rPr kumimoji="1" lang="ja-JP" altLang="en-US" sz="2000" dirty="0" smtClean="0"/>
              <a:t>＝</a:t>
            </a:r>
            <a:endParaRPr kumimoji="1" lang="ja-JP" altLang="en-US" sz="2000" dirty="0"/>
          </a:p>
        </p:txBody>
      </p:sp>
      <p:sp>
        <p:nvSpPr>
          <p:cNvPr id="226" name="テキスト ボックス 282"/>
          <p:cNvSpPr txBox="1">
            <a:spLocks noChangeArrowheads="1"/>
          </p:cNvSpPr>
          <p:nvPr/>
        </p:nvSpPr>
        <p:spPr bwMode="auto">
          <a:xfrm>
            <a:off x="2085013" y="2852936"/>
            <a:ext cx="902811" cy="307777"/>
          </a:xfrm>
          <a:prstGeom prst="rect">
            <a:avLst/>
          </a:prstGeom>
          <a:noFill/>
          <a:ln w="9525">
            <a:noFill/>
            <a:miter lim="800000"/>
            <a:headEnd/>
            <a:tailEnd/>
          </a:ln>
        </p:spPr>
        <p:txBody>
          <a:bodyPr wrap="none">
            <a:spAutoFit/>
          </a:bodyPr>
          <a:lstStyle/>
          <a:p>
            <a:pPr algn="r"/>
            <a:r>
              <a:rPr lang="ja-JP" altLang="en-US" sz="1400" dirty="0"/>
              <a:t>ぶれ</a:t>
            </a:r>
            <a:r>
              <a:rPr lang="ja-JP" altLang="en-US" sz="1400" dirty="0" smtClean="0"/>
              <a:t>信号</a:t>
            </a:r>
            <a:endParaRPr lang="ja-JP" altLang="en-US" sz="1400" i="1" dirty="0">
              <a:latin typeface="Times New Roman" pitchFamily="18" charset="0"/>
              <a:cs typeface="Times New Roman" pitchFamily="18" charset="0"/>
            </a:endParaRPr>
          </a:p>
        </p:txBody>
      </p:sp>
      <p:sp>
        <p:nvSpPr>
          <p:cNvPr id="227" name="正方形/長方形 226"/>
          <p:cNvSpPr/>
          <p:nvPr/>
        </p:nvSpPr>
        <p:spPr>
          <a:xfrm>
            <a:off x="467544" y="2780928"/>
            <a:ext cx="8208912" cy="1296144"/>
          </a:xfrm>
          <a:prstGeom prst="rect">
            <a:avLst/>
          </a:prstGeom>
          <a:noFill/>
          <a:ln w="15875">
            <a:solidFill>
              <a:srgbClr val="43B4B4"/>
            </a:solidFill>
            <a:prstDash val="solid"/>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dirty="0"/>
          </a:p>
        </p:txBody>
      </p:sp>
      <p:grpSp>
        <p:nvGrpSpPr>
          <p:cNvPr id="125" name="Group 82"/>
          <p:cNvGrpSpPr>
            <a:grpSpLocks noChangeAspect="1"/>
          </p:cNvGrpSpPr>
          <p:nvPr/>
        </p:nvGrpSpPr>
        <p:grpSpPr bwMode="auto">
          <a:xfrm>
            <a:off x="5796136" y="4908004"/>
            <a:ext cx="2952328" cy="1257300"/>
            <a:chOff x="5647" y="2704"/>
            <a:chExt cx="2111" cy="792"/>
          </a:xfrm>
        </p:grpSpPr>
        <p:sp>
          <p:nvSpPr>
            <p:cNvPr id="126" name="AutoShape 81"/>
            <p:cNvSpPr>
              <a:spLocks noChangeAspect="1" noChangeArrowheads="1" noTextEdit="1"/>
            </p:cNvSpPr>
            <p:nvPr/>
          </p:nvSpPr>
          <p:spPr bwMode="auto">
            <a:xfrm>
              <a:off x="5647" y="2704"/>
              <a:ext cx="2111" cy="7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 name="Rectangle 83"/>
            <p:cNvSpPr>
              <a:spLocks noChangeArrowheads="1"/>
            </p:cNvSpPr>
            <p:nvPr/>
          </p:nvSpPr>
          <p:spPr bwMode="auto">
            <a:xfrm>
              <a:off x="5922" y="2794"/>
              <a:ext cx="1636" cy="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 name="Line 87"/>
            <p:cNvSpPr>
              <a:spLocks noChangeShapeType="1"/>
            </p:cNvSpPr>
            <p:nvPr/>
          </p:nvSpPr>
          <p:spPr bwMode="auto">
            <a:xfrm flipV="1">
              <a:off x="5918" y="2794"/>
              <a:ext cx="1" cy="549"/>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 name="Line 88"/>
            <p:cNvSpPr>
              <a:spLocks noChangeShapeType="1"/>
            </p:cNvSpPr>
            <p:nvPr/>
          </p:nvSpPr>
          <p:spPr bwMode="auto">
            <a:xfrm>
              <a:off x="5919" y="3343"/>
              <a:ext cx="1636"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1" name="Rectangle 137"/>
            <p:cNvSpPr>
              <a:spLocks noChangeArrowheads="1"/>
            </p:cNvSpPr>
            <p:nvPr/>
          </p:nvSpPr>
          <p:spPr bwMode="auto">
            <a:xfrm>
              <a:off x="5884" y="2875"/>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0" name="Freeform 146"/>
            <p:cNvSpPr>
              <a:spLocks/>
            </p:cNvSpPr>
            <p:nvPr/>
          </p:nvSpPr>
          <p:spPr bwMode="auto">
            <a:xfrm>
              <a:off x="5919" y="2812"/>
              <a:ext cx="306" cy="527"/>
            </a:xfrm>
            <a:custGeom>
              <a:avLst/>
              <a:gdLst/>
              <a:ahLst/>
              <a:cxnLst>
                <a:cxn ang="0">
                  <a:pos x="0" y="383"/>
                </a:cxn>
                <a:cxn ang="0">
                  <a:pos x="8" y="518"/>
                </a:cxn>
                <a:cxn ang="0">
                  <a:pos x="11" y="513"/>
                </a:cxn>
                <a:cxn ang="0">
                  <a:pos x="19" y="527"/>
                </a:cxn>
                <a:cxn ang="0">
                  <a:pos x="23" y="486"/>
                </a:cxn>
                <a:cxn ang="0">
                  <a:pos x="34" y="527"/>
                </a:cxn>
                <a:cxn ang="0">
                  <a:pos x="38" y="513"/>
                </a:cxn>
                <a:cxn ang="0">
                  <a:pos x="42" y="513"/>
                </a:cxn>
                <a:cxn ang="0">
                  <a:pos x="53" y="513"/>
                </a:cxn>
                <a:cxn ang="0">
                  <a:pos x="57" y="513"/>
                </a:cxn>
                <a:cxn ang="0">
                  <a:pos x="64" y="509"/>
                </a:cxn>
                <a:cxn ang="0">
                  <a:pos x="72" y="509"/>
                </a:cxn>
                <a:cxn ang="0">
                  <a:pos x="76" y="518"/>
                </a:cxn>
                <a:cxn ang="0">
                  <a:pos x="83" y="518"/>
                </a:cxn>
                <a:cxn ang="0">
                  <a:pos x="91" y="513"/>
                </a:cxn>
                <a:cxn ang="0">
                  <a:pos x="98" y="518"/>
                </a:cxn>
                <a:cxn ang="0">
                  <a:pos x="102" y="522"/>
                </a:cxn>
                <a:cxn ang="0">
                  <a:pos x="113" y="522"/>
                </a:cxn>
                <a:cxn ang="0">
                  <a:pos x="117" y="527"/>
                </a:cxn>
                <a:cxn ang="0">
                  <a:pos x="128" y="518"/>
                </a:cxn>
                <a:cxn ang="0">
                  <a:pos x="140" y="518"/>
                </a:cxn>
                <a:cxn ang="0">
                  <a:pos x="143" y="522"/>
                </a:cxn>
                <a:cxn ang="0">
                  <a:pos x="147" y="518"/>
                </a:cxn>
                <a:cxn ang="0">
                  <a:pos x="159" y="518"/>
                </a:cxn>
                <a:cxn ang="0">
                  <a:pos x="162" y="513"/>
                </a:cxn>
                <a:cxn ang="0">
                  <a:pos x="170" y="527"/>
                </a:cxn>
                <a:cxn ang="0">
                  <a:pos x="181" y="527"/>
                </a:cxn>
                <a:cxn ang="0">
                  <a:pos x="189" y="518"/>
                </a:cxn>
                <a:cxn ang="0">
                  <a:pos x="192" y="527"/>
                </a:cxn>
                <a:cxn ang="0">
                  <a:pos x="200" y="522"/>
                </a:cxn>
                <a:cxn ang="0">
                  <a:pos x="204" y="527"/>
                </a:cxn>
                <a:cxn ang="0">
                  <a:pos x="215" y="522"/>
                </a:cxn>
                <a:cxn ang="0">
                  <a:pos x="223" y="513"/>
                </a:cxn>
                <a:cxn ang="0">
                  <a:pos x="230" y="522"/>
                </a:cxn>
                <a:cxn ang="0">
                  <a:pos x="241" y="527"/>
                </a:cxn>
                <a:cxn ang="0">
                  <a:pos x="249" y="522"/>
                </a:cxn>
                <a:cxn ang="0">
                  <a:pos x="257" y="527"/>
                </a:cxn>
                <a:cxn ang="0">
                  <a:pos x="268" y="518"/>
                </a:cxn>
                <a:cxn ang="0">
                  <a:pos x="279" y="522"/>
                </a:cxn>
                <a:cxn ang="0">
                  <a:pos x="283" y="522"/>
                </a:cxn>
                <a:cxn ang="0">
                  <a:pos x="294" y="527"/>
                </a:cxn>
                <a:cxn ang="0">
                  <a:pos x="306" y="522"/>
                </a:cxn>
              </a:cxnLst>
              <a:rect l="0" t="0" r="r" b="b"/>
              <a:pathLst>
                <a:path w="306" h="527">
                  <a:moveTo>
                    <a:pt x="0" y="0"/>
                  </a:moveTo>
                  <a:lnTo>
                    <a:pt x="0" y="482"/>
                  </a:lnTo>
                  <a:lnTo>
                    <a:pt x="0" y="383"/>
                  </a:lnTo>
                  <a:lnTo>
                    <a:pt x="4" y="464"/>
                  </a:lnTo>
                  <a:lnTo>
                    <a:pt x="4" y="423"/>
                  </a:lnTo>
                  <a:lnTo>
                    <a:pt x="8" y="518"/>
                  </a:lnTo>
                  <a:lnTo>
                    <a:pt x="8" y="468"/>
                  </a:lnTo>
                  <a:lnTo>
                    <a:pt x="11" y="518"/>
                  </a:lnTo>
                  <a:lnTo>
                    <a:pt x="11" y="513"/>
                  </a:lnTo>
                  <a:lnTo>
                    <a:pt x="15" y="509"/>
                  </a:lnTo>
                  <a:lnTo>
                    <a:pt x="15" y="527"/>
                  </a:lnTo>
                  <a:lnTo>
                    <a:pt x="19" y="527"/>
                  </a:lnTo>
                  <a:lnTo>
                    <a:pt x="19" y="513"/>
                  </a:lnTo>
                  <a:lnTo>
                    <a:pt x="23" y="513"/>
                  </a:lnTo>
                  <a:lnTo>
                    <a:pt x="23" y="486"/>
                  </a:lnTo>
                  <a:lnTo>
                    <a:pt x="27" y="504"/>
                  </a:lnTo>
                  <a:lnTo>
                    <a:pt x="27" y="509"/>
                  </a:lnTo>
                  <a:lnTo>
                    <a:pt x="34" y="527"/>
                  </a:lnTo>
                  <a:lnTo>
                    <a:pt x="30" y="527"/>
                  </a:lnTo>
                  <a:lnTo>
                    <a:pt x="34" y="522"/>
                  </a:lnTo>
                  <a:lnTo>
                    <a:pt x="38" y="513"/>
                  </a:lnTo>
                  <a:lnTo>
                    <a:pt x="38" y="518"/>
                  </a:lnTo>
                  <a:lnTo>
                    <a:pt x="42" y="527"/>
                  </a:lnTo>
                  <a:lnTo>
                    <a:pt x="42" y="513"/>
                  </a:lnTo>
                  <a:lnTo>
                    <a:pt x="45" y="513"/>
                  </a:lnTo>
                  <a:lnTo>
                    <a:pt x="45" y="504"/>
                  </a:lnTo>
                  <a:lnTo>
                    <a:pt x="53" y="513"/>
                  </a:lnTo>
                  <a:lnTo>
                    <a:pt x="49" y="513"/>
                  </a:lnTo>
                  <a:lnTo>
                    <a:pt x="53" y="522"/>
                  </a:lnTo>
                  <a:lnTo>
                    <a:pt x="57" y="513"/>
                  </a:lnTo>
                  <a:lnTo>
                    <a:pt x="60" y="527"/>
                  </a:lnTo>
                  <a:lnTo>
                    <a:pt x="60" y="522"/>
                  </a:lnTo>
                  <a:lnTo>
                    <a:pt x="64" y="509"/>
                  </a:lnTo>
                  <a:lnTo>
                    <a:pt x="64" y="518"/>
                  </a:lnTo>
                  <a:lnTo>
                    <a:pt x="68" y="513"/>
                  </a:lnTo>
                  <a:lnTo>
                    <a:pt x="72" y="509"/>
                  </a:lnTo>
                  <a:lnTo>
                    <a:pt x="72" y="513"/>
                  </a:lnTo>
                  <a:lnTo>
                    <a:pt x="79" y="518"/>
                  </a:lnTo>
                  <a:lnTo>
                    <a:pt x="76" y="518"/>
                  </a:lnTo>
                  <a:lnTo>
                    <a:pt x="79" y="522"/>
                  </a:lnTo>
                  <a:lnTo>
                    <a:pt x="83" y="527"/>
                  </a:lnTo>
                  <a:lnTo>
                    <a:pt x="83" y="518"/>
                  </a:lnTo>
                  <a:lnTo>
                    <a:pt x="87" y="527"/>
                  </a:lnTo>
                  <a:lnTo>
                    <a:pt x="87" y="518"/>
                  </a:lnTo>
                  <a:lnTo>
                    <a:pt x="91" y="513"/>
                  </a:lnTo>
                  <a:lnTo>
                    <a:pt x="91" y="527"/>
                  </a:lnTo>
                  <a:lnTo>
                    <a:pt x="94" y="522"/>
                  </a:lnTo>
                  <a:lnTo>
                    <a:pt x="98" y="518"/>
                  </a:lnTo>
                  <a:lnTo>
                    <a:pt x="98" y="527"/>
                  </a:lnTo>
                  <a:lnTo>
                    <a:pt x="102" y="518"/>
                  </a:lnTo>
                  <a:lnTo>
                    <a:pt x="102" y="522"/>
                  </a:lnTo>
                  <a:lnTo>
                    <a:pt x="106" y="518"/>
                  </a:lnTo>
                  <a:lnTo>
                    <a:pt x="106" y="522"/>
                  </a:lnTo>
                  <a:lnTo>
                    <a:pt x="113" y="522"/>
                  </a:lnTo>
                  <a:lnTo>
                    <a:pt x="110" y="522"/>
                  </a:lnTo>
                  <a:lnTo>
                    <a:pt x="113" y="522"/>
                  </a:lnTo>
                  <a:lnTo>
                    <a:pt x="117" y="527"/>
                  </a:lnTo>
                  <a:lnTo>
                    <a:pt x="121" y="522"/>
                  </a:lnTo>
                  <a:lnTo>
                    <a:pt x="125" y="522"/>
                  </a:lnTo>
                  <a:lnTo>
                    <a:pt x="128" y="518"/>
                  </a:lnTo>
                  <a:lnTo>
                    <a:pt x="132" y="522"/>
                  </a:lnTo>
                  <a:lnTo>
                    <a:pt x="132" y="518"/>
                  </a:lnTo>
                  <a:lnTo>
                    <a:pt x="140" y="518"/>
                  </a:lnTo>
                  <a:lnTo>
                    <a:pt x="136" y="518"/>
                  </a:lnTo>
                  <a:lnTo>
                    <a:pt x="140" y="518"/>
                  </a:lnTo>
                  <a:lnTo>
                    <a:pt x="143" y="522"/>
                  </a:lnTo>
                  <a:lnTo>
                    <a:pt x="143" y="518"/>
                  </a:lnTo>
                  <a:lnTo>
                    <a:pt x="147" y="527"/>
                  </a:lnTo>
                  <a:lnTo>
                    <a:pt x="147" y="518"/>
                  </a:lnTo>
                  <a:lnTo>
                    <a:pt x="151" y="522"/>
                  </a:lnTo>
                  <a:lnTo>
                    <a:pt x="155" y="522"/>
                  </a:lnTo>
                  <a:lnTo>
                    <a:pt x="159" y="518"/>
                  </a:lnTo>
                  <a:lnTo>
                    <a:pt x="159" y="527"/>
                  </a:lnTo>
                  <a:lnTo>
                    <a:pt x="162" y="527"/>
                  </a:lnTo>
                  <a:lnTo>
                    <a:pt x="162" y="513"/>
                  </a:lnTo>
                  <a:lnTo>
                    <a:pt x="166" y="527"/>
                  </a:lnTo>
                  <a:lnTo>
                    <a:pt x="166" y="518"/>
                  </a:lnTo>
                  <a:lnTo>
                    <a:pt x="170" y="527"/>
                  </a:lnTo>
                  <a:lnTo>
                    <a:pt x="174" y="522"/>
                  </a:lnTo>
                  <a:lnTo>
                    <a:pt x="177" y="522"/>
                  </a:lnTo>
                  <a:lnTo>
                    <a:pt x="181" y="527"/>
                  </a:lnTo>
                  <a:lnTo>
                    <a:pt x="185" y="518"/>
                  </a:lnTo>
                  <a:lnTo>
                    <a:pt x="185" y="522"/>
                  </a:lnTo>
                  <a:lnTo>
                    <a:pt x="189" y="518"/>
                  </a:lnTo>
                  <a:lnTo>
                    <a:pt x="189" y="527"/>
                  </a:lnTo>
                  <a:lnTo>
                    <a:pt x="192" y="522"/>
                  </a:lnTo>
                  <a:lnTo>
                    <a:pt x="192" y="527"/>
                  </a:lnTo>
                  <a:lnTo>
                    <a:pt x="196" y="518"/>
                  </a:lnTo>
                  <a:lnTo>
                    <a:pt x="196" y="527"/>
                  </a:lnTo>
                  <a:lnTo>
                    <a:pt x="200" y="522"/>
                  </a:lnTo>
                  <a:lnTo>
                    <a:pt x="200" y="527"/>
                  </a:lnTo>
                  <a:lnTo>
                    <a:pt x="208" y="527"/>
                  </a:lnTo>
                  <a:lnTo>
                    <a:pt x="204" y="527"/>
                  </a:lnTo>
                  <a:lnTo>
                    <a:pt x="208" y="527"/>
                  </a:lnTo>
                  <a:lnTo>
                    <a:pt x="211" y="522"/>
                  </a:lnTo>
                  <a:lnTo>
                    <a:pt x="215" y="522"/>
                  </a:lnTo>
                  <a:lnTo>
                    <a:pt x="219" y="527"/>
                  </a:lnTo>
                  <a:lnTo>
                    <a:pt x="223" y="522"/>
                  </a:lnTo>
                  <a:lnTo>
                    <a:pt x="223" y="513"/>
                  </a:lnTo>
                  <a:lnTo>
                    <a:pt x="226" y="522"/>
                  </a:lnTo>
                  <a:lnTo>
                    <a:pt x="226" y="527"/>
                  </a:lnTo>
                  <a:lnTo>
                    <a:pt x="230" y="522"/>
                  </a:lnTo>
                  <a:lnTo>
                    <a:pt x="234" y="527"/>
                  </a:lnTo>
                  <a:lnTo>
                    <a:pt x="238" y="522"/>
                  </a:lnTo>
                  <a:lnTo>
                    <a:pt x="241" y="527"/>
                  </a:lnTo>
                  <a:lnTo>
                    <a:pt x="249" y="527"/>
                  </a:lnTo>
                  <a:lnTo>
                    <a:pt x="245" y="527"/>
                  </a:lnTo>
                  <a:lnTo>
                    <a:pt x="249" y="522"/>
                  </a:lnTo>
                  <a:lnTo>
                    <a:pt x="257" y="522"/>
                  </a:lnTo>
                  <a:lnTo>
                    <a:pt x="253" y="522"/>
                  </a:lnTo>
                  <a:lnTo>
                    <a:pt x="257" y="527"/>
                  </a:lnTo>
                  <a:lnTo>
                    <a:pt x="260" y="522"/>
                  </a:lnTo>
                  <a:lnTo>
                    <a:pt x="268" y="522"/>
                  </a:lnTo>
                  <a:lnTo>
                    <a:pt x="268" y="518"/>
                  </a:lnTo>
                  <a:lnTo>
                    <a:pt x="272" y="522"/>
                  </a:lnTo>
                  <a:lnTo>
                    <a:pt x="272" y="518"/>
                  </a:lnTo>
                  <a:lnTo>
                    <a:pt x="279" y="522"/>
                  </a:lnTo>
                  <a:lnTo>
                    <a:pt x="275" y="522"/>
                  </a:lnTo>
                  <a:lnTo>
                    <a:pt x="279" y="522"/>
                  </a:lnTo>
                  <a:lnTo>
                    <a:pt x="283" y="522"/>
                  </a:lnTo>
                  <a:lnTo>
                    <a:pt x="287" y="527"/>
                  </a:lnTo>
                  <a:lnTo>
                    <a:pt x="290" y="522"/>
                  </a:lnTo>
                  <a:lnTo>
                    <a:pt x="294" y="527"/>
                  </a:lnTo>
                  <a:lnTo>
                    <a:pt x="298" y="518"/>
                  </a:lnTo>
                  <a:lnTo>
                    <a:pt x="298" y="522"/>
                  </a:lnTo>
                  <a:lnTo>
                    <a:pt x="306" y="522"/>
                  </a:lnTo>
                  <a:lnTo>
                    <a:pt x="302" y="522"/>
                  </a:lnTo>
                  <a:lnTo>
                    <a:pt x="306" y="522"/>
                  </a:lnTo>
                </a:path>
              </a:pathLst>
            </a:custGeom>
            <a:noFill/>
            <a:ln w="9525">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1" name="Freeform 147"/>
            <p:cNvSpPr>
              <a:spLocks/>
            </p:cNvSpPr>
            <p:nvPr/>
          </p:nvSpPr>
          <p:spPr bwMode="auto">
            <a:xfrm>
              <a:off x="6228" y="3334"/>
              <a:ext cx="410" cy="5"/>
            </a:xfrm>
            <a:custGeom>
              <a:avLst/>
              <a:gdLst/>
              <a:ahLst/>
              <a:cxnLst>
                <a:cxn ang="0">
                  <a:pos x="7" y="5"/>
                </a:cxn>
                <a:cxn ang="0">
                  <a:pos x="11" y="0"/>
                </a:cxn>
                <a:cxn ang="0">
                  <a:pos x="18" y="5"/>
                </a:cxn>
                <a:cxn ang="0">
                  <a:pos x="30" y="5"/>
                </a:cxn>
                <a:cxn ang="0">
                  <a:pos x="41" y="5"/>
                </a:cxn>
                <a:cxn ang="0">
                  <a:pos x="49" y="0"/>
                </a:cxn>
                <a:cxn ang="0">
                  <a:pos x="56" y="5"/>
                </a:cxn>
                <a:cxn ang="0">
                  <a:pos x="60" y="5"/>
                </a:cxn>
                <a:cxn ang="0">
                  <a:pos x="71" y="5"/>
                </a:cxn>
                <a:cxn ang="0">
                  <a:pos x="79" y="5"/>
                </a:cxn>
                <a:cxn ang="0">
                  <a:pos x="86" y="5"/>
                </a:cxn>
                <a:cxn ang="0">
                  <a:pos x="94" y="0"/>
                </a:cxn>
                <a:cxn ang="0">
                  <a:pos x="105" y="0"/>
                </a:cxn>
                <a:cxn ang="0">
                  <a:pos x="120" y="0"/>
                </a:cxn>
                <a:cxn ang="0">
                  <a:pos x="124" y="0"/>
                </a:cxn>
                <a:cxn ang="0">
                  <a:pos x="135" y="0"/>
                </a:cxn>
                <a:cxn ang="0">
                  <a:pos x="147" y="5"/>
                </a:cxn>
                <a:cxn ang="0">
                  <a:pos x="154" y="5"/>
                </a:cxn>
                <a:cxn ang="0">
                  <a:pos x="169" y="5"/>
                </a:cxn>
                <a:cxn ang="0">
                  <a:pos x="173" y="0"/>
                </a:cxn>
                <a:cxn ang="0">
                  <a:pos x="184" y="5"/>
                </a:cxn>
                <a:cxn ang="0">
                  <a:pos x="196" y="5"/>
                </a:cxn>
                <a:cxn ang="0">
                  <a:pos x="203" y="0"/>
                </a:cxn>
                <a:cxn ang="0">
                  <a:pos x="214" y="5"/>
                </a:cxn>
                <a:cxn ang="0">
                  <a:pos x="226" y="0"/>
                </a:cxn>
                <a:cxn ang="0">
                  <a:pos x="233" y="5"/>
                </a:cxn>
                <a:cxn ang="0">
                  <a:pos x="245" y="5"/>
                </a:cxn>
                <a:cxn ang="0">
                  <a:pos x="256" y="5"/>
                </a:cxn>
                <a:cxn ang="0">
                  <a:pos x="267" y="5"/>
                </a:cxn>
                <a:cxn ang="0">
                  <a:pos x="278" y="5"/>
                </a:cxn>
                <a:cxn ang="0">
                  <a:pos x="290" y="5"/>
                </a:cxn>
                <a:cxn ang="0">
                  <a:pos x="297" y="5"/>
                </a:cxn>
                <a:cxn ang="0">
                  <a:pos x="309" y="5"/>
                </a:cxn>
                <a:cxn ang="0">
                  <a:pos x="316" y="5"/>
                </a:cxn>
                <a:cxn ang="0">
                  <a:pos x="327" y="5"/>
                </a:cxn>
                <a:cxn ang="0">
                  <a:pos x="339" y="5"/>
                </a:cxn>
                <a:cxn ang="0">
                  <a:pos x="350" y="5"/>
                </a:cxn>
                <a:cxn ang="0">
                  <a:pos x="358" y="5"/>
                </a:cxn>
                <a:cxn ang="0">
                  <a:pos x="369" y="5"/>
                </a:cxn>
                <a:cxn ang="0">
                  <a:pos x="384" y="5"/>
                </a:cxn>
                <a:cxn ang="0">
                  <a:pos x="388" y="5"/>
                </a:cxn>
                <a:cxn ang="0">
                  <a:pos x="399" y="5"/>
                </a:cxn>
              </a:cxnLst>
              <a:rect l="0" t="0" r="r" b="b"/>
              <a:pathLst>
                <a:path w="410" h="5">
                  <a:moveTo>
                    <a:pt x="0" y="0"/>
                  </a:moveTo>
                  <a:lnTo>
                    <a:pt x="3" y="0"/>
                  </a:lnTo>
                  <a:lnTo>
                    <a:pt x="7" y="5"/>
                  </a:lnTo>
                  <a:lnTo>
                    <a:pt x="7" y="0"/>
                  </a:lnTo>
                  <a:lnTo>
                    <a:pt x="11" y="5"/>
                  </a:lnTo>
                  <a:lnTo>
                    <a:pt x="11" y="0"/>
                  </a:lnTo>
                  <a:lnTo>
                    <a:pt x="18" y="0"/>
                  </a:lnTo>
                  <a:lnTo>
                    <a:pt x="15" y="0"/>
                  </a:lnTo>
                  <a:lnTo>
                    <a:pt x="18" y="5"/>
                  </a:lnTo>
                  <a:lnTo>
                    <a:pt x="22" y="5"/>
                  </a:lnTo>
                  <a:lnTo>
                    <a:pt x="26" y="5"/>
                  </a:lnTo>
                  <a:lnTo>
                    <a:pt x="30" y="5"/>
                  </a:lnTo>
                  <a:lnTo>
                    <a:pt x="33" y="0"/>
                  </a:lnTo>
                  <a:lnTo>
                    <a:pt x="33" y="5"/>
                  </a:lnTo>
                  <a:lnTo>
                    <a:pt x="41" y="5"/>
                  </a:lnTo>
                  <a:lnTo>
                    <a:pt x="37" y="5"/>
                  </a:lnTo>
                  <a:lnTo>
                    <a:pt x="41" y="0"/>
                  </a:lnTo>
                  <a:lnTo>
                    <a:pt x="49" y="0"/>
                  </a:lnTo>
                  <a:lnTo>
                    <a:pt x="45" y="0"/>
                  </a:lnTo>
                  <a:lnTo>
                    <a:pt x="49" y="5"/>
                  </a:lnTo>
                  <a:lnTo>
                    <a:pt x="56" y="5"/>
                  </a:lnTo>
                  <a:lnTo>
                    <a:pt x="52" y="5"/>
                  </a:lnTo>
                  <a:lnTo>
                    <a:pt x="56" y="5"/>
                  </a:lnTo>
                  <a:lnTo>
                    <a:pt x="60" y="5"/>
                  </a:lnTo>
                  <a:lnTo>
                    <a:pt x="64" y="0"/>
                  </a:lnTo>
                  <a:lnTo>
                    <a:pt x="67" y="5"/>
                  </a:lnTo>
                  <a:lnTo>
                    <a:pt x="71" y="5"/>
                  </a:lnTo>
                  <a:lnTo>
                    <a:pt x="75" y="5"/>
                  </a:lnTo>
                  <a:lnTo>
                    <a:pt x="82" y="5"/>
                  </a:lnTo>
                  <a:lnTo>
                    <a:pt x="79" y="5"/>
                  </a:lnTo>
                  <a:lnTo>
                    <a:pt x="82" y="5"/>
                  </a:lnTo>
                  <a:lnTo>
                    <a:pt x="90" y="5"/>
                  </a:lnTo>
                  <a:lnTo>
                    <a:pt x="86" y="5"/>
                  </a:lnTo>
                  <a:lnTo>
                    <a:pt x="90" y="0"/>
                  </a:lnTo>
                  <a:lnTo>
                    <a:pt x="94" y="5"/>
                  </a:lnTo>
                  <a:lnTo>
                    <a:pt x="94" y="0"/>
                  </a:lnTo>
                  <a:lnTo>
                    <a:pt x="98" y="5"/>
                  </a:lnTo>
                  <a:lnTo>
                    <a:pt x="101" y="5"/>
                  </a:lnTo>
                  <a:lnTo>
                    <a:pt x="105" y="0"/>
                  </a:lnTo>
                  <a:lnTo>
                    <a:pt x="109" y="5"/>
                  </a:lnTo>
                  <a:lnTo>
                    <a:pt x="113" y="0"/>
                  </a:lnTo>
                  <a:lnTo>
                    <a:pt x="120" y="0"/>
                  </a:lnTo>
                  <a:lnTo>
                    <a:pt x="116" y="0"/>
                  </a:lnTo>
                  <a:lnTo>
                    <a:pt x="120" y="5"/>
                  </a:lnTo>
                  <a:lnTo>
                    <a:pt x="124" y="0"/>
                  </a:lnTo>
                  <a:lnTo>
                    <a:pt x="128" y="5"/>
                  </a:lnTo>
                  <a:lnTo>
                    <a:pt x="131" y="5"/>
                  </a:lnTo>
                  <a:lnTo>
                    <a:pt x="135" y="0"/>
                  </a:lnTo>
                  <a:lnTo>
                    <a:pt x="139" y="5"/>
                  </a:lnTo>
                  <a:lnTo>
                    <a:pt x="143" y="0"/>
                  </a:lnTo>
                  <a:lnTo>
                    <a:pt x="147" y="5"/>
                  </a:lnTo>
                  <a:lnTo>
                    <a:pt x="147" y="0"/>
                  </a:lnTo>
                  <a:lnTo>
                    <a:pt x="150" y="5"/>
                  </a:lnTo>
                  <a:lnTo>
                    <a:pt x="154" y="5"/>
                  </a:lnTo>
                  <a:lnTo>
                    <a:pt x="158" y="5"/>
                  </a:lnTo>
                  <a:lnTo>
                    <a:pt x="162" y="5"/>
                  </a:lnTo>
                  <a:lnTo>
                    <a:pt x="169" y="5"/>
                  </a:lnTo>
                  <a:lnTo>
                    <a:pt x="165" y="5"/>
                  </a:lnTo>
                  <a:lnTo>
                    <a:pt x="169" y="5"/>
                  </a:lnTo>
                  <a:lnTo>
                    <a:pt x="173" y="0"/>
                  </a:lnTo>
                  <a:lnTo>
                    <a:pt x="177" y="5"/>
                  </a:lnTo>
                  <a:lnTo>
                    <a:pt x="180" y="0"/>
                  </a:lnTo>
                  <a:lnTo>
                    <a:pt x="184" y="5"/>
                  </a:lnTo>
                  <a:lnTo>
                    <a:pt x="188" y="0"/>
                  </a:lnTo>
                  <a:lnTo>
                    <a:pt x="192" y="5"/>
                  </a:lnTo>
                  <a:lnTo>
                    <a:pt x="196" y="5"/>
                  </a:lnTo>
                  <a:lnTo>
                    <a:pt x="199" y="0"/>
                  </a:lnTo>
                  <a:lnTo>
                    <a:pt x="203" y="5"/>
                  </a:lnTo>
                  <a:lnTo>
                    <a:pt x="203" y="0"/>
                  </a:lnTo>
                  <a:lnTo>
                    <a:pt x="207" y="5"/>
                  </a:lnTo>
                  <a:lnTo>
                    <a:pt x="211" y="0"/>
                  </a:lnTo>
                  <a:lnTo>
                    <a:pt x="214" y="5"/>
                  </a:lnTo>
                  <a:lnTo>
                    <a:pt x="218" y="5"/>
                  </a:lnTo>
                  <a:lnTo>
                    <a:pt x="222" y="5"/>
                  </a:lnTo>
                  <a:lnTo>
                    <a:pt x="226" y="0"/>
                  </a:lnTo>
                  <a:lnTo>
                    <a:pt x="229" y="5"/>
                  </a:lnTo>
                  <a:lnTo>
                    <a:pt x="237" y="5"/>
                  </a:lnTo>
                  <a:lnTo>
                    <a:pt x="233" y="5"/>
                  </a:lnTo>
                  <a:lnTo>
                    <a:pt x="237" y="5"/>
                  </a:lnTo>
                  <a:lnTo>
                    <a:pt x="241" y="0"/>
                  </a:lnTo>
                  <a:lnTo>
                    <a:pt x="245" y="5"/>
                  </a:lnTo>
                  <a:lnTo>
                    <a:pt x="248" y="5"/>
                  </a:lnTo>
                  <a:lnTo>
                    <a:pt x="252" y="5"/>
                  </a:lnTo>
                  <a:lnTo>
                    <a:pt x="256" y="5"/>
                  </a:lnTo>
                  <a:lnTo>
                    <a:pt x="260" y="0"/>
                  </a:lnTo>
                  <a:lnTo>
                    <a:pt x="263" y="5"/>
                  </a:lnTo>
                  <a:lnTo>
                    <a:pt x="267" y="5"/>
                  </a:lnTo>
                  <a:lnTo>
                    <a:pt x="271" y="0"/>
                  </a:lnTo>
                  <a:lnTo>
                    <a:pt x="275" y="5"/>
                  </a:lnTo>
                  <a:lnTo>
                    <a:pt x="278" y="5"/>
                  </a:lnTo>
                  <a:lnTo>
                    <a:pt x="282" y="5"/>
                  </a:lnTo>
                  <a:lnTo>
                    <a:pt x="286" y="5"/>
                  </a:lnTo>
                  <a:lnTo>
                    <a:pt x="290" y="5"/>
                  </a:lnTo>
                  <a:lnTo>
                    <a:pt x="297" y="5"/>
                  </a:lnTo>
                  <a:lnTo>
                    <a:pt x="294" y="5"/>
                  </a:lnTo>
                  <a:lnTo>
                    <a:pt x="297" y="5"/>
                  </a:lnTo>
                  <a:lnTo>
                    <a:pt x="301" y="0"/>
                  </a:lnTo>
                  <a:lnTo>
                    <a:pt x="305" y="5"/>
                  </a:lnTo>
                  <a:lnTo>
                    <a:pt x="309" y="5"/>
                  </a:lnTo>
                  <a:lnTo>
                    <a:pt x="312" y="5"/>
                  </a:lnTo>
                  <a:lnTo>
                    <a:pt x="320" y="5"/>
                  </a:lnTo>
                  <a:lnTo>
                    <a:pt x="316" y="5"/>
                  </a:lnTo>
                  <a:lnTo>
                    <a:pt x="320" y="5"/>
                  </a:lnTo>
                  <a:lnTo>
                    <a:pt x="324" y="5"/>
                  </a:lnTo>
                  <a:lnTo>
                    <a:pt x="327" y="5"/>
                  </a:lnTo>
                  <a:lnTo>
                    <a:pt x="331" y="5"/>
                  </a:lnTo>
                  <a:lnTo>
                    <a:pt x="335" y="5"/>
                  </a:lnTo>
                  <a:lnTo>
                    <a:pt x="339" y="5"/>
                  </a:lnTo>
                  <a:lnTo>
                    <a:pt x="343" y="5"/>
                  </a:lnTo>
                  <a:lnTo>
                    <a:pt x="346" y="5"/>
                  </a:lnTo>
                  <a:lnTo>
                    <a:pt x="350" y="5"/>
                  </a:lnTo>
                  <a:lnTo>
                    <a:pt x="354" y="5"/>
                  </a:lnTo>
                  <a:lnTo>
                    <a:pt x="361" y="5"/>
                  </a:lnTo>
                  <a:lnTo>
                    <a:pt x="358" y="5"/>
                  </a:lnTo>
                  <a:lnTo>
                    <a:pt x="361" y="0"/>
                  </a:lnTo>
                  <a:lnTo>
                    <a:pt x="365" y="5"/>
                  </a:lnTo>
                  <a:lnTo>
                    <a:pt x="369" y="5"/>
                  </a:lnTo>
                  <a:lnTo>
                    <a:pt x="373" y="0"/>
                  </a:lnTo>
                  <a:lnTo>
                    <a:pt x="376" y="5"/>
                  </a:lnTo>
                  <a:lnTo>
                    <a:pt x="384" y="5"/>
                  </a:lnTo>
                  <a:lnTo>
                    <a:pt x="380" y="5"/>
                  </a:lnTo>
                  <a:lnTo>
                    <a:pt x="384" y="5"/>
                  </a:lnTo>
                  <a:lnTo>
                    <a:pt x="388" y="5"/>
                  </a:lnTo>
                  <a:lnTo>
                    <a:pt x="392" y="5"/>
                  </a:lnTo>
                  <a:lnTo>
                    <a:pt x="395" y="5"/>
                  </a:lnTo>
                  <a:lnTo>
                    <a:pt x="399" y="5"/>
                  </a:lnTo>
                  <a:lnTo>
                    <a:pt x="403" y="5"/>
                  </a:lnTo>
                  <a:lnTo>
                    <a:pt x="410" y="5"/>
                  </a:lnTo>
                </a:path>
              </a:pathLst>
            </a:custGeom>
            <a:noFill/>
            <a:ln w="9525">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2" name="Freeform 148"/>
            <p:cNvSpPr>
              <a:spLocks/>
            </p:cNvSpPr>
            <p:nvPr/>
          </p:nvSpPr>
          <p:spPr bwMode="auto">
            <a:xfrm>
              <a:off x="6635" y="3334"/>
              <a:ext cx="452" cy="5"/>
            </a:xfrm>
            <a:custGeom>
              <a:avLst/>
              <a:gdLst/>
              <a:ahLst/>
              <a:cxnLst>
                <a:cxn ang="0">
                  <a:pos x="3" y="5"/>
                </a:cxn>
                <a:cxn ang="0">
                  <a:pos x="11" y="5"/>
                </a:cxn>
                <a:cxn ang="0">
                  <a:pos x="22" y="5"/>
                </a:cxn>
                <a:cxn ang="0">
                  <a:pos x="30" y="5"/>
                </a:cxn>
                <a:cxn ang="0">
                  <a:pos x="37" y="5"/>
                </a:cxn>
                <a:cxn ang="0">
                  <a:pos x="52" y="5"/>
                </a:cxn>
                <a:cxn ang="0">
                  <a:pos x="56" y="0"/>
                </a:cxn>
                <a:cxn ang="0">
                  <a:pos x="68" y="5"/>
                </a:cxn>
                <a:cxn ang="0">
                  <a:pos x="79" y="5"/>
                </a:cxn>
                <a:cxn ang="0">
                  <a:pos x="90" y="5"/>
                </a:cxn>
                <a:cxn ang="0">
                  <a:pos x="101" y="5"/>
                </a:cxn>
                <a:cxn ang="0">
                  <a:pos x="113" y="5"/>
                </a:cxn>
                <a:cxn ang="0">
                  <a:pos x="124" y="5"/>
                </a:cxn>
                <a:cxn ang="0">
                  <a:pos x="135" y="5"/>
                </a:cxn>
                <a:cxn ang="0">
                  <a:pos x="147" y="5"/>
                </a:cxn>
                <a:cxn ang="0">
                  <a:pos x="158" y="5"/>
                </a:cxn>
                <a:cxn ang="0">
                  <a:pos x="169" y="5"/>
                </a:cxn>
                <a:cxn ang="0">
                  <a:pos x="177" y="5"/>
                </a:cxn>
                <a:cxn ang="0">
                  <a:pos x="188" y="5"/>
                </a:cxn>
                <a:cxn ang="0">
                  <a:pos x="199" y="5"/>
                </a:cxn>
                <a:cxn ang="0">
                  <a:pos x="207" y="5"/>
                </a:cxn>
                <a:cxn ang="0">
                  <a:pos x="218" y="5"/>
                </a:cxn>
                <a:cxn ang="0">
                  <a:pos x="230" y="5"/>
                </a:cxn>
                <a:cxn ang="0">
                  <a:pos x="241" y="5"/>
                </a:cxn>
                <a:cxn ang="0">
                  <a:pos x="252" y="5"/>
                </a:cxn>
                <a:cxn ang="0">
                  <a:pos x="264" y="5"/>
                </a:cxn>
                <a:cxn ang="0">
                  <a:pos x="275" y="5"/>
                </a:cxn>
                <a:cxn ang="0">
                  <a:pos x="286" y="5"/>
                </a:cxn>
                <a:cxn ang="0">
                  <a:pos x="297" y="5"/>
                </a:cxn>
                <a:cxn ang="0">
                  <a:pos x="309" y="5"/>
                </a:cxn>
                <a:cxn ang="0">
                  <a:pos x="320" y="5"/>
                </a:cxn>
                <a:cxn ang="0">
                  <a:pos x="331" y="5"/>
                </a:cxn>
                <a:cxn ang="0">
                  <a:pos x="343" y="5"/>
                </a:cxn>
                <a:cxn ang="0">
                  <a:pos x="354" y="5"/>
                </a:cxn>
                <a:cxn ang="0">
                  <a:pos x="365" y="5"/>
                </a:cxn>
                <a:cxn ang="0">
                  <a:pos x="377" y="5"/>
                </a:cxn>
                <a:cxn ang="0">
                  <a:pos x="388" y="5"/>
                </a:cxn>
                <a:cxn ang="0">
                  <a:pos x="399" y="5"/>
                </a:cxn>
                <a:cxn ang="0">
                  <a:pos x="411" y="5"/>
                </a:cxn>
                <a:cxn ang="0">
                  <a:pos x="422" y="5"/>
                </a:cxn>
                <a:cxn ang="0">
                  <a:pos x="433" y="5"/>
                </a:cxn>
                <a:cxn ang="0">
                  <a:pos x="444" y="5"/>
                </a:cxn>
              </a:cxnLst>
              <a:rect l="0" t="0" r="r" b="b"/>
              <a:pathLst>
                <a:path w="452" h="5">
                  <a:moveTo>
                    <a:pt x="3" y="5"/>
                  </a:moveTo>
                  <a:lnTo>
                    <a:pt x="0" y="5"/>
                  </a:lnTo>
                  <a:lnTo>
                    <a:pt x="3" y="5"/>
                  </a:lnTo>
                  <a:lnTo>
                    <a:pt x="11" y="5"/>
                  </a:lnTo>
                  <a:lnTo>
                    <a:pt x="7" y="5"/>
                  </a:lnTo>
                  <a:lnTo>
                    <a:pt x="11" y="5"/>
                  </a:lnTo>
                  <a:lnTo>
                    <a:pt x="15" y="0"/>
                  </a:lnTo>
                  <a:lnTo>
                    <a:pt x="18" y="5"/>
                  </a:lnTo>
                  <a:lnTo>
                    <a:pt x="22" y="5"/>
                  </a:lnTo>
                  <a:lnTo>
                    <a:pt x="26" y="5"/>
                  </a:lnTo>
                  <a:lnTo>
                    <a:pt x="30" y="0"/>
                  </a:lnTo>
                  <a:lnTo>
                    <a:pt x="30" y="5"/>
                  </a:lnTo>
                  <a:lnTo>
                    <a:pt x="37" y="5"/>
                  </a:lnTo>
                  <a:lnTo>
                    <a:pt x="34" y="5"/>
                  </a:lnTo>
                  <a:lnTo>
                    <a:pt x="37" y="5"/>
                  </a:lnTo>
                  <a:lnTo>
                    <a:pt x="41" y="5"/>
                  </a:lnTo>
                  <a:lnTo>
                    <a:pt x="45" y="5"/>
                  </a:lnTo>
                  <a:lnTo>
                    <a:pt x="52" y="5"/>
                  </a:lnTo>
                  <a:lnTo>
                    <a:pt x="49" y="5"/>
                  </a:lnTo>
                  <a:lnTo>
                    <a:pt x="52" y="5"/>
                  </a:lnTo>
                  <a:lnTo>
                    <a:pt x="56" y="0"/>
                  </a:lnTo>
                  <a:lnTo>
                    <a:pt x="60" y="5"/>
                  </a:lnTo>
                  <a:lnTo>
                    <a:pt x="64" y="5"/>
                  </a:lnTo>
                  <a:lnTo>
                    <a:pt x="68" y="5"/>
                  </a:lnTo>
                  <a:lnTo>
                    <a:pt x="71" y="5"/>
                  </a:lnTo>
                  <a:lnTo>
                    <a:pt x="75" y="5"/>
                  </a:lnTo>
                  <a:lnTo>
                    <a:pt x="79" y="5"/>
                  </a:lnTo>
                  <a:lnTo>
                    <a:pt x="83" y="5"/>
                  </a:lnTo>
                  <a:lnTo>
                    <a:pt x="86" y="5"/>
                  </a:lnTo>
                  <a:lnTo>
                    <a:pt x="90" y="5"/>
                  </a:lnTo>
                  <a:lnTo>
                    <a:pt x="94" y="5"/>
                  </a:lnTo>
                  <a:lnTo>
                    <a:pt x="98" y="5"/>
                  </a:lnTo>
                  <a:lnTo>
                    <a:pt x="101" y="5"/>
                  </a:lnTo>
                  <a:lnTo>
                    <a:pt x="105" y="5"/>
                  </a:lnTo>
                  <a:lnTo>
                    <a:pt x="109" y="5"/>
                  </a:lnTo>
                  <a:lnTo>
                    <a:pt x="113" y="5"/>
                  </a:lnTo>
                  <a:lnTo>
                    <a:pt x="117" y="5"/>
                  </a:lnTo>
                  <a:lnTo>
                    <a:pt x="120" y="5"/>
                  </a:lnTo>
                  <a:lnTo>
                    <a:pt x="124" y="5"/>
                  </a:lnTo>
                  <a:lnTo>
                    <a:pt x="128" y="5"/>
                  </a:lnTo>
                  <a:lnTo>
                    <a:pt x="132" y="0"/>
                  </a:lnTo>
                  <a:lnTo>
                    <a:pt x="135" y="5"/>
                  </a:lnTo>
                  <a:lnTo>
                    <a:pt x="139" y="5"/>
                  </a:lnTo>
                  <a:lnTo>
                    <a:pt x="143" y="5"/>
                  </a:lnTo>
                  <a:lnTo>
                    <a:pt x="147" y="5"/>
                  </a:lnTo>
                  <a:lnTo>
                    <a:pt x="150" y="5"/>
                  </a:lnTo>
                  <a:lnTo>
                    <a:pt x="154" y="0"/>
                  </a:lnTo>
                  <a:lnTo>
                    <a:pt x="158" y="5"/>
                  </a:lnTo>
                  <a:lnTo>
                    <a:pt x="162" y="5"/>
                  </a:lnTo>
                  <a:lnTo>
                    <a:pt x="166" y="5"/>
                  </a:lnTo>
                  <a:lnTo>
                    <a:pt x="169" y="5"/>
                  </a:lnTo>
                  <a:lnTo>
                    <a:pt x="177" y="5"/>
                  </a:lnTo>
                  <a:lnTo>
                    <a:pt x="173" y="5"/>
                  </a:lnTo>
                  <a:lnTo>
                    <a:pt x="177" y="5"/>
                  </a:lnTo>
                  <a:lnTo>
                    <a:pt x="181" y="5"/>
                  </a:lnTo>
                  <a:lnTo>
                    <a:pt x="184" y="5"/>
                  </a:lnTo>
                  <a:lnTo>
                    <a:pt x="188" y="5"/>
                  </a:lnTo>
                  <a:lnTo>
                    <a:pt x="192" y="5"/>
                  </a:lnTo>
                  <a:lnTo>
                    <a:pt x="196" y="5"/>
                  </a:lnTo>
                  <a:lnTo>
                    <a:pt x="199" y="5"/>
                  </a:lnTo>
                  <a:lnTo>
                    <a:pt x="207" y="5"/>
                  </a:lnTo>
                  <a:lnTo>
                    <a:pt x="203" y="5"/>
                  </a:lnTo>
                  <a:lnTo>
                    <a:pt x="207" y="5"/>
                  </a:lnTo>
                  <a:lnTo>
                    <a:pt x="211" y="5"/>
                  </a:lnTo>
                  <a:lnTo>
                    <a:pt x="215" y="5"/>
                  </a:lnTo>
                  <a:lnTo>
                    <a:pt x="218" y="5"/>
                  </a:lnTo>
                  <a:lnTo>
                    <a:pt x="222" y="5"/>
                  </a:lnTo>
                  <a:lnTo>
                    <a:pt x="226" y="5"/>
                  </a:lnTo>
                  <a:lnTo>
                    <a:pt x="230" y="5"/>
                  </a:lnTo>
                  <a:lnTo>
                    <a:pt x="233" y="5"/>
                  </a:lnTo>
                  <a:lnTo>
                    <a:pt x="237" y="5"/>
                  </a:lnTo>
                  <a:lnTo>
                    <a:pt x="241" y="5"/>
                  </a:lnTo>
                  <a:lnTo>
                    <a:pt x="245" y="5"/>
                  </a:lnTo>
                  <a:lnTo>
                    <a:pt x="248" y="5"/>
                  </a:lnTo>
                  <a:lnTo>
                    <a:pt x="252" y="5"/>
                  </a:lnTo>
                  <a:lnTo>
                    <a:pt x="256" y="5"/>
                  </a:lnTo>
                  <a:lnTo>
                    <a:pt x="260" y="5"/>
                  </a:lnTo>
                  <a:lnTo>
                    <a:pt x="264" y="5"/>
                  </a:lnTo>
                  <a:lnTo>
                    <a:pt x="267" y="5"/>
                  </a:lnTo>
                  <a:lnTo>
                    <a:pt x="271" y="5"/>
                  </a:lnTo>
                  <a:lnTo>
                    <a:pt x="275" y="5"/>
                  </a:lnTo>
                  <a:lnTo>
                    <a:pt x="279" y="5"/>
                  </a:lnTo>
                  <a:lnTo>
                    <a:pt x="282" y="5"/>
                  </a:lnTo>
                  <a:lnTo>
                    <a:pt x="286" y="5"/>
                  </a:lnTo>
                  <a:lnTo>
                    <a:pt x="290" y="5"/>
                  </a:lnTo>
                  <a:lnTo>
                    <a:pt x="294" y="5"/>
                  </a:lnTo>
                  <a:lnTo>
                    <a:pt x="297" y="5"/>
                  </a:lnTo>
                  <a:lnTo>
                    <a:pt x="301" y="5"/>
                  </a:lnTo>
                  <a:lnTo>
                    <a:pt x="305" y="5"/>
                  </a:lnTo>
                  <a:lnTo>
                    <a:pt x="309" y="5"/>
                  </a:lnTo>
                  <a:lnTo>
                    <a:pt x="313" y="5"/>
                  </a:lnTo>
                  <a:lnTo>
                    <a:pt x="316" y="5"/>
                  </a:lnTo>
                  <a:lnTo>
                    <a:pt x="320" y="5"/>
                  </a:lnTo>
                  <a:lnTo>
                    <a:pt x="324" y="5"/>
                  </a:lnTo>
                  <a:lnTo>
                    <a:pt x="328" y="5"/>
                  </a:lnTo>
                  <a:lnTo>
                    <a:pt x="331" y="5"/>
                  </a:lnTo>
                  <a:lnTo>
                    <a:pt x="335" y="5"/>
                  </a:lnTo>
                  <a:lnTo>
                    <a:pt x="339" y="5"/>
                  </a:lnTo>
                  <a:lnTo>
                    <a:pt x="343" y="5"/>
                  </a:lnTo>
                  <a:lnTo>
                    <a:pt x="346" y="5"/>
                  </a:lnTo>
                  <a:lnTo>
                    <a:pt x="350" y="5"/>
                  </a:lnTo>
                  <a:lnTo>
                    <a:pt x="354" y="5"/>
                  </a:lnTo>
                  <a:lnTo>
                    <a:pt x="358" y="5"/>
                  </a:lnTo>
                  <a:lnTo>
                    <a:pt x="362" y="5"/>
                  </a:lnTo>
                  <a:lnTo>
                    <a:pt x="365" y="5"/>
                  </a:lnTo>
                  <a:lnTo>
                    <a:pt x="369" y="5"/>
                  </a:lnTo>
                  <a:lnTo>
                    <a:pt x="373" y="5"/>
                  </a:lnTo>
                  <a:lnTo>
                    <a:pt x="377" y="5"/>
                  </a:lnTo>
                  <a:lnTo>
                    <a:pt x="380" y="5"/>
                  </a:lnTo>
                  <a:lnTo>
                    <a:pt x="384" y="5"/>
                  </a:lnTo>
                  <a:lnTo>
                    <a:pt x="388" y="5"/>
                  </a:lnTo>
                  <a:lnTo>
                    <a:pt x="392" y="5"/>
                  </a:lnTo>
                  <a:lnTo>
                    <a:pt x="395" y="5"/>
                  </a:lnTo>
                  <a:lnTo>
                    <a:pt x="399" y="5"/>
                  </a:lnTo>
                  <a:lnTo>
                    <a:pt x="403" y="5"/>
                  </a:lnTo>
                  <a:lnTo>
                    <a:pt x="407" y="5"/>
                  </a:lnTo>
                  <a:lnTo>
                    <a:pt x="411" y="5"/>
                  </a:lnTo>
                  <a:lnTo>
                    <a:pt x="414" y="5"/>
                  </a:lnTo>
                  <a:lnTo>
                    <a:pt x="418" y="5"/>
                  </a:lnTo>
                  <a:lnTo>
                    <a:pt x="422" y="5"/>
                  </a:lnTo>
                  <a:lnTo>
                    <a:pt x="426" y="5"/>
                  </a:lnTo>
                  <a:lnTo>
                    <a:pt x="429" y="5"/>
                  </a:lnTo>
                  <a:lnTo>
                    <a:pt x="433" y="5"/>
                  </a:lnTo>
                  <a:lnTo>
                    <a:pt x="437" y="5"/>
                  </a:lnTo>
                  <a:lnTo>
                    <a:pt x="441" y="5"/>
                  </a:lnTo>
                  <a:lnTo>
                    <a:pt x="444" y="5"/>
                  </a:lnTo>
                  <a:lnTo>
                    <a:pt x="448" y="5"/>
                  </a:lnTo>
                  <a:lnTo>
                    <a:pt x="452" y="5"/>
                  </a:lnTo>
                </a:path>
              </a:pathLst>
            </a:custGeom>
            <a:noFill/>
            <a:ln w="9525">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3" name="Freeform 149"/>
            <p:cNvSpPr>
              <a:spLocks/>
            </p:cNvSpPr>
            <p:nvPr/>
          </p:nvSpPr>
          <p:spPr bwMode="auto">
            <a:xfrm>
              <a:off x="7087" y="3339"/>
              <a:ext cx="467" cy="1"/>
            </a:xfrm>
            <a:custGeom>
              <a:avLst/>
              <a:gdLst/>
              <a:ahLst/>
              <a:cxnLst>
                <a:cxn ang="0">
                  <a:pos x="4" y="0"/>
                </a:cxn>
                <a:cxn ang="0">
                  <a:pos x="11" y="0"/>
                </a:cxn>
                <a:cxn ang="0">
                  <a:pos x="19" y="0"/>
                </a:cxn>
                <a:cxn ang="0">
                  <a:pos x="26" y="0"/>
                </a:cxn>
                <a:cxn ang="0">
                  <a:pos x="34" y="0"/>
                </a:cxn>
                <a:cxn ang="0">
                  <a:pos x="41" y="0"/>
                </a:cxn>
                <a:cxn ang="0">
                  <a:pos x="49" y="0"/>
                </a:cxn>
                <a:cxn ang="0">
                  <a:pos x="57" y="0"/>
                </a:cxn>
                <a:cxn ang="0">
                  <a:pos x="64" y="0"/>
                </a:cxn>
                <a:cxn ang="0">
                  <a:pos x="72" y="0"/>
                </a:cxn>
                <a:cxn ang="0">
                  <a:pos x="79" y="0"/>
                </a:cxn>
                <a:cxn ang="0">
                  <a:pos x="87" y="0"/>
                </a:cxn>
                <a:cxn ang="0">
                  <a:pos x="94" y="0"/>
                </a:cxn>
                <a:cxn ang="0">
                  <a:pos x="102" y="0"/>
                </a:cxn>
                <a:cxn ang="0">
                  <a:pos x="109" y="0"/>
                </a:cxn>
                <a:cxn ang="0">
                  <a:pos x="117" y="0"/>
                </a:cxn>
                <a:cxn ang="0">
                  <a:pos x="124" y="0"/>
                </a:cxn>
                <a:cxn ang="0">
                  <a:pos x="132" y="0"/>
                </a:cxn>
                <a:cxn ang="0">
                  <a:pos x="139" y="0"/>
                </a:cxn>
                <a:cxn ang="0">
                  <a:pos x="147" y="0"/>
                </a:cxn>
                <a:cxn ang="0">
                  <a:pos x="155" y="0"/>
                </a:cxn>
                <a:cxn ang="0">
                  <a:pos x="162" y="0"/>
                </a:cxn>
                <a:cxn ang="0">
                  <a:pos x="170" y="0"/>
                </a:cxn>
                <a:cxn ang="0">
                  <a:pos x="177" y="0"/>
                </a:cxn>
                <a:cxn ang="0">
                  <a:pos x="185" y="0"/>
                </a:cxn>
                <a:cxn ang="0">
                  <a:pos x="192" y="0"/>
                </a:cxn>
                <a:cxn ang="0">
                  <a:pos x="200" y="0"/>
                </a:cxn>
                <a:cxn ang="0">
                  <a:pos x="207" y="0"/>
                </a:cxn>
                <a:cxn ang="0">
                  <a:pos x="215" y="0"/>
                </a:cxn>
                <a:cxn ang="0">
                  <a:pos x="222" y="0"/>
                </a:cxn>
                <a:cxn ang="0">
                  <a:pos x="230" y="0"/>
                </a:cxn>
                <a:cxn ang="0">
                  <a:pos x="237" y="0"/>
                </a:cxn>
                <a:cxn ang="0">
                  <a:pos x="245" y="0"/>
                </a:cxn>
                <a:cxn ang="0">
                  <a:pos x="253" y="0"/>
                </a:cxn>
                <a:cxn ang="0">
                  <a:pos x="260" y="0"/>
                </a:cxn>
                <a:cxn ang="0">
                  <a:pos x="268" y="0"/>
                </a:cxn>
                <a:cxn ang="0">
                  <a:pos x="275" y="0"/>
                </a:cxn>
                <a:cxn ang="0">
                  <a:pos x="283" y="0"/>
                </a:cxn>
                <a:cxn ang="0">
                  <a:pos x="290" y="0"/>
                </a:cxn>
                <a:cxn ang="0">
                  <a:pos x="298" y="0"/>
                </a:cxn>
                <a:cxn ang="0">
                  <a:pos x="305" y="0"/>
                </a:cxn>
                <a:cxn ang="0">
                  <a:pos x="313" y="0"/>
                </a:cxn>
                <a:cxn ang="0">
                  <a:pos x="320" y="0"/>
                </a:cxn>
                <a:cxn ang="0">
                  <a:pos x="328" y="0"/>
                </a:cxn>
                <a:cxn ang="0">
                  <a:pos x="336" y="0"/>
                </a:cxn>
                <a:cxn ang="0">
                  <a:pos x="343" y="0"/>
                </a:cxn>
                <a:cxn ang="0">
                  <a:pos x="351" y="0"/>
                </a:cxn>
                <a:cxn ang="0">
                  <a:pos x="358" y="0"/>
                </a:cxn>
                <a:cxn ang="0">
                  <a:pos x="366" y="0"/>
                </a:cxn>
                <a:cxn ang="0">
                  <a:pos x="373" y="0"/>
                </a:cxn>
                <a:cxn ang="0">
                  <a:pos x="381" y="0"/>
                </a:cxn>
                <a:cxn ang="0">
                  <a:pos x="388" y="0"/>
                </a:cxn>
                <a:cxn ang="0">
                  <a:pos x="396" y="0"/>
                </a:cxn>
                <a:cxn ang="0">
                  <a:pos x="403" y="0"/>
                </a:cxn>
                <a:cxn ang="0">
                  <a:pos x="411" y="0"/>
                </a:cxn>
                <a:cxn ang="0">
                  <a:pos x="418" y="0"/>
                </a:cxn>
                <a:cxn ang="0">
                  <a:pos x="426" y="0"/>
                </a:cxn>
                <a:cxn ang="0">
                  <a:pos x="434" y="0"/>
                </a:cxn>
                <a:cxn ang="0">
                  <a:pos x="441" y="0"/>
                </a:cxn>
                <a:cxn ang="0">
                  <a:pos x="449" y="0"/>
                </a:cxn>
                <a:cxn ang="0">
                  <a:pos x="456" y="0"/>
                </a:cxn>
                <a:cxn ang="0">
                  <a:pos x="464" y="0"/>
                </a:cxn>
              </a:cxnLst>
              <a:rect l="0" t="0" r="r" b="b"/>
              <a:pathLst>
                <a:path w="467">
                  <a:moveTo>
                    <a:pt x="0" y="0"/>
                  </a:moveTo>
                  <a:lnTo>
                    <a:pt x="4" y="0"/>
                  </a:lnTo>
                  <a:lnTo>
                    <a:pt x="8" y="0"/>
                  </a:lnTo>
                  <a:lnTo>
                    <a:pt x="11" y="0"/>
                  </a:lnTo>
                  <a:lnTo>
                    <a:pt x="15" y="0"/>
                  </a:lnTo>
                  <a:lnTo>
                    <a:pt x="19" y="0"/>
                  </a:lnTo>
                  <a:lnTo>
                    <a:pt x="23" y="0"/>
                  </a:lnTo>
                  <a:lnTo>
                    <a:pt x="26" y="0"/>
                  </a:lnTo>
                  <a:lnTo>
                    <a:pt x="30" y="0"/>
                  </a:lnTo>
                  <a:lnTo>
                    <a:pt x="34" y="0"/>
                  </a:lnTo>
                  <a:lnTo>
                    <a:pt x="38" y="0"/>
                  </a:lnTo>
                  <a:lnTo>
                    <a:pt x="41" y="0"/>
                  </a:lnTo>
                  <a:lnTo>
                    <a:pt x="45" y="0"/>
                  </a:lnTo>
                  <a:lnTo>
                    <a:pt x="49" y="0"/>
                  </a:lnTo>
                  <a:lnTo>
                    <a:pt x="53" y="0"/>
                  </a:lnTo>
                  <a:lnTo>
                    <a:pt x="57" y="0"/>
                  </a:lnTo>
                  <a:lnTo>
                    <a:pt x="60" y="0"/>
                  </a:lnTo>
                  <a:lnTo>
                    <a:pt x="64" y="0"/>
                  </a:lnTo>
                  <a:lnTo>
                    <a:pt x="68" y="0"/>
                  </a:lnTo>
                  <a:lnTo>
                    <a:pt x="72" y="0"/>
                  </a:lnTo>
                  <a:lnTo>
                    <a:pt x="75" y="0"/>
                  </a:lnTo>
                  <a:lnTo>
                    <a:pt x="79" y="0"/>
                  </a:lnTo>
                  <a:lnTo>
                    <a:pt x="83" y="0"/>
                  </a:lnTo>
                  <a:lnTo>
                    <a:pt x="87" y="0"/>
                  </a:lnTo>
                  <a:lnTo>
                    <a:pt x="90" y="0"/>
                  </a:lnTo>
                  <a:lnTo>
                    <a:pt x="94" y="0"/>
                  </a:lnTo>
                  <a:lnTo>
                    <a:pt x="98" y="0"/>
                  </a:lnTo>
                  <a:lnTo>
                    <a:pt x="102" y="0"/>
                  </a:lnTo>
                  <a:lnTo>
                    <a:pt x="106" y="0"/>
                  </a:lnTo>
                  <a:lnTo>
                    <a:pt x="109" y="0"/>
                  </a:lnTo>
                  <a:lnTo>
                    <a:pt x="113" y="0"/>
                  </a:lnTo>
                  <a:lnTo>
                    <a:pt x="117" y="0"/>
                  </a:lnTo>
                  <a:lnTo>
                    <a:pt x="121" y="0"/>
                  </a:lnTo>
                  <a:lnTo>
                    <a:pt x="124" y="0"/>
                  </a:lnTo>
                  <a:lnTo>
                    <a:pt x="128" y="0"/>
                  </a:lnTo>
                  <a:lnTo>
                    <a:pt x="132" y="0"/>
                  </a:lnTo>
                  <a:lnTo>
                    <a:pt x="136" y="0"/>
                  </a:lnTo>
                  <a:lnTo>
                    <a:pt x="139" y="0"/>
                  </a:lnTo>
                  <a:lnTo>
                    <a:pt x="143" y="0"/>
                  </a:lnTo>
                  <a:lnTo>
                    <a:pt x="147" y="0"/>
                  </a:lnTo>
                  <a:lnTo>
                    <a:pt x="151" y="0"/>
                  </a:lnTo>
                  <a:lnTo>
                    <a:pt x="155" y="0"/>
                  </a:lnTo>
                  <a:lnTo>
                    <a:pt x="158" y="0"/>
                  </a:lnTo>
                  <a:lnTo>
                    <a:pt x="162" y="0"/>
                  </a:lnTo>
                  <a:lnTo>
                    <a:pt x="166" y="0"/>
                  </a:lnTo>
                  <a:lnTo>
                    <a:pt x="170" y="0"/>
                  </a:lnTo>
                  <a:lnTo>
                    <a:pt x="173" y="0"/>
                  </a:lnTo>
                  <a:lnTo>
                    <a:pt x="177" y="0"/>
                  </a:lnTo>
                  <a:lnTo>
                    <a:pt x="181" y="0"/>
                  </a:lnTo>
                  <a:lnTo>
                    <a:pt x="185" y="0"/>
                  </a:lnTo>
                  <a:lnTo>
                    <a:pt x="188" y="0"/>
                  </a:lnTo>
                  <a:lnTo>
                    <a:pt x="192" y="0"/>
                  </a:lnTo>
                  <a:lnTo>
                    <a:pt x="196" y="0"/>
                  </a:lnTo>
                  <a:lnTo>
                    <a:pt x="200" y="0"/>
                  </a:lnTo>
                  <a:lnTo>
                    <a:pt x="204" y="0"/>
                  </a:lnTo>
                  <a:lnTo>
                    <a:pt x="207" y="0"/>
                  </a:lnTo>
                  <a:lnTo>
                    <a:pt x="211" y="0"/>
                  </a:lnTo>
                  <a:lnTo>
                    <a:pt x="215" y="0"/>
                  </a:lnTo>
                  <a:lnTo>
                    <a:pt x="219" y="0"/>
                  </a:lnTo>
                  <a:lnTo>
                    <a:pt x="222" y="0"/>
                  </a:lnTo>
                  <a:lnTo>
                    <a:pt x="226" y="0"/>
                  </a:lnTo>
                  <a:lnTo>
                    <a:pt x="230" y="0"/>
                  </a:lnTo>
                  <a:lnTo>
                    <a:pt x="234" y="0"/>
                  </a:lnTo>
                  <a:lnTo>
                    <a:pt x="237" y="0"/>
                  </a:lnTo>
                  <a:lnTo>
                    <a:pt x="241" y="0"/>
                  </a:lnTo>
                  <a:lnTo>
                    <a:pt x="245" y="0"/>
                  </a:lnTo>
                  <a:lnTo>
                    <a:pt x="249" y="0"/>
                  </a:lnTo>
                  <a:lnTo>
                    <a:pt x="253" y="0"/>
                  </a:lnTo>
                  <a:lnTo>
                    <a:pt x="256" y="0"/>
                  </a:lnTo>
                  <a:lnTo>
                    <a:pt x="260" y="0"/>
                  </a:lnTo>
                  <a:lnTo>
                    <a:pt x="264" y="0"/>
                  </a:lnTo>
                  <a:lnTo>
                    <a:pt x="268" y="0"/>
                  </a:lnTo>
                  <a:lnTo>
                    <a:pt x="271" y="0"/>
                  </a:lnTo>
                  <a:lnTo>
                    <a:pt x="275" y="0"/>
                  </a:lnTo>
                  <a:lnTo>
                    <a:pt x="279" y="0"/>
                  </a:lnTo>
                  <a:lnTo>
                    <a:pt x="283" y="0"/>
                  </a:lnTo>
                  <a:lnTo>
                    <a:pt x="286" y="0"/>
                  </a:lnTo>
                  <a:lnTo>
                    <a:pt x="290" y="0"/>
                  </a:lnTo>
                  <a:lnTo>
                    <a:pt x="294" y="0"/>
                  </a:lnTo>
                  <a:lnTo>
                    <a:pt x="298" y="0"/>
                  </a:lnTo>
                  <a:lnTo>
                    <a:pt x="302" y="0"/>
                  </a:lnTo>
                  <a:lnTo>
                    <a:pt x="305" y="0"/>
                  </a:lnTo>
                  <a:lnTo>
                    <a:pt x="309" y="0"/>
                  </a:lnTo>
                  <a:lnTo>
                    <a:pt x="313" y="0"/>
                  </a:lnTo>
                  <a:lnTo>
                    <a:pt x="317" y="0"/>
                  </a:lnTo>
                  <a:lnTo>
                    <a:pt x="320" y="0"/>
                  </a:lnTo>
                  <a:lnTo>
                    <a:pt x="324" y="0"/>
                  </a:lnTo>
                  <a:lnTo>
                    <a:pt x="328" y="0"/>
                  </a:lnTo>
                  <a:lnTo>
                    <a:pt x="332" y="0"/>
                  </a:lnTo>
                  <a:lnTo>
                    <a:pt x="336" y="0"/>
                  </a:lnTo>
                  <a:lnTo>
                    <a:pt x="339" y="0"/>
                  </a:lnTo>
                  <a:lnTo>
                    <a:pt x="343" y="0"/>
                  </a:lnTo>
                  <a:lnTo>
                    <a:pt x="347" y="0"/>
                  </a:lnTo>
                  <a:lnTo>
                    <a:pt x="351" y="0"/>
                  </a:lnTo>
                  <a:lnTo>
                    <a:pt x="354" y="0"/>
                  </a:lnTo>
                  <a:lnTo>
                    <a:pt x="358" y="0"/>
                  </a:lnTo>
                  <a:lnTo>
                    <a:pt x="362" y="0"/>
                  </a:lnTo>
                  <a:lnTo>
                    <a:pt x="366" y="0"/>
                  </a:lnTo>
                  <a:lnTo>
                    <a:pt x="369" y="0"/>
                  </a:lnTo>
                  <a:lnTo>
                    <a:pt x="373" y="0"/>
                  </a:lnTo>
                  <a:lnTo>
                    <a:pt x="377" y="0"/>
                  </a:lnTo>
                  <a:lnTo>
                    <a:pt x="381" y="0"/>
                  </a:lnTo>
                  <a:lnTo>
                    <a:pt x="385" y="0"/>
                  </a:lnTo>
                  <a:lnTo>
                    <a:pt x="388" y="0"/>
                  </a:lnTo>
                  <a:lnTo>
                    <a:pt x="392" y="0"/>
                  </a:lnTo>
                  <a:lnTo>
                    <a:pt x="396" y="0"/>
                  </a:lnTo>
                  <a:lnTo>
                    <a:pt x="400" y="0"/>
                  </a:lnTo>
                  <a:lnTo>
                    <a:pt x="403" y="0"/>
                  </a:lnTo>
                  <a:lnTo>
                    <a:pt x="407" y="0"/>
                  </a:lnTo>
                  <a:lnTo>
                    <a:pt x="411" y="0"/>
                  </a:lnTo>
                  <a:lnTo>
                    <a:pt x="415" y="0"/>
                  </a:lnTo>
                  <a:lnTo>
                    <a:pt x="418" y="0"/>
                  </a:lnTo>
                  <a:lnTo>
                    <a:pt x="422" y="0"/>
                  </a:lnTo>
                  <a:lnTo>
                    <a:pt x="426" y="0"/>
                  </a:lnTo>
                  <a:lnTo>
                    <a:pt x="430" y="0"/>
                  </a:lnTo>
                  <a:lnTo>
                    <a:pt x="434" y="0"/>
                  </a:lnTo>
                  <a:lnTo>
                    <a:pt x="437" y="0"/>
                  </a:lnTo>
                  <a:lnTo>
                    <a:pt x="441" y="0"/>
                  </a:lnTo>
                  <a:lnTo>
                    <a:pt x="445" y="0"/>
                  </a:lnTo>
                  <a:lnTo>
                    <a:pt x="449" y="0"/>
                  </a:lnTo>
                  <a:lnTo>
                    <a:pt x="452" y="0"/>
                  </a:lnTo>
                  <a:lnTo>
                    <a:pt x="456" y="0"/>
                  </a:lnTo>
                  <a:lnTo>
                    <a:pt x="460" y="0"/>
                  </a:lnTo>
                  <a:lnTo>
                    <a:pt x="464" y="0"/>
                  </a:lnTo>
                  <a:lnTo>
                    <a:pt x="467" y="0"/>
                  </a:lnTo>
                </a:path>
              </a:pathLst>
            </a:custGeom>
            <a:noFill/>
            <a:ln w="9525">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01" name="テキスト ボックス 63"/>
          <p:cNvSpPr txBox="1">
            <a:spLocks noChangeArrowheads="1"/>
          </p:cNvSpPr>
          <p:nvPr/>
        </p:nvSpPr>
        <p:spPr bwMode="auto">
          <a:xfrm>
            <a:off x="755576" y="2636912"/>
            <a:ext cx="792163" cy="338137"/>
          </a:xfrm>
          <a:prstGeom prst="rect">
            <a:avLst/>
          </a:prstGeom>
          <a:solidFill>
            <a:schemeClr val="bg1"/>
          </a:solidFill>
          <a:ln w="9525">
            <a:noFill/>
            <a:miter lim="800000"/>
            <a:headEnd/>
            <a:tailEnd/>
          </a:ln>
        </p:spPr>
        <p:txBody>
          <a:bodyPr lIns="36000" rIns="36000" anchor="ctr" anchorCtr="1">
            <a:spAutoFit/>
          </a:bodyPr>
          <a:lstStyle/>
          <a:p>
            <a:r>
              <a:rPr lang="ja-JP" altLang="en-US" sz="1600" dirty="0"/>
              <a:t>実空間</a:t>
            </a:r>
          </a:p>
        </p:txBody>
      </p:sp>
      <p:grpSp>
        <p:nvGrpSpPr>
          <p:cNvPr id="302" name="Group 315"/>
          <p:cNvGrpSpPr>
            <a:grpSpLocks noChangeAspect="1"/>
          </p:cNvGrpSpPr>
          <p:nvPr/>
        </p:nvGrpSpPr>
        <p:grpSpPr bwMode="auto">
          <a:xfrm>
            <a:off x="611560" y="5050929"/>
            <a:ext cx="2303462" cy="865187"/>
            <a:chOff x="-727" y="1494"/>
            <a:chExt cx="2637" cy="1154"/>
          </a:xfrm>
        </p:grpSpPr>
        <p:sp>
          <p:nvSpPr>
            <p:cNvPr id="303" name="Line 320"/>
            <p:cNvSpPr>
              <a:spLocks noChangeShapeType="1"/>
            </p:cNvSpPr>
            <p:nvPr/>
          </p:nvSpPr>
          <p:spPr bwMode="auto">
            <a:xfrm flipV="1">
              <a:off x="-727" y="1494"/>
              <a:ext cx="1" cy="1153"/>
            </a:xfrm>
            <a:prstGeom prst="line">
              <a:avLst/>
            </a:prstGeom>
            <a:noFill/>
            <a:ln w="0">
              <a:solidFill>
                <a:srgbClr val="000000"/>
              </a:solidFill>
              <a:round/>
              <a:headEnd/>
              <a:tailEnd/>
            </a:ln>
          </p:spPr>
          <p:txBody>
            <a:bodyPr/>
            <a:lstStyle/>
            <a:p>
              <a:endParaRPr lang="ja-JP" altLang="en-US"/>
            </a:p>
          </p:txBody>
        </p:sp>
        <p:sp>
          <p:nvSpPr>
            <p:cNvPr id="304" name="Line 321"/>
            <p:cNvSpPr>
              <a:spLocks noChangeShapeType="1"/>
            </p:cNvSpPr>
            <p:nvPr/>
          </p:nvSpPr>
          <p:spPr bwMode="auto">
            <a:xfrm>
              <a:off x="-727" y="2647"/>
              <a:ext cx="2637" cy="1"/>
            </a:xfrm>
            <a:prstGeom prst="line">
              <a:avLst/>
            </a:prstGeom>
            <a:noFill/>
            <a:ln w="0">
              <a:solidFill>
                <a:srgbClr val="000000"/>
              </a:solidFill>
              <a:round/>
              <a:headEnd/>
              <a:tailEnd/>
            </a:ln>
          </p:spPr>
          <p:txBody>
            <a:bodyPr/>
            <a:lstStyle/>
            <a:p>
              <a:endParaRPr lang="ja-JP" altLang="en-US"/>
            </a:p>
          </p:txBody>
        </p:sp>
        <p:sp>
          <p:nvSpPr>
            <p:cNvPr id="305" name="Line 322"/>
            <p:cNvSpPr>
              <a:spLocks noChangeShapeType="1"/>
            </p:cNvSpPr>
            <p:nvPr/>
          </p:nvSpPr>
          <p:spPr bwMode="auto">
            <a:xfrm flipV="1">
              <a:off x="-727" y="1494"/>
              <a:ext cx="1" cy="1153"/>
            </a:xfrm>
            <a:prstGeom prst="line">
              <a:avLst/>
            </a:prstGeom>
            <a:noFill/>
            <a:ln w="0">
              <a:solidFill>
                <a:srgbClr val="000000"/>
              </a:solidFill>
              <a:round/>
              <a:headEnd/>
              <a:tailEnd/>
            </a:ln>
          </p:spPr>
          <p:txBody>
            <a:bodyPr/>
            <a:lstStyle/>
            <a:p>
              <a:endParaRPr lang="ja-JP" altLang="en-US"/>
            </a:p>
          </p:txBody>
        </p:sp>
        <p:sp>
          <p:nvSpPr>
            <p:cNvPr id="306" name="Line 323"/>
            <p:cNvSpPr>
              <a:spLocks noChangeShapeType="1"/>
            </p:cNvSpPr>
            <p:nvPr/>
          </p:nvSpPr>
          <p:spPr bwMode="auto">
            <a:xfrm flipV="1">
              <a:off x="-727" y="2599"/>
              <a:ext cx="1" cy="48"/>
            </a:xfrm>
            <a:prstGeom prst="line">
              <a:avLst/>
            </a:prstGeom>
            <a:noFill/>
            <a:ln w="0">
              <a:solidFill>
                <a:srgbClr val="000000"/>
              </a:solidFill>
              <a:round/>
              <a:headEnd/>
              <a:tailEnd/>
            </a:ln>
          </p:spPr>
          <p:txBody>
            <a:bodyPr/>
            <a:lstStyle/>
            <a:p>
              <a:endParaRPr lang="ja-JP" altLang="en-US"/>
            </a:p>
          </p:txBody>
        </p:sp>
        <p:sp>
          <p:nvSpPr>
            <p:cNvPr id="307" name="Line 324"/>
            <p:cNvSpPr>
              <a:spLocks noChangeShapeType="1"/>
            </p:cNvSpPr>
            <p:nvPr/>
          </p:nvSpPr>
          <p:spPr bwMode="auto">
            <a:xfrm>
              <a:off x="-727" y="1494"/>
              <a:ext cx="1" cy="38"/>
            </a:xfrm>
            <a:prstGeom prst="line">
              <a:avLst/>
            </a:prstGeom>
            <a:noFill/>
            <a:ln w="0">
              <a:solidFill>
                <a:srgbClr val="000000"/>
              </a:solidFill>
              <a:round/>
              <a:headEnd/>
              <a:tailEnd/>
            </a:ln>
          </p:spPr>
          <p:txBody>
            <a:bodyPr/>
            <a:lstStyle/>
            <a:p>
              <a:endParaRPr lang="ja-JP" altLang="en-US"/>
            </a:p>
          </p:txBody>
        </p:sp>
        <p:sp>
          <p:nvSpPr>
            <p:cNvPr id="308" name="Line 356"/>
            <p:cNvSpPr>
              <a:spLocks noChangeShapeType="1"/>
            </p:cNvSpPr>
            <p:nvPr/>
          </p:nvSpPr>
          <p:spPr bwMode="auto">
            <a:xfrm>
              <a:off x="-727" y="2647"/>
              <a:ext cx="25" cy="1"/>
            </a:xfrm>
            <a:prstGeom prst="line">
              <a:avLst/>
            </a:prstGeom>
            <a:noFill/>
            <a:ln w="0">
              <a:solidFill>
                <a:srgbClr val="000000"/>
              </a:solidFill>
              <a:round/>
              <a:headEnd/>
              <a:tailEnd/>
            </a:ln>
          </p:spPr>
          <p:txBody>
            <a:bodyPr/>
            <a:lstStyle/>
            <a:p>
              <a:endParaRPr lang="ja-JP" altLang="en-US"/>
            </a:p>
          </p:txBody>
        </p:sp>
        <p:sp>
          <p:nvSpPr>
            <p:cNvPr id="309" name="Line 359"/>
            <p:cNvSpPr>
              <a:spLocks noChangeShapeType="1"/>
            </p:cNvSpPr>
            <p:nvPr/>
          </p:nvSpPr>
          <p:spPr bwMode="auto">
            <a:xfrm>
              <a:off x="-727" y="2411"/>
              <a:ext cx="25" cy="1"/>
            </a:xfrm>
            <a:prstGeom prst="line">
              <a:avLst/>
            </a:prstGeom>
            <a:noFill/>
            <a:ln w="0">
              <a:solidFill>
                <a:srgbClr val="000000"/>
              </a:solidFill>
              <a:round/>
              <a:headEnd/>
              <a:tailEnd/>
            </a:ln>
          </p:spPr>
          <p:txBody>
            <a:bodyPr/>
            <a:lstStyle/>
            <a:p>
              <a:endParaRPr lang="ja-JP" altLang="en-US"/>
            </a:p>
          </p:txBody>
        </p:sp>
        <p:sp>
          <p:nvSpPr>
            <p:cNvPr id="310" name="Line 378"/>
            <p:cNvSpPr>
              <a:spLocks noChangeShapeType="1"/>
            </p:cNvSpPr>
            <p:nvPr/>
          </p:nvSpPr>
          <p:spPr bwMode="auto">
            <a:xfrm flipV="1">
              <a:off x="-727" y="1494"/>
              <a:ext cx="1" cy="1153"/>
            </a:xfrm>
            <a:prstGeom prst="line">
              <a:avLst/>
            </a:prstGeom>
            <a:noFill/>
            <a:ln w="0">
              <a:solidFill>
                <a:srgbClr val="000000"/>
              </a:solidFill>
              <a:round/>
              <a:headEnd/>
              <a:tailEnd/>
            </a:ln>
          </p:spPr>
          <p:txBody>
            <a:bodyPr/>
            <a:lstStyle/>
            <a:p>
              <a:endParaRPr lang="ja-JP" altLang="en-US"/>
            </a:p>
          </p:txBody>
        </p:sp>
        <p:sp>
          <p:nvSpPr>
            <p:cNvPr id="311" name="Freeform 379"/>
            <p:cNvSpPr>
              <a:spLocks/>
            </p:cNvSpPr>
            <p:nvPr/>
          </p:nvSpPr>
          <p:spPr bwMode="auto">
            <a:xfrm>
              <a:off x="-713" y="1532"/>
              <a:ext cx="529" cy="1105"/>
            </a:xfrm>
            <a:custGeom>
              <a:avLst/>
              <a:gdLst>
                <a:gd name="T0" fmla="*/ 0 w 529"/>
                <a:gd name="T1" fmla="*/ 803 h 1105"/>
                <a:gd name="T2" fmla="*/ 13 w 529"/>
                <a:gd name="T3" fmla="*/ 1086 h 1105"/>
                <a:gd name="T4" fmla="*/ 19 w 529"/>
                <a:gd name="T5" fmla="*/ 1067 h 1105"/>
                <a:gd name="T6" fmla="*/ 31 w 529"/>
                <a:gd name="T7" fmla="*/ 1105 h 1105"/>
                <a:gd name="T8" fmla="*/ 37 w 529"/>
                <a:gd name="T9" fmla="*/ 1020 h 1105"/>
                <a:gd name="T10" fmla="*/ 55 w 529"/>
                <a:gd name="T11" fmla="*/ 1105 h 1105"/>
                <a:gd name="T12" fmla="*/ 61 w 529"/>
                <a:gd name="T13" fmla="*/ 1077 h 1105"/>
                <a:gd name="T14" fmla="*/ 67 w 529"/>
                <a:gd name="T15" fmla="*/ 1077 h 1105"/>
                <a:gd name="T16" fmla="*/ 86 w 529"/>
                <a:gd name="T17" fmla="*/ 1077 h 1105"/>
                <a:gd name="T18" fmla="*/ 92 w 529"/>
                <a:gd name="T19" fmla="*/ 1077 h 1105"/>
                <a:gd name="T20" fmla="*/ 104 w 529"/>
                <a:gd name="T21" fmla="*/ 1067 h 1105"/>
                <a:gd name="T22" fmla="*/ 116 w 529"/>
                <a:gd name="T23" fmla="*/ 1067 h 1105"/>
                <a:gd name="T24" fmla="*/ 122 w 529"/>
                <a:gd name="T25" fmla="*/ 1086 h 1105"/>
                <a:gd name="T26" fmla="*/ 134 w 529"/>
                <a:gd name="T27" fmla="*/ 1086 h 1105"/>
                <a:gd name="T28" fmla="*/ 146 w 529"/>
                <a:gd name="T29" fmla="*/ 1077 h 1105"/>
                <a:gd name="T30" fmla="*/ 158 w 529"/>
                <a:gd name="T31" fmla="*/ 1096 h 1105"/>
                <a:gd name="T32" fmla="*/ 165 w 529"/>
                <a:gd name="T33" fmla="*/ 1096 h 1105"/>
                <a:gd name="T34" fmla="*/ 177 w 529"/>
                <a:gd name="T35" fmla="*/ 1096 h 1105"/>
                <a:gd name="T36" fmla="*/ 195 w 529"/>
                <a:gd name="T37" fmla="*/ 1096 h 1105"/>
                <a:gd name="T38" fmla="*/ 213 w 529"/>
                <a:gd name="T39" fmla="*/ 1096 h 1105"/>
                <a:gd name="T40" fmla="*/ 219 w 529"/>
                <a:gd name="T41" fmla="*/ 1086 h 1105"/>
                <a:gd name="T42" fmla="*/ 237 w 529"/>
                <a:gd name="T43" fmla="*/ 1105 h 1105"/>
                <a:gd name="T44" fmla="*/ 250 w 529"/>
                <a:gd name="T45" fmla="*/ 1096 h 1105"/>
                <a:gd name="T46" fmla="*/ 262 w 529"/>
                <a:gd name="T47" fmla="*/ 1105 h 1105"/>
                <a:gd name="T48" fmla="*/ 268 w 529"/>
                <a:gd name="T49" fmla="*/ 1086 h 1105"/>
                <a:gd name="T50" fmla="*/ 286 w 529"/>
                <a:gd name="T51" fmla="*/ 1096 h 1105"/>
                <a:gd name="T52" fmla="*/ 304 w 529"/>
                <a:gd name="T53" fmla="*/ 1105 h 1105"/>
                <a:gd name="T54" fmla="*/ 316 w 529"/>
                <a:gd name="T55" fmla="*/ 1105 h 1105"/>
                <a:gd name="T56" fmla="*/ 335 w 529"/>
                <a:gd name="T57" fmla="*/ 1105 h 1105"/>
                <a:gd name="T58" fmla="*/ 341 w 529"/>
                <a:gd name="T59" fmla="*/ 1096 h 1105"/>
                <a:gd name="T60" fmla="*/ 359 w 529"/>
                <a:gd name="T61" fmla="*/ 1096 h 1105"/>
                <a:gd name="T62" fmla="*/ 365 w 529"/>
                <a:gd name="T63" fmla="*/ 1105 h 1105"/>
                <a:gd name="T64" fmla="*/ 383 w 529"/>
                <a:gd name="T65" fmla="*/ 1105 h 1105"/>
                <a:gd name="T66" fmla="*/ 395 w 529"/>
                <a:gd name="T67" fmla="*/ 1105 h 1105"/>
                <a:gd name="T68" fmla="*/ 408 w 529"/>
                <a:gd name="T69" fmla="*/ 1096 h 1105"/>
                <a:gd name="T70" fmla="*/ 426 w 529"/>
                <a:gd name="T71" fmla="*/ 1105 h 1105"/>
                <a:gd name="T72" fmla="*/ 444 w 529"/>
                <a:gd name="T73" fmla="*/ 1105 h 1105"/>
                <a:gd name="T74" fmla="*/ 462 w 529"/>
                <a:gd name="T75" fmla="*/ 1105 h 1105"/>
                <a:gd name="T76" fmla="*/ 468 w 529"/>
                <a:gd name="T77" fmla="*/ 1105 h 1105"/>
                <a:gd name="T78" fmla="*/ 486 w 529"/>
                <a:gd name="T79" fmla="*/ 1105 h 1105"/>
                <a:gd name="T80" fmla="*/ 499 w 529"/>
                <a:gd name="T81" fmla="*/ 1096 h 1105"/>
                <a:gd name="T82" fmla="*/ 517 w 529"/>
                <a:gd name="T83" fmla="*/ 1105 h 1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9"/>
                <a:gd name="T127" fmla="*/ 0 h 1105"/>
                <a:gd name="T128" fmla="*/ 529 w 529"/>
                <a:gd name="T129" fmla="*/ 1105 h 1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9" h="1105">
                  <a:moveTo>
                    <a:pt x="0" y="0"/>
                  </a:moveTo>
                  <a:lnTo>
                    <a:pt x="0" y="1011"/>
                  </a:lnTo>
                  <a:lnTo>
                    <a:pt x="0" y="803"/>
                  </a:lnTo>
                  <a:lnTo>
                    <a:pt x="7" y="973"/>
                  </a:lnTo>
                  <a:lnTo>
                    <a:pt x="7" y="888"/>
                  </a:lnTo>
                  <a:lnTo>
                    <a:pt x="13" y="1086"/>
                  </a:lnTo>
                  <a:lnTo>
                    <a:pt x="13" y="982"/>
                  </a:lnTo>
                  <a:lnTo>
                    <a:pt x="19" y="1086"/>
                  </a:lnTo>
                  <a:lnTo>
                    <a:pt x="19" y="1067"/>
                  </a:lnTo>
                  <a:lnTo>
                    <a:pt x="25" y="1067"/>
                  </a:lnTo>
                  <a:lnTo>
                    <a:pt x="25" y="1105"/>
                  </a:lnTo>
                  <a:lnTo>
                    <a:pt x="31" y="1105"/>
                  </a:lnTo>
                  <a:lnTo>
                    <a:pt x="31" y="1077"/>
                  </a:lnTo>
                  <a:lnTo>
                    <a:pt x="37" y="1077"/>
                  </a:lnTo>
                  <a:lnTo>
                    <a:pt x="37" y="1020"/>
                  </a:lnTo>
                  <a:lnTo>
                    <a:pt x="43" y="1058"/>
                  </a:lnTo>
                  <a:lnTo>
                    <a:pt x="43" y="1067"/>
                  </a:lnTo>
                  <a:lnTo>
                    <a:pt x="55" y="1105"/>
                  </a:lnTo>
                  <a:lnTo>
                    <a:pt x="49" y="1105"/>
                  </a:lnTo>
                  <a:lnTo>
                    <a:pt x="55" y="1096"/>
                  </a:lnTo>
                  <a:lnTo>
                    <a:pt x="61" y="1077"/>
                  </a:lnTo>
                  <a:lnTo>
                    <a:pt x="61" y="1086"/>
                  </a:lnTo>
                  <a:lnTo>
                    <a:pt x="67" y="1105"/>
                  </a:lnTo>
                  <a:lnTo>
                    <a:pt x="67" y="1077"/>
                  </a:lnTo>
                  <a:lnTo>
                    <a:pt x="73" y="1077"/>
                  </a:lnTo>
                  <a:lnTo>
                    <a:pt x="73" y="1058"/>
                  </a:lnTo>
                  <a:lnTo>
                    <a:pt x="86" y="1077"/>
                  </a:lnTo>
                  <a:lnTo>
                    <a:pt x="79" y="1077"/>
                  </a:lnTo>
                  <a:lnTo>
                    <a:pt x="86" y="1096"/>
                  </a:lnTo>
                  <a:lnTo>
                    <a:pt x="92" y="1077"/>
                  </a:lnTo>
                  <a:lnTo>
                    <a:pt x="98" y="1105"/>
                  </a:lnTo>
                  <a:lnTo>
                    <a:pt x="98" y="1096"/>
                  </a:lnTo>
                  <a:lnTo>
                    <a:pt x="104" y="1067"/>
                  </a:lnTo>
                  <a:lnTo>
                    <a:pt x="104" y="1086"/>
                  </a:lnTo>
                  <a:lnTo>
                    <a:pt x="110" y="1077"/>
                  </a:lnTo>
                  <a:lnTo>
                    <a:pt x="116" y="1067"/>
                  </a:lnTo>
                  <a:lnTo>
                    <a:pt x="116" y="1077"/>
                  </a:lnTo>
                  <a:lnTo>
                    <a:pt x="128" y="1086"/>
                  </a:lnTo>
                  <a:lnTo>
                    <a:pt x="122" y="1086"/>
                  </a:lnTo>
                  <a:lnTo>
                    <a:pt x="128" y="1096"/>
                  </a:lnTo>
                  <a:lnTo>
                    <a:pt x="134" y="1105"/>
                  </a:lnTo>
                  <a:lnTo>
                    <a:pt x="134" y="1086"/>
                  </a:lnTo>
                  <a:lnTo>
                    <a:pt x="140" y="1105"/>
                  </a:lnTo>
                  <a:lnTo>
                    <a:pt x="140" y="1086"/>
                  </a:lnTo>
                  <a:lnTo>
                    <a:pt x="146" y="1077"/>
                  </a:lnTo>
                  <a:lnTo>
                    <a:pt x="146" y="1105"/>
                  </a:lnTo>
                  <a:lnTo>
                    <a:pt x="152" y="1105"/>
                  </a:lnTo>
                  <a:lnTo>
                    <a:pt x="158" y="1096"/>
                  </a:lnTo>
                  <a:lnTo>
                    <a:pt x="158" y="1105"/>
                  </a:lnTo>
                  <a:lnTo>
                    <a:pt x="171" y="1096"/>
                  </a:lnTo>
                  <a:lnTo>
                    <a:pt x="165" y="1096"/>
                  </a:lnTo>
                  <a:lnTo>
                    <a:pt x="171" y="1096"/>
                  </a:lnTo>
                  <a:lnTo>
                    <a:pt x="183" y="1096"/>
                  </a:lnTo>
                  <a:lnTo>
                    <a:pt x="177" y="1096"/>
                  </a:lnTo>
                  <a:lnTo>
                    <a:pt x="183" y="1096"/>
                  </a:lnTo>
                  <a:lnTo>
                    <a:pt x="189" y="1105"/>
                  </a:lnTo>
                  <a:lnTo>
                    <a:pt x="195" y="1096"/>
                  </a:lnTo>
                  <a:lnTo>
                    <a:pt x="201" y="1096"/>
                  </a:lnTo>
                  <a:lnTo>
                    <a:pt x="207" y="1086"/>
                  </a:lnTo>
                  <a:lnTo>
                    <a:pt x="213" y="1096"/>
                  </a:lnTo>
                  <a:lnTo>
                    <a:pt x="213" y="1086"/>
                  </a:lnTo>
                  <a:lnTo>
                    <a:pt x="225" y="1086"/>
                  </a:lnTo>
                  <a:lnTo>
                    <a:pt x="219" y="1086"/>
                  </a:lnTo>
                  <a:lnTo>
                    <a:pt x="225" y="1096"/>
                  </a:lnTo>
                  <a:lnTo>
                    <a:pt x="231" y="1096"/>
                  </a:lnTo>
                  <a:lnTo>
                    <a:pt x="237" y="1105"/>
                  </a:lnTo>
                  <a:lnTo>
                    <a:pt x="237" y="1086"/>
                  </a:lnTo>
                  <a:lnTo>
                    <a:pt x="243" y="1096"/>
                  </a:lnTo>
                  <a:lnTo>
                    <a:pt x="250" y="1096"/>
                  </a:lnTo>
                  <a:lnTo>
                    <a:pt x="256" y="1086"/>
                  </a:lnTo>
                  <a:lnTo>
                    <a:pt x="256" y="1105"/>
                  </a:lnTo>
                  <a:lnTo>
                    <a:pt x="262" y="1105"/>
                  </a:lnTo>
                  <a:lnTo>
                    <a:pt x="262" y="1086"/>
                  </a:lnTo>
                  <a:lnTo>
                    <a:pt x="268" y="1105"/>
                  </a:lnTo>
                  <a:lnTo>
                    <a:pt x="268" y="1086"/>
                  </a:lnTo>
                  <a:lnTo>
                    <a:pt x="274" y="1105"/>
                  </a:lnTo>
                  <a:lnTo>
                    <a:pt x="280" y="1096"/>
                  </a:lnTo>
                  <a:lnTo>
                    <a:pt x="286" y="1096"/>
                  </a:lnTo>
                  <a:lnTo>
                    <a:pt x="292" y="1105"/>
                  </a:lnTo>
                  <a:lnTo>
                    <a:pt x="304" y="1096"/>
                  </a:lnTo>
                  <a:lnTo>
                    <a:pt x="304" y="1105"/>
                  </a:lnTo>
                  <a:lnTo>
                    <a:pt x="310" y="1105"/>
                  </a:lnTo>
                  <a:lnTo>
                    <a:pt x="316" y="1096"/>
                  </a:lnTo>
                  <a:lnTo>
                    <a:pt x="316" y="1105"/>
                  </a:lnTo>
                  <a:lnTo>
                    <a:pt x="322" y="1096"/>
                  </a:lnTo>
                  <a:lnTo>
                    <a:pt x="322" y="1105"/>
                  </a:lnTo>
                  <a:lnTo>
                    <a:pt x="335" y="1105"/>
                  </a:lnTo>
                  <a:lnTo>
                    <a:pt x="329" y="1105"/>
                  </a:lnTo>
                  <a:lnTo>
                    <a:pt x="335" y="1105"/>
                  </a:lnTo>
                  <a:lnTo>
                    <a:pt x="341" y="1096"/>
                  </a:lnTo>
                  <a:lnTo>
                    <a:pt x="347" y="1105"/>
                  </a:lnTo>
                  <a:lnTo>
                    <a:pt x="353" y="1105"/>
                  </a:lnTo>
                  <a:lnTo>
                    <a:pt x="359" y="1096"/>
                  </a:lnTo>
                  <a:lnTo>
                    <a:pt x="359" y="1086"/>
                  </a:lnTo>
                  <a:lnTo>
                    <a:pt x="365" y="1096"/>
                  </a:lnTo>
                  <a:lnTo>
                    <a:pt x="365" y="1105"/>
                  </a:lnTo>
                  <a:lnTo>
                    <a:pt x="371" y="1096"/>
                  </a:lnTo>
                  <a:lnTo>
                    <a:pt x="377" y="1105"/>
                  </a:lnTo>
                  <a:lnTo>
                    <a:pt x="383" y="1105"/>
                  </a:lnTo>
                  <a:lnTo>
                    <a:pt x="389" y="1105"/>
                  </a:lnTo>
                  <a:lnTo>
                    <a:pt x="401" y="1105"/>
                  </a:lnTo>
                  <a:lnTo>
                    <a:pt x="395" y="1105"/>
                  </a:lnTo>
                  <a:lnTo>
                    <a:pt x="401" y="1096"/>
                  </a:lnTo>
                  <a:lnTo>
                    <a:pt x="408" y="1105"/>
                  </a:lnTo>
                  <a:lnTo>
                    <a:pt x="408" y="1096"/>
                  </a:lnTo>
                  <a:lnTo>
                    <a:pt x="414" y="1105"/>
                  </a:lnTo>
                  <a:lnTo>
                    <a:pt x="420" y="1105"/>
                  </a:lnTo>
                  <a:lnTo>
                    <a:pt x="426" y="1105"/>
                  </a:lnTo>
                  <a:lnTo>
                    <a:pt x="432" y="1096"/>
                  </a:lnTo>
                  <a:lnTo>
                    <a:pt x="438" y="1096"/>
                  </a:lnTo>
                  <a:lnTo>
                    <a:pt x="444" y="1105"/>
                  </a:lnTo>
                  <a:lnTo>
                    <a:pt x="444" y="1096"/>
                  </a:lnTo>
                  <a:lnTo>
                    <a:pt x="450" y="1105"/>
                  </a:lnTo>
                  <a:lnTo>
                    <a:pt x="462" y="1105"/>
                  </a:lnTo>
                  <a:lnTo>
                    <a:pt x="456" y="1105"/>
                  </a:lnTo>
                  <a:lnTo>
                    <a:pt x="462" y="1105"/>
                  </a:lnTo>
                  <a:lnTo>
                    <a:pt x="468" y="1105"/>
                  </a:lnTo>
                  <a:lnTo>
                    <a:pt x="474" y="1105"/>
                  </a:lnTo>
                  <a:lnTo>
                    <a:pt x="480" y="1096"/>
                  </a:lnTo>
                  <a:lnTo>
                    <a:pt x="486" y="1105"/>
                  </a:lnTo>
                  <a:lnTo>
                    <a:pt x="486" y="1096"/>
                  </a:lnTo>
                  <a:lnTo>
                    <a:pt x="493" y="1105"/>
                  </a:lnTo>
                  <a:lnTo>
                    <a:pt x="499" y="1096"/>
                  </a:lnTo>
                  <a:lnTo>
                    <a:pt x="505" y="1105"/>
                  </a:lnTo>
                  <a:lnTo>
                    <a:pt x="511" y="1096"/>
                  </a:lnTo>
                  <a:lnTo>
                    <a:pt x="517" y="1105"/>
                  </a:lnTo>
                  <a:lnTo>
                    <a:pt x="523" y="1105"/>
                  </a:lnTo>
                  <a:lnTo>
                    <a:pt x="529" y="1105"/>
                  </a:lnTo>
                </a:path>
              </a:pathLst>
            </a:custGeom>
            <a:noFill/>
            <a:ln w="9525">
              <a:solidFill>
                <a:srgbClr val="0000FF"/>
              </a:solidFill>
              <a:prstDash val="solid"/>
              <a:round/>
              <a:headEnd/>
              <a:tailEnd/>
            </a:ln>
          </p:spPr>
          <p:txBody>
            <a:bodyPr/>
            <a:lstStyle/>
            <a:p>
              <a:endParaRPr lang="ja-JP" altLang="en-US"/>
            </a:p>
          </p:txBody>
        </p:sp>
        <p:sp>
          <p:nvSpPr>
            <p:cNvPr id="312" name="Freeform 380"/>
            <p:cNvSpPr>
              <a:spLocks/>
            </p:cNvSpPr>
            <p:nvPr/>
          </p:nvSpPr>
          <p:spPr bwMode="auto">
            <a:xfrm>
              <a:off x="-198" y="2628"/>
              <a:ext cx="759" cy="9"/>
            </a:xfrm>
            <a:custGeom>
              <a:avLst/>
              <a:gdLst>
                <a:gd name="T0" fmla="*/ 12 w 759"/>
                <a:gd name="T1" fmla="*/ 9 h 9"/>
                <a:gd name="T2" fmla="*/ 30 w 759"/>
                <a:gd name="T3" fmla="*/ 9 h 9"/>
                <a:gd name="T4" fmla="*/ 36 w 759"/>
                <a:gd name="T5" fmla="*/ 9 h 9"/>
                <a:gd name="T6" fmla="*/ 55 w 759"/>
                <a:gd name="T7" fmla="*/ 9 h 9"/>
                <a:gd name="T8" fmla="*/ 73 w 759"/>
                <a:gd name="T9" fmla="*/ 9 h 9"/>
                <a:gd name="T10" fmla="*/ 91 w 759"/>
                <a:gd name="T11" fmla="*/ 9 h 9"/>
                <a:gd name="T12" fmla="*/ 109 w 759"/>
                <a:gd name="T13" fmla="*/ 9 h 9"/>
                <a:gd name="T14" fmla="*/ 128 w 759"/>
                <a:gd name="T15" fmla="*/ 9 h 9"/>
                <a:gd name="T16" fmla="*/ 146 w 759"/>
                <a:gd name="T17" fmla="*/ 9 h 9"/>
                <a:gd name="T18" fmla="*/ 164 w 759"/>
                <a:gd name="T19" fmla="*/ 9 h 9"/>
                <a:gd name="T20" fmla="*/ 182 w 759"/>
                <a:gd name="T21" fmla="*/ 9 h 9"/>
                <a:gd name="T22" fmla="*/ 200 w 759"/>
                <a:gd name="T23" fmla="*/ 9 h 9"/>
                <a:gd name="T24" fmla="*/ 219 w 759"/>
                <a:gd name="T25" fmla="*/ 9 h 9"/>
                <a:gd name="T26" fmla="*/ 237 w 759"/>
                <a:gd name="T27" fmla="*/ 9 h 9"/>
                <a:gd name="T28" fmla="*/ 255 w 759"/>
                <a:gd name="T29" fmla="*/ 9 h 9"/>
                <a:gd name="T30" fmla="*/ 273 w 759"/>
                <a:gd name="T31" fmla="*/ 9 h 9"/>
                <a:gd name="T32" fmla="*/ 292 w 759"/>
                <a:gd name="T33" fmla="*/ 9 h 9"/>
                <a:gd name="T34" fmla="*/ 310 w 759"/>
                <a:gd name="T35" fmla="*/ 9 h 9"/>
                <a:gd name="T36" fmla="*/ 328 w 759"/>
                <a:gd name="T37" fmla="*/ 9 h 9"/>
                <a:gd name="T38" fmla="*/ 346 w 759"/>
                <a:gd name="T39" fmla="*/ 9 h 9"/>
                <a:gd name="T40" fmla="*/ 365 w 759"/>
                <a:gd name="T41" fmla="*/ 9 h 9"/>
                <a:gd name="T42" fmla="*/ 383 w 759"/>
                <a:gd name="T43" fmla="*/ 9 h 9"/>
                <a:gd name="T44" fmla="*/ 401 w 759"/>
                <a:gd name="T45" fmla="*/ 9 h 9"/>
                <a:gd name="T46" fmla="*/ 419 w 759"/>
                <a:gd name="T47" fmla="*/ 9 h 9"/>
                <a:gd name="T48" fmla="*/ 437 w 759"/>
                <a:gd name="T49" fmla="*/ 9 h 9"/>
                <a:gd name="T50" fmla="*/ 456 w 759"/>
                <a:gd name="T51" fmla="*/ 9 h 9"/>
                <a:gd name="T52" fmla="*/ 474 w 759"/>
                <a:gd name="T53" fmla="*/ 9 h 9"/>
                <a:gd name="T54" fmla="*/ 492 w 759"/>
                <a:gd name="T55" fmla="*/ 9 h 9"/>
                <a:gd name="T56" fmla="*/ 510 w 759"/>
                <a:gd name="T57" fmla="*/ 9 h 9"/>
                <a:gd name="T58" fmla="*/ 529 w 759"/>
                <a:gd name="T59" fmla="*/ 9 h 9"/>
                <a:gd name="T60" fmla="*/ 547 w 759"/>
                <a:gd name="T61" fmla="*/ 9 h 9"/>
                <a:gd name="T62" fmla="*/ 565 w 759"/>
                <a:gd name="T63" fmla="*/ 9 h 9"/>
                <a:gd name="T64" fmla="*/ 583 w 759"/>
                <a:gd name="T65" fmla="*/ 9 h 9"/>
                <a:gd name="T66" fmla="*/ 601 w 759"/>
                <a:gd name="T67" fmla="*/ 9 h 9"/>
                <a:gd name="T68" fmla="*/ 620 w 759"/>
                <a:gd name="T69" fmla="*/ 9 h 9"/>
                <a:gd name="T70" fmla="*/ 638 w 759"/>
                <a:gd name="T71" fmla="*/ 9 h 9"/>
                <a:gd name="T72" fmla="*/ 656 w 759"/>
                <a:gd name="T73" fmla="*/ 9 h 9"/>
                <a:gd name="T74" fmla="*/ 674 w 759"/>
                <a:gd name="T75" fmla="*/ 9 h 9"/>
                <a:gd name="T76" fmla="*/ 693 w 759"/>
                <a:gd name="T77" fmla="*/ 9 h 9"/>
                <a:gd name="T78" fmla="*/ 711 w 759"/>
                <a:gd name="T79" fmla="*/ 9 h 9"/>
                <a:gd name="T80" fmla="*/ 729 w 759"/>
                <a:gd name="T81" fmla="*/ 9 h 9"/>
                <a:gd name="T82" fmla="*/ 747 w 759"/>
                <a:gd name="T83" fmla="*/ 9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59"/>
                <a:gd name="T127" fmla="*/ 0 h 9"/>
                <a:gd name="T128" fmla="*/ 759 w 759"/>
                <a:gd name="T129" fmla="*/ 9 h 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59" h="9">
                  <a:moveTo>
                    <a:pt x="0" y="9"/>
                  </a:moveTo>
                  <a:lnTo>
                    <a:pt x="6" y="9"/>
                  </a:lnTo>
                  <a:lnTo>
                    <a:pt x="12" y="9"/>
                  </a:lnTo>
                  <a:lnTo>
                    <a:pt x="18" y="0"/>
                  </a:lnTo>
                  <a:lnTo>
                    <a:pt x="18" y="9"/>
                  </a:lnTo>
                  <a:lnTo>
                    <a:pt x="30" y="9"/>
                  </a:lnTo>
                  <a:lnTo>
                    <a:pt x="24" y="9"/>
                  </a:lnTo>
                  <a:lnTo>
                    <a:pt x="30" y="0"/>
                  </a:lnTo>
                  <a:lnTo>
                    <a:pt x="36" y="9"/>
                  </a:lnTo>
                  <a:lnTo>
                    <a:pt x="43" y="9"/>
                  </a:lnTo>
                  <a:lnTo>
                    <a:pt x="49" y="9"/>
                  </a:lnTo>
                  <a:lnTo>
                    <a:pt x="55" y="9"/>
                  </a:lnTo>
                  <a:lnTo>
                    <a:pt x="61" y="9"/>
                  </a:lnTo>
                  <a:lnTo>
                    <a:pt x="67" y="9"/>
                  </a:lnTo>
                  <a:lnTo>
                    <a:pt x="73" y="9"/>
                  </a:lnTo>
                  <a:lnTo>
                    <a:pt x="79" y="9"/>
                  </a:lnTo>
                  <a:lnTo>
                    <a:pt x="85" y="9"/>
                  </a:lnTo>
                  <a:lnTo>
                    <a:pt x="91" y="9"/>
                  </a:lnTo>
                  <a:lnTo>
                    <a:pt x="97" y="9"/>
                  </a:lnTo>
                  <a:lnTo>
                    <a:pt x="103" y="9"/>
                  </a:lnTo>
                  <a:lnTo>
                    <a:pt x="109" y="9"/>
                  </a:lnTo>
                  <a:lnTo>
                    <a:pt x="115" y="9"/>
                  </a:lnTo>
                  <a:lnTo>
                    <a:pt x="122" y="9"/>
                  </a:lnTo>
                  <a:lnTo>
                    <a:pt x="128" y="9"/>
                  </a:lnTo>
                  <a:lnTo>
                    <a:pt x="134" y="9"/>
                  </a:lnTo>
                  <a:lnTo>
                    <a:pt x="140" y="9"/>
                  </a:lnTo>
                  <a:lnTo>
                    <a:pt x="146" y="9"/>
                  </a:lnTo>
                  <a:lnTo>
                    <a:pt x="152" y="9"/>
                  </a:lnTo>
                  <a:lnTo>
                    <a:pt x="158" y="9"/>
                  </a:lnTo>
                  <a:lnTo>
                    <a:pt x="164" y="9"/>
                  </a:lnTo>
                  <a:lnTo>
                    <a:pt x="170" y="9"/>
                  </a:lnTo>
                  <a:lnTo>
                    <a:pt x="176" y="9"/>
                  </a:lnTo>
                  <a:lnTo>
                    <a:pt x="182" y="9"/>
                  </a:lnTo>
                  <a:lnTo>
                    <a:pt x="188" y="9"/>
                  </a:lnTo>
                  <a:lnTo>
                    <a:pt x="194" y="9"/>
                  </a:lnTo>
                  <a:lnTo>
                    <a:pt x="200" y="9"/>
                  </a:lnTo>
                  <a:lnTo>
                    <a:pt x="207" y="9"/>
                  </a:lnTo>
                  <a:lnTo>
                    <a:pt x="213" y="9"/>
                  </a:lnTo>
                  <a:lnTo>
                    <a:pt x="219" y="9"/>
                  </a:lnTo>
                  <a:lnTo>
                    <a:pt x="225" y="9"/>
                  </a:lnTo>
                  <a:lnTo>
                    <a:pt x="231" y="9"/>
                  </a:lnTo>
                  <a:lnTo>
                    <a:pt x="237" y="9"/>
                  </a:lnTo>
                  <a:lnTo>
                    <a:pt x="243" y="9"/>
                  </a:lnTo>
                  <a:lnTo>
                    <a:pt x="249" y="9"/>
                  </a:lnTo>
                  <a:lnTo>
                    <a:pt x="255" y="9"/>
                  </a:lnTo>
                  <a:lnTo>
                    <a:pt x="261" y="9"/>
                  </a:lnTo>
                  <a:lnTo>
                    <a:pt x="267" y="9"/>
                  </a:lnTo>
                  <a:lnTo>
                    <a:pt x="273" y="9"/>
                  </a:lnTo>
                  <a:lnTo>
                    <a:pt x="279" y="9"/>
                  </a:lnTo>
                  <a:lnTo>
                    <a:pt x="286" y="9"/>
                  </a:lnTo>
                  <a:lnTo>
                    <a:pt x="292" y="9"/>
                  </a:lnTo>
                  <a:lnTo>
                    <a:pt x="298" y="9"/>
                  </a:lnTo>
                  <a:lnTo>
                    <a:pt x="304" y="9"/>
                  </a:lnTo>
                  <a:lnTo>
                    <a:pt x="310" y="9"/>
                  </a:lnTo>
                  <a:lnTo>
                    <a:pt x="316" y="9"/>
                  </a:lnTo>
                  <a:lnTo>
                    <a:pt x="322" y="9"/>
                  </a:lnTo>
                  <a:lnTo>
                    <a:pt x="328" y="9"/>
                  </a:lnTo>
                  <a:lnTo>
                    <a:pt x="334" y="9"/>
                  </a:lnTo>
                  <a:lnTo>
                    <a:pt x="340" y="9"/>
                  </a:lnTo>
                  <a:lnTo>
                    <a:pt x="346" y="9"/>
                  </a:lnTo>
                  <a:lnTo>
                    <a:pt x="352" y="9"/>
                  </a:lnTo>
                  <a:lnTo>
                    <a:pt x="358" y="9"/>
                  </a:lnTo>
                  <a:lnTo>
                    <a:pt x="365" y="9"/>
                  </a:lnTo>
                  <a:lnTo>
                    <a:pt x="371" y="9"/>
                  </a:lnTo>
                  <a:lnTo>
                    <a:pt x="377" y="9"/>
                  </a:lnTo>
                  <a:lnTo>
                    <a:pt x="383" y="9"/>
                  </a:lnTo>
                  <a:lnTo>
                    <a:pt x="389" y="9"/>
                  </a:lnTo>
                  <a:lnTo>
                    <a:pt x="395" y="9"/>
                  </a:lnTo>
                  <a:lnTo>
                    <a:pt x="401" y="9"/>
                  </a:lnTo>
                  <a:lnTo>
                    <a:pt x="407" y="9"/>
                  </a:lnTo>
                  <a:lnTo>
                    <a:pt x="413" y="9"/>
                  </a:lnTo>
                  <a:lnTo>
                    <a:pt x="419" y="9"/>
                  </a:lnTo>
                  <a:lnTo>
                    <a:pt x="425" y="9"/>
                  </a:lnTo>
                  <a:lnTo>
                    <a:pt x="431" y="9"/>
                  </a:lnTo>
                  <a:lnTo>
                    <a:pt x="437" y="9"/>
                  </a:lnTo>
                  <a:lnTo>
                    <a:pt x="443" y="9"/>
                  </a:lnTo>
                  <a:lnTo>
                    <a:pt x="450" y="9"/>
                  </a:lnTo>
                  <a:lnTo>
                    <a:pt x="456" y="9"/>
                  </a:lnTo>
                  <a:lnTo>
                    <a:pt x="462" y="9"/>
                  </a:lnTo>
                  <a:lnTo>
                    <a:pt x="468" y="9"/>
                  </a:lnTo>
                  <a:lnTo>
                    <a:pt x="474" y="9"/>
                  </a:lnTo>
                  <a:lnTo>
                    <a:pt x="480" y="9"/>
                  </a:lnTo>
                  <a:lnTo>
                    <a:pt x="486" y="9"/>
                  </a:lnTo>
                  <a:lnTo>
                    <a:pt x="492" y="9"/>
                  </a:lnTo>
                  <a:lnTo>
                    <a:pt x="498" y="9"/>
                  </a:lnTo>
                  <a:lnTo>
                    <a:pt x="504" y="9"/>
                  </a:lnTo>
                  <a:lnTo>
                    <a:pt x="510" y="9"/>
                  </a:lnTo>
                  <a:lnTo>
                    <a:pt x="516" y="9"/>
                  </a:lnTo>
                  <a:lnTo>
                    <a:pt x="522" y="9"/>
                  </a:lnTo>
                  <a:lnTo>
                    <a:pt x="529" y="9"/>
                  </a:lnTo>
                  <a:lnTo>
                    <a:pt x="535" y="9"/>
                  </a:lnTo>
                  <a:lnTo>
                    <a:pt x="541" y="9"/>
                  </a:lnTo>
                  <a:lnTo>
                    <a:pt x="547" y="9"/>
                  </a:lnTo>
                  <a:lnTo>
                    <a:pt x="553" y="9"/>
                  </a:lnTo>
                  <a:lnTo>
                    <a:pt x="559" y="9"/>
                  </a:lnTo>
                  <a:lnTo>
                    <a:pt x="565" y="9"/>
                  </a:lnTo>
                  <a:lnTo>
                    <a:pt x="571" y="9"/>
                  </a:lnTo>
                  <a:lnTo>
                    <a:pt x="577" y="9"/>
                  </a:lnTo>
                  <a:lnTo>
                    <a:pt x="583" y="9"/>
                  </a:lnTo>
                  <a:lnTo>
                    <a:pt x="589" y="9"/>
                  </a:lnTo>
                  <a:lnTo>
                    <a:pt x="595" y="9"/>
                  </a:lnTo>
                  <a:lnTo>
                    <a:pt x="601" y="9"/>
                  </a:lnTo>
                  <a:lnTo>
                    <a:pt x="608" y="9"/>
                  </a:lnTo>
                  <a:lnTo>
                    <a:pt x="614" y="9"/>
                  </a:lnTo>
                  <a:lnTo>
                    <a:pt x="620" y="9"/>
                  </a:lnTo>
                  <a:lnTo>
                    <a:pt x="626" y="9"/>
                  </a:lnTo>
                  <a:lnTo>
                    <a:pt x="632" y="9"/>
                  </a:lnTo>
                  <a:lnTo>
                    <a:pt x="638" y="9"/>
                  </a:lnTo>
                  <a:lnTo>
                    <a:pt x="644" y="9"/>
                  </a:lnTo>
                  <a:lnTo>
                    <a:pt x="650" y="9"/>
                  </a:lnTo>
                  <a:lnTo>
                    <a:pt x="656" y="9"/>
                  </a:lnTo>
                  <a:lnTo>
                    <a:pt x="662" y="9"/>
                  </a:lnTo>
                  <a:lnTo>
                    <a:pt x="668" y="9"/>
                  </a:lnTo>
                  <a:lnTo>
                    <a:pt x="674" y="9"/>
                  </a:lnTo>
                  <a:lnTo>
                    <a:pt x="680" y="9"/>
                  </a:lnTo>
                  <a:lnTo>
                    <a:pt x="686" y="9"/>
                  </a:lnTo>
                  <a:lnTo>
                    <a:pt x="693" y="9"/>
                  </a:lnTo>
                  <a:lnTo>
                    <a:pt x="699" y="9"/>
                  </a:lnTo>
                  <a:lnTo>
                    <a:pt x="705" y="9"/>
                  </a:lnTo>
                  <a:lnTo>
                    <a:pt x="711" y="9"/>
                  </a:lnTo>
                  <a:lnTo>
                    <a:pt x="717" y="9"/>
                  </a:lnTo>
                  <a:lnTo>
                    <a:pt x="723" y="9"/>
                  </a:lnTo>
                  <a:lnTo>
                    <a:pt x="729" y="9"/>
                  </a:lnTo>
                  <a:lnTo>
                    <a:pt x="735" y="9"/>
                  </a:lnTo>
                  <a:lnTo>
                    <a:pt x="741" y="9"/>
                  </a:lnTo>
                  <a:lnTo>
                    <a:pt x="747" y="9"/>
                  </a:lnTo>
                  <a:lnTo>
                    <a:pt x="753" y="9"/>
                  </a:lnTo>
                  <a:lnTo>
                    <a:pt x="759" y="9"/>
                  </a:lnTo>
                </a:path>
              </a:pathLst>
            </a:custGeom>
            <a:noFill/>
            <a:ln w="9525">
              <a:solidFill>
                <a:srgbClr val="0000FF"/>
              </a:solidFill>
              <a:prstDash val="solid"/>
              <a:round/>
              <a:headEnd/>
              <a:tailEnd/>
            </a:ln>
          </p:spPr>
          <p:txBody>
            <a:bodyPr/>
            <a:lstStyle/>
            <a:p>
              <a:endParaRPr lang="ja-JP" altLang="en-US"/>
            </a:p>
          </p:txBody>
        </p:sp>
        <p:sp>
          <p:nvSpPr>
            <p:cNvPr id="313" name="Freeform 381"/>
            <p:cNvSpPr>
              <a:spLocks/>
            </p:cNvSpPr>
            <p:nvPr/>
          </p:nvSpPr>
          <p:spPr bwMode="auto">
            <a:xfrm>
              <a:off x="561" y="2637"/>
              <a:ext cx="772" cy="1"/>
            </a:xfrm>
            <a:custGeom>
              <a:avLst/>
              <a:gdLst>
                <a:gd name="T0" fmla="*/ 13 w 772"/>
                <a:gd name="T1" fmla="*/ 0 h 1"/>
                <a:gd name="T2" fmla="*/ 31 w 772"/>
                <a:gd name="T3" fmla="*/ 0 h 1"/>
                <a:gd name="T4" fmla="*/ 49 w 772"/>
                <a:gd name="T5" fmla="*/ 0 h 1"/>
                <a:gd name="T6" fmla="*/ 67 w 772"/>
                <a:gd name="T7" fmla="*/ 0 h 1"/>
                <a:gd name="T8" fmla="*/ 85 w 772"/>
                <a:gd name="T9" fmla="*/ 0 h 1"/>
                <a:gd name="T10" fmla="*/ 104 w 772"/>
                <a:gd name="T11" fmla="*/ 0 h 1"/>
                <a:gd name="T12" fmla="*/ 122 w 772"/>
                <a:gd name="T13" fmla="*/ 0 h 1"/>
                <a:gd name="T14" fmla="*/ 140 w 772"/>
                <a:gd name="T15" fmla="*/ 0 h 1"/>
                <a:gd name="T16" fmla="*/ 158 w 772"/>
                <a:gd name="T17" fmla="*/ 0 h 1"/>
                <a:gd name="T18" fmla="*/ 177 w 772"/>
                <a:gd name="T19" fmla="*/ 0 h 1"/>
                <a:gd name="T20" fmla="*/ 195 w 772"/>
                <a:gd name="T21" fmla="*/ 0 h 1"/>
                <a:gd name="T22" fmla="*/ 213 w 772"/>
                <a:gd name="T23" fmla="*/ 0 h 1"/>
                <a:gd name="T24" fmla="*/ 231 w 772"/>
                <a:gd name="T25" fmla="*/ 0 h 1"/>
                <a:gd name="T26" fmla="*/ 249 w 772"/>
                <a:gd name="T27" fmla="*/ 0 h 1"/>
                <a:gd name="T28" fmla="*/ 268 w 772"/>
                <a:gd name="T29" fmla="*/ 0 h 1"/>
                <a:gd name="T30" fmla="*/ 286 w 772"/>
                <a:gd name="T31" fmla="*/ 0 h 1"/>
                <a:gd name="T32" fmla="*/ 304 w 772"/>
                <a:gd name="T33" fmla="*/ 0 h 1"/>
                <a:gd name="T34" fmla="*/ 322 w 772"/>
                <a:gd name="T35" fmla="*/ 0 h 1"/>
                <a:gd name="T36" fmla="*/ 341 w 772"/>
                <a:gd name="T37" fmla="*/ 0 h 1"/>
                <a:gd name="T38" fmla="*/ 359 w 772"/>
                <a:gd name="T39" fmla="*/ 0 h 1"/>
                <a:gd name="T40" fmla="*/ 377 w 772"/>
                <a:gd name="T41" fmla="*/ 0 h 1"/>
                <a:gd name="T42" fmla="*/ 395 w 772"/>
                <a:gd name="T43" fmla="*/ 0 h 1"/>
                <a:gd name="T44" fmla="*/ 413 w 772"/>
                <a:gd name="T45" fmla="*/ 0 h 1"/>
                <a:gd name="T46" fmla="*/ 432 w 772"/>
                <a:gd name="T47" fmla="*/ 0 h 1"/>
                <a:gd name="T48" fmla="*/ 450 w 772"/>
                <a:gd name="T49" fmla="*/ 0 h 1"/>
                <a:gd name="T50" fmla="*/ 468 w 772"/>
                <a:gd name="T51" fmla="*/ 0 h 1"/>
                <a:gd name="T52" fmla="*/ 486 w 772"/>
                <a:gd name="T53" fmla="*/ 0 h 1"/>
                <a:gd name="T54" fmla="*/ 505 w 772"/>
                <a:gd name="T55" fmla="*/ 0 h 1"/>
                <a:gd name="T56" fmla="*/ 523 w 772"/>
                <a:gd name="T57" fmla="*/ 0 h 1"/>
                <a:gd name="T58" fmla="*/ 541 w 772"/>
                <a:gd name="T59" fmla="*/ 0 h 1"/>
                <a:gd name="T60" fmla="*/ 559 w 772"/>
                <a:gd name="T61" fmla="*/ 0 h 1"/>
                <a:gd name="T62" fmla="*/ 578 w 772"/>
                <a:gd name="T63" fmla="*/ 0 h 1"/>
                <a:gd name="T64" fmla="*/ 596 w 772"/>
                <a:gd name="T65" fmla="*/ 0 h 1"/>
                <a:gd name="T66" fmla="*/ 614 w 772"/>
                <a:gd name="T67" fmla="*/ 0 h 1"/>
                <a:gd name="T68" fmla="*/ 632 w 772"/>
                <a:gd name="T69" fmla="*/ 0 h 1"/>
                <a:gd name="T70" fmla="*/ 650 w 772"/>
                <a:gd name="T71" fmla="*/ 0 h 1"/>
                <a:gd name="T72" fmla="*/ 669 w 772"/>
                <a:gd name="T73" fmla="*/ 0 h 1"/>
                <a:gd name="T74" fmla="*/ 687 w 772"/>
                <a:gd name="T75" fmla="*/ 0 h 1"/>
                <a:gd name="T76" fmla="*/ 705 w 772"/>
                <a:gd name="T77" fmla="*/ 0 h 1"/>
                <a:gd name="T78" fmla="*/ 723 w 772"/>
                <a:gd name="T79" fmla="*/ 0 h 1"/>
                <a:gd name="T80" fmla="*/ 742 w 772"/>
                <a:gd name="T81" fmla="*/ 0 h 1"/>
                <a:gd name="T82" fmla="*/ 760 w 772"/>
                <a:gd name="T83" fmla="*/ 0 h 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2"/>
                <a:gd name="T127" fmla="*/ 0 h 1"/>
                <a:gd name="T128" fmla="*/ 772 w 772"/>
                <a:gd name="T129" fmla="*/ 1 h 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2" h="1">
                  <a:moveTo>
                    <a:pt x="0" y="0"/>
                  </a:moveTo>
                  <a:lnTo>
                    <a:pt x="6" y="0"/>
                  </a:lnTo>
                  <a:lnTo>
                    <a:pt x="13" y="0"/>
                  </a:lnTo>
                  <a:lnTo>
                    <a:pt x="19" y="0"/>
                  </a:lnTo>
                  <a:lnTo>
                    <a:pt x="25" y="0"/>
                  </a:lnTo>
                  <a:lnTo>
                    <a:pt x="31" y="0"/>
                  </a:lnTo>
                  <a:lnTo>
                    <a:pt x="37" y="0"/>
                  </a:lnTo>
                  <a:lnTo>
                    <a:pt x="43" y="0"/>
                  </a:lnTo>
                  <a:lnTo>
                    <a:pt x="49" y="0"/>
                  </a:lnTo>
                  <a:lnTo>
                    <a:pt x="55" y="0"/>
                  </a:lnTo>
                  <a:lnTo>
                    <a:pt x="61" y="0"/>
                  </a:lnTo>
                  <a:lnTo>
                    <a:pt x="67" y="0"/>
                  </a:lnTo>
                  <a:lnTo>
                    <a:pt x="73" y="0"/>
                  </a:lnTo>
                  <a:lnTo>
                    <a:pt x="79" y="0"/>
                  </a:lnTo>
                  <a:lnTo>
                    <a:pt x="85" y="0"/>
                  </a:lnTo>
                  <a:lnTo>
                    <a:pt x="92" y="0"/>
                  </a:lnTo>
                  <a:lnTo>
                    <a:pt x="98" y="0"/>
                  </a:lnTo>
                  <a:lnTo>
                    <a:pt x="104" y="0"/>
                  </a:lnTo>
                  <a:lnTo>
                    <a:pt x="110" y="0"/>
                  </a:lnTo>
                  <a:lnTo>
                    <a:pt x="116" y="0"/>
                  </a:lnTo>
                  <a:lnTo>
                    <a:pt x="122" y="0"/>
                  </a:lnTo>
                  <a:lnTo>
                    <a:pt x="128" y="0"/>
                  </a:lnTo>
                  <a:lnTo>
                    <a:pt x="134" y="0"/>
                  </a:lnTo>
                  <a:lnTo>
                    <a:pt x="140" y="0"/>
                  </a:lnTo>
                  <a:lnTo>
                    <a:pt x="146" y="0"/>
                  </a:lnTo>
                  <a:lnTo>
                    <a:pt x="152" y="0"/>
                  </a:lnTo>
                  <a:lnTo>
                    <a:pt x="158" y="0"/>
                  </a:lnTo>
                  <a:lnTo>
                    <a:pt x="164" y="0"/>
                  </a:lnTo>
                  <a:lnTo>
                    <a:pt x="170" y="0"/>
                  </a:lnTo>
                  <a:lnTo>
                    <a:pt x="177" y="0"/>
                  </a:lnTo>
                  <a:lnTo>
                    <a:pt x="183" y="0"/>
                  </a:lnTo>
                  <a:lnTo>
                    <a:pt x="189" y="0"/>
                  </a:lnTo>
                  <a:lnTo>
                    <a:pt x="195" y="0"/>
                  </a:lnTo>
                  <a:lnTo>
                    <a:pt x="201" y="0"/>
                  </a:lnTo>
                  <a:lnTo>
                    <a:pt x="207" y="0"/>
                  </a:lnTo>
                  <a:lnTo>
                    <a:pt x="213" y="0"/>
                  </a:lnTo>
                  <a:lnTo>
                    <a:pt x="219" y="0"/>
                  </a:lnTo>
                  <a:lnTo>
                    <a:pt x="225" y="0"/>
                  </a:lnTo>
                  <a:lnTo>
                    <a:pt x="231" y="0"/>
                  </a:lnTo>
                  <a:lnTo>
                    <a:pt x="237" y="0"/>
                  </a:lnTo>
                  <a:lnTo>
                    <a:pt x="243" y="0"/>
                  </a:lnTo>
                  <a:lnTo>
                    <a:pt x="249" y="0"/>
                  </a:lnTo>
                  <a:lnTo>
                    <a:pt x="256" y="0"/>
                  </a:lnTo>
                  <a:lnTo>
                    <a:pt x="262" y="0"/>
                  </a:lnTo>
                  <a:lnTo>
                    <a:pt x="268" y="0"/>
                  </a:lnTo>
                  <a:lnTo>
                    <a:pt x="274" y="0"/>
                  </a:lnTo>
                  <a:lnTo>
                    <a:pt x="280" y="0"/>
                  </a:lnTo>
                  <a:lnTo>
                    <a:pt x="286" y="0"/>
                  </a:lnTo>
                  <a:lnTo>
                    <a:pt x="292" y="0"/>
                  </a:lnTo>
                  <a:lnTo>
                    <a:pt x="298" y="0"/>
                  </a:lnTo>
                  <a:lnTo>
                    <a:pt x="304" y="0"/>
                  </a:lnTo>
                  <a:lnTo>
                    <a:pt x="310" y="0"/>
                  </a:lnTo>
                  <a:lnTo>
                    <a:pt x="316" y="0"/>
                  </a:lnTo>
                  <a:lnTo>
                    <a:pt x="322" y="0"/>
                  </a:lnTo>
                  <a:lnTo>
                    <a:pt x="328" y="0"/>
                  </a:lnTo>
                  <a:lnTo>
                    <a:pt x="335" y="0"/>
                  </a:lnTo>
                  <a:lnTo>
                    <a:pt x="341" y="0"/>
                  </a:lnTo>
                  <a:lnTo>
                    <a:pt x="347" y="0"/>
                  </a:lnTo>
                  <a:lnTo>
                    <a:pt x="353" y="0"/>
                  </a:lnTo>
                  <a:lnTo>
                    <a:pt x="359" y="0"/>
                  </a:lnTo>
                  <a:lnTo>
                    <a:pt x="365" y="0"/>
                  </a:lnTo>
                  <a:lnTo>
                    <a:pt x="371" y="0"/>
                  </a:lnTo>
                  <a:lnTo>
                    <a:pt x="377" y="0"/>
                  </a:lnTo>
                  <a:lnTo>
                    <a:pt x="383" y="0"/>
                  </a:lnTo>
                  <a:lnTo>
                    <a:pt x="389" y="0"/>
                  </a:lnTo>
                  <a:lnTo>
                    <a:pt x="395" y="0"/>
                  </a:lnTo>
                  <a:lnTo>
                    <a:pt x="401" y="0"/>
                  </a:lnTo>
                  <a:lnTo>
                    <a:pt x="407" y="0"/>
                  </a:lnTo>
                  <a:lnTo>
                    <a:pt x="413" y="0"/>
                  </a:lnTo>
                  <a:lnTo>
                    <a:pt x="420" y="0"/>
                  </a:lnTo>
                  <a:lnTo>
                    <a:pt x="426" y="0"/>
                  </a:lnTo>
                  <a:lnTo>
                    <a:pt x="432" y="0"/>
                  </a:lnTo>
                  <a:lnTo>
                    <a:pt x="438" y="0"/>
                  </a:lnTo>
                  <a:lnTo>
                    <a:pt x="444" y="0"/>
                  </a:lnTo>
                  <a:lnTo>
                    <a:pt x="450" y="0"/>
                  </a:lnTo>
                  <a:lnTo>
                    <a:pt x="456" y="0"/>
                  </a:lnTo>
                  <a:lnTo>
                    <a:pt x="462" y="0"/>
                  </a:lnTo>
                  <a:lnTo>
                    <a:pt x="468" y="0"/>
                  </a:lnTo>
                  <a:lnTo>
                    <a:pt x="474" y="0"/>
                  </a:lnTo>
                  <a:lnTo>
                    <a:pt x="480" y="0"/>
                  </a:lnTo>
                  <a:lnTo>
                    <a:pt x="486" y="0"/>
                  </a:lnTo>
                  <a:lnTo>
                    <a:pt x="492" y="0"/>
                  </a:lnTo>
                  <a:lnTo>
                    <a:pt x="499" y="0"/>
                  </a:lnTo>
                  <a:lnTo>
                    <a:pt x="505" y="0"/>
                  </a:lnTo>
                  <a:lnTo>
                    <a:pt x="511" y="0"/>
                  </a:lnTo>
                  <a:lnTo>
                    <a:pt x="517" y="0"/>
                  </a:lnTo>
                  <a:lnTo>
                    <a:pt x="523" y="0"/>
                  </a:lnTo>
                  <a:lnTo>
                    <a:pt x="529" y="0"/>
                  </a:lnTo>
                  <a:lnTo>
                    <a:pt x="535" y="0"/>
                  </a:lnTo>
                  <a:lnTo>
                    <a:pt x="541" y="0"/>
                  </a:lnTo>
                  <a:lnTo>
                    <a:pt x="547" y="0"/>
                  </a:lnTo>
                  <a:lnTo>
                    <a:pt x="553" y="0"/>
                  </a:lnTo>
                  <a:lnTo>
                    <a:pt x="559" y="0"/>
                  </a:lnTo>
                  <a:lnTo>
                    <a:pt x="565" y="0"/>
                  </a:lnTo>
                  <a:lnTo>
                    <a:pt x="571" y="0"/>
                  </a:lnTo>
                  <a:lnTo>
                    <a:pt x="578" y="0"/>
                  </a:lnTo>
                  <a:lnTo>
                    <a:pt x="584" y="0"/>
                  </a:lnTo>
                  <a:lnTo>
                    <a:pt x="590" y="0"/>
                  </a:lnTo>
                  <a:lnTo>
                    <a:pt x="596" y="0"/>
                  </a:lnTo>
                  <a:lnTo>
                    <a:pt x="602" y="0"/>
                  </a:lnTo>
                  <a:lnTo>
                    <a:pt x="608" y="0"/>
                  </a:lnTo>
                  <a:lnTo>
                    <a:pt x="614" y="0"/>
                  </a:lnTo>
                  <a:lnTo>
                    <a:pt x="620" y="0"/>
                  </a:lnTo>
                  <a:lnTo>
                    <a:pt x="626" y="0"/>
                  </a:lnTo>
                  <a:lnTo>
                    <a:pt x="632" y="0"/>
                  </a:lnTo>
                  <a:lnTo>
                    <a:pt x="638" y="0"/>
                  </a:lnTo>
                  <a:lnTo>
                    <a:pt x="644" y="0"/>
                  </a:lnTo>
                  <a:lnTo>
                    <a:pt x="650" y="0"/>
                  </a:lnTo>
                  <a:lnTo>
                    <a:pt x="656" y="0"/>
                  </a:lnTo>
                  <a:lnTo>
                    <a:pt x="663" y="0"/>
                  </a:lnTo>
                  <a:lnTo>
                    <a:pt x="669" y="0"/>
                  </a:lnTo>
                  <a:lnTo>
                    <a:pt x="675" y="0"/>
                  </a:lnTo>
                  <a:lnTo>
                    <a:pt x="681" y="0"/>
                  </a:lnTo>
                  <a:lnTo>
                    <a:pt x="687" y="0"/>
                  </a:lnTo>
                  <a:lnTo>
                    <a:pt x="693" y="0"/>
                  </a:lnTo>
                  <a:lnTo>
                    <a:pt x="699" y="0"/>
                  </a:lnTo>
                  <a:lnTo>
                    <a:pt x="705" y="0"/>
                  </a:lnTo>
                  <a:lnTo>
                    <a:pt x="711" y="0"/>
                  </a:lnTo>
                  <a:lnTo>
                    <a:pt x="717" y="0"/>
                  </a:lnTo>
                  <a:lnTo>
                    <a:pt x="723" y="0"/>
                  </a:lnTo>
                  <a:lnTo>
                    <a:pt x="729" y="0"/>
                  </a:lnTo>
                  <a:lnTo>
                    <a:pt x="735" y="0"/>
                  </a:lnTo>
                  <a:lnTo>
                    <a:pt x="742" y="0"/>
                  </a:lnTo>
                  <a:lnTo>
                    <a:pt x="748" y="0"/>
                  </a:lnTo>
                  <a:lnTo>
                    <a:pt x="754" y="0"/>
                  </a:lnTo>
                  <a:lnTo>
                    <a:pt x="760" y="0"/>
                  </a:lnTo>
                  <a:lnTo>
                    <a:pt x="766" y="0"/>
                  </a:lnTo>
                  <a:lnTo>
                    <a:pt x="772" y="0"/>
                  </a:lnTo>
                </a:path>
              </a:pathLst>
            </a:custGeom>
            <a:noFill/>
            <a:ln w="9525">
              <a:solidFill>
                <a:srgbClr val="0000FF"/>
              </a:solidFill>
              <a:prstDash val="solid"/>
              <a:round/>
              <a:headEnd/>
              <a:tailEnd/>
            </a:ln>
          </p:spPr>
          <p:txBody>
            <a:bodyPr/>
            <a:lstStyle/>
            <a:p>
              <a:endParaRPr lang="ja-JP" altLang="en-US"/>
            </a:p>
          </p:txBody>
        </p:sp>
        <p:sp>
          <p:nvSpPr>
            <p:cNvPr id="314" name="Freeform 382"/>
            <p:cNvSpPr>
              <a:spLocks/>
            </p:cNvSpPr>
            <p:nvPr/>
          </p:nvSpPr>
          <p:spPr bwMode="auto">
            <a:xfrm>
              <a:off x="1333" y="2637"/>
              <a:ext cx="571" cy="1"/>
            </a:xfrm>
            <a:custGeom>
              <a:avLst/>
              <a:gdLst>
                <a:gd name="T0" fmla="*/ 6 w 571"/>
                <a:gd name="T1" fmla="*/ 0 h 1"/>
                <a:gd name="T2" fmla="*/ 18 w 571"/>
                <a:gd name="T3" fmla="*/ 0 h 1"/>
                <a:gd name="T4" fmla="*/ 30 w 571"/>
                <a:gd name="T5" fmla="*/ 0 h 1"/>
                <a:gd name="T6" fmla="*/ 42 w 571"/>
                <a:gd name="T7" fmla="*/ 0 h 1"/>
                <a:gd name="T8" fmla="*/ 55 w 571"/>
                <a:gd name="T9" fmla="*/ 0 h 1"/>
                <a:gd name="T10" fmla="*/ 67 w 571"/>
                <a:gd name="T11" fmla="*/ 0 h 1"/>
                <a:gd name="T12" fmla="*/ 79 w 571"/>
                <a:gd name="T13" fmla="*/ 0 h 1"/>
                <a:gd name="T14" fmla="*/ 91 w 571"/>
                <a:gd name="T15" fmla="*/ 0 h 1"/>
                <a:gd name="T16" fmla="*/ 103 w 571"/>
                <a:gd name="T17" fmla="*/ 0 h 1"/>
                <a:gd name="T18" fmla="*/ 115 w 571"/>
                <a:gd name="T19" fmla="*/ 0 h 1"/>
                <a:gd name="T20" fmla="*/ 127 w 571"/>
                <a:gd name="T21" fmla="*/ 0 h 1"/>
                <a:gd name="T22" fmla="*/ 140 w 571"/>
                <a:gd name="T23" fmla="*/ 0 h 1"/>
                <a:gd name="T24" fmla="*/ 152 w 571"/>
                <a:gd name="T25" fmla="*/ 0 h 1"/>
                <a:gd name="T26" fmla="*/ 164 w 571"/>
                <a:gd name="T27" fmla="*/ 0 h 1"/>
                <a:gd name="T28" fmla="*/ 176 w 571"/>
                <a:gd name="T29" fmla="*/ 0 h 1"/>
                <a:gd name="T30" fmla="*/ 188 w 571"/>
                <a:gd name="T31" fmla="*/ 0 h 1"/>
                <a:gd name="T32" fmla="*/ 200 w 571"/>
                <a:gd name="T33" fmla="*/ 0 h 1"/>
                <a:gd name="T34" fmla="*/ 213 w 571"/>
                <a:gd name="T35" fmla="*/ 0 h 1"/>
                <a:gd name="T36" fmla="*/ 225 w 571"/>
                <a:gd name="T37" fmla="*/ 0 h 1"/>
                <a:gd name="T38" fmla="*/ 237 w 571"/>
                <a:gd name="T39" fmla="*/ 0 h 1"/>
                <a:gd name="T40" fmla="*/ 249 w 571"/>
                <a:gd name="T41" fmla="*/ 0 h 1"/>
                <a:gd name="T42" fmla="*/ 261 w 571"/>
                <a:gd name="T43" fmla="*/ 0 h 1"/>
                <a:gd name="T44" fmla="*/ 273 w 571"/>
                <a:gd name="T45" fmla="*/ 0 h 1"/>
                <a:gd name="T46" fmla="*/ 285 w 571"/>
                <a:gd name="T47" fmla="*/ 0 h 1"/>
                <a:gd name="T48" fmla="*/ 298 w 571"/>
                <a:gd name="T49" fmla="*/ 0 h 1"/>
                <a:gd name="T50" fmla="*/ 310 w 571"/>
                <a:gd name="T51" fmla="*/ 0 h 1"/>
                <a:gd name="T52" fmla="*/ 322 w 571"/>
                <a:gd name="T53" fmla="*/ 0 h 1"/>
                <a:gd name="T54" fmla="*/ 334 w 571"/>
                <a:gd name="T55" fmla="*/ 0 h 1"/>
                <a:gd name="T56" fmla="*/ 346 w 571"/>
                <a:gd name="T57" fmla="*/ 0 h 1"/>
                <a:gd name="T58" fmla="*/ 358 w 571"/>
                <a:gd name="T59" fmla="*/ 0 h 1"/>
                <a:gd name="T60" fmla="*/ 370 w 571"/>
                <a:gd name="T61" fmla="*/ 0 h 1"/>
                <a:gd name="T62" fmla="*/ 383 w 571"/>
                <a:gd name="T63" fmla="*/ 0 h 1"/>
                <a:gd name="T64" fmla="*/ 395 w 571"/>
                <a:gd name="T65" fmla="*/ 0 h 1"/>
                <a:gd name="T66" fmla="*/ 407 w 571"/>
                <a:gd name="T67" fmla="*/ 0 h 1"/>
                <a:gd name="T68" fmla="*/ 419 w 571"/>
                <a:gd name="T69" fmla="*/ 0 h 1"/>
                <a:gd name="T70" fmla="*/ 431 w 571"/>
                <a:gd name="T71" fmla="*/ 0 h 1"/>
                <a:gd name="T72" fmla="*/ 443 w 571"/>
                <a:gd name="T73" fmla="*/ 0 h 1"/>
                <a:gd name="T74" fmla="*/ 456 w 571"/>
                <a:gd name="T75" fmla="*/ 0 h 1"/>
                <a:gd name="T76" fmla="*/ 468 w 571"/>
                <a:gd name="T77" fmla="*/ 0 h 1"/>
                <a:gd name="T78" fmla="*/ 480 w 571"/>
                <a:gd name="T79" fmla="*/ 0 h 1"/>
                <a:gd name="T80" fmla="*/ 492 w 571"/>
                <a:gd name="T81" fmla="*/ 0 h 1"/>
                <a:gd name="T82" fmla="*/ 504 w 571"/>
                <a:gd name="T83" fmla="*/ 0 h 1"/>
                <a:gd name="T84" fmla="*/ 516 w 571"/>
                <a:gd name="T85" fmla="*/ 0 h 1"/>
                <a:gd name="T86" fmla="*/ 528 w 571"/>
                <a:gd name="T87" fmla="*/ 0 h 1"/>
                <a:gd name="T88" fmla="*/ 541 w 571"/>
                <a:gd name="T89" fmla="*/ 0 h 1"/>
                <a:gd name="T90" fmla="*/ 553 w 571"/>
                <a:gd name="T91" fmla="*/ 0 h 1"/>
                <a:gd name="T92" fmla="*/ 565 w 571"/>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1"/>
                <a:gd name="T142" fmla="*/ 0 h 1"/>
                <a:gd name="T143" fmla="*/ 571 w 571"/>
                <a:gd name="T144" fmla="*/ 1 h 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1" h="1">
                  <a:moveTo>
                    <a:pt x="0" y="0"/>
                  </a:moveTo>
                  <a:lnTo>
                    <a:pt x="6" y="0"/>
                  </a:lnTo>
                  <a:lnTo>
                    <a:pt x="12" y="0"/>
                  </a:lnTo>
                  <a:lnTo>
                    <a:pt x="18" y="0"/>
                  </a:lnTo>
                  <a:lnTo>
                    <a:pt x="24" y="0"/>
                  </a:lnTo>
                  <a:lnTo>
                    <a:pt x="30" y="0"/>
                  </a:lnTo>
                  <a:lnTo>
                    <a:pt x="36" y="0"/>
                  </a:lnTo>
                  <a:lnTo>
                    <a:pt x="42" y="0"/>
                  </a:lnTo>
                  <a:lnTo>
                    <a:pt x="49" y="0"/>
                  </a:lnTo>
                  <a:lnTo>
                    <a:pt x="55" y="0"/>
                  </a:lnTo>
                  <a:lnTo>
                    <a:pt x="61" y="0"/>
                  </a:lnTo>
                  <a:lnTo>
                    <a:pt x="67" y="0"/>
                  </a:lnTo>
                  <a:lnTo>
                    <a:pt x="73" y="0"/>
                  </a:lnTo>
                  <a:lnTo>
                    <a:pt x="79" y="0"/>
                  </a:lnTo>
                  <a:lnTo>
                    <a:pt x="85" y="0"/>
                  </a:lnTo>
                  <a:lnTo>
                    <a:pt x="91" y="0"/>
                  </a:lnTo>
                  <a:lnTo>
                    <a:pt x="97" y="0"/>
                  </a:lnTo>
                  <a:lnTo>
                    <a:pt x="103" y="0"/>
                  </a:lnTo>
                  <a:lnTo>
                    <a:pt x="109" y="0"/>
                  </a:lnTo>
                  <a:lnTo>
                    <a:pt x="115" y="0"/>
                  </a:lnTo>
                  <a:lnTo>
                    <a:pt x="121" y="0"/>
                  </a:lnTo>
                  <a:lnTo>
                    <a:pt x="127" y="0"/>
                  </a:lnTo>
                  <a:lnTo>
                    <a:pt x="134" y="0"/>
                  </a:lnTo>
                  <a:lnTo>
                    <a:pt x="140" y="0"/>
                  </a:lnTo>
                  <a:lnTo>
                    <a:pt x="146" y="0"/>
                  </a:lnTo>
                  <a:lnTo>
                    <a:pt x="152" y="0"/>
                  </a:lnTo>
                  <a:lnTo>
                    <a:pt x="158" y="0"/>
                  </a:lnTo>
                  <a:lnTo>
                    <a:pt x="164" y="0"/>
                  </a:lnTo>
                  <a:lnTo>
                    <a:pt x="170" y="0"/>
                  </a:lnTo>
                  <a:lnTo>
                    <a:pt x="176" y="0"/>
                  </a:lnTo>
                  <a:lnTo>
                    <a:pt x="182" y="0"/>
                  </a:lnTo>
                  <a:lnTo>
                    <a:pt x="188" y="0"/>
                  </a:lnTo>
                  <a:lnTo>
                    <a:pt x="194" y="0"/>
                  </a:lnTo>
                  <a:lnTo>
                    <a:pt x="200" y="0"/>
                  </a:lnTo>
                  <a:lnTo>
                    <a:pt x="206" y="0"/>
                  </a:lnTo>
                  <a:lnTo>
                    <a:pt x="213" y="0"/>
                  </a:lnTo>
                  <a:lnTo>
                    <a:pt x="219" y="0"/>
                  </a:lnTo>
                  <a:lnTo>
                    <a:pt x="225" y="0"/>
                  </a:lnTo>
                  <a:lnTo>
                    <a:pt x="231" y="0"/>
                  </a:lnTo>
                  <a:lnTo>
                    <a:pt x="237" y="0"/>
                  </a:lnTo>
                  <a:lnTo>
                    <a:pt x="243" y="0"/>
                  </a:lnTo>
                  <a:lnTo>
                    <a:pt x="249" y="0"/>
                  </a:lnTo>
                  <a:lnTo>
                    <a:pt x="255" y="0"/>
                  </a:lnTo>
                  <a:lnTo>
                    <a:pt x="261" y="0"/>
                  </a:lnTo>
                  <a:lnTo>
                    <a:pt x="267" y="0"/>
                  </a:lnTo>
                  <a:lnTo>
                    <a:pt x="273" y="0"/>
                  </a:lnTo>
                  <a:lnTo>
                    <a:pt x="279" y="0"/>
                  </a:lnTo>
                  <a:lnTo>
                    <a:pt x="285" y="0"/>
                  </a:lnTo>
                  <a:lnTo>
                    <a:pt x="292" y="0"/>
                  </a:lnTo>
                  <a:lnTo>
                    <a:pt x="298" y="0"/>
                  </a:lnTo>
                  <a:lnTo>
                    <a:pt x="304" y="0"/>
                  </a:lnTo>
                  <a:lnTo>
                    <a:pt x="310" y="0"/>
                  </a:lnTo>
                  <a:lnTo>
                    <a:pt x="316" y="0"/>
                  </a:lnTo>
                  <a:lnTo>
                    <a:pt x="322" y="0"/>
                  </a:lnTo>
                  <a:lnTo>
                    <a:pt x="328" y="0"/>
                  </a:lnTo>
                  <a:lnTo>
                    <a:pt x="334" y="0"/>
                  </a:lnTo>
                  <a:lnTo>
                    <a:pt x="340" y="0"/>
                  </a:lnTo>
                  <a:lnTo>
                    <a:pt x="346" y="0"/>
                  </a:lnTo>
                  <a:lnTo>
                    <a:pt x="352" y="0"/>
                  </a:lnTo>
                  <a:lnTo>
                    <a:pt x="358" y="0"/>
                  </a:lnTo>
                  <a:lnTo>
                    <a:pt x="364" y="0"/>
                  </a:lnTo>
                  <a:lnTo>
                    <a:pt x="370" y="0"/>
                  </a:lnTo>
                  <a:lnTo>
                    <a:pt x="377" y="0"/>
                  </a:lnTo>
                  <a:lnTo>
                    <a:pt x="383" y="0"/>
                  </a:lnTo>
                  <a:lnTo>
                    <a:pt x="389" y="0"/>
                  </a:lnTo>
                  <a:lnTo>
                    <a:pt x="395" y="0"/>
                  </a:lnTo>
                  <a:lnTo>
                    <a:pt x="401" y="0"/>
                  </a:lnTo>
                  <a:lnTo>
                    <a:pt x="407" y="0"/>
                  </a:lnTo>
                  <a:lnTo>
                    <a:pt x="413" y="0"/>
                  </a:lnTo>
                  <a:lnTo>
                    <a:pt x="419" y="0"/>
                  </a:lnTo>
                  <a:lnTo>
                    <a:pt x="425" y="0"/>
                  </a:lnTo>
                  <a:lnTo>
                    <a:pt x="431" y="0"/>
                  </a:lnTo>
                  <a:lnTo>
                    <a:pt x="437" y="0"/>
                  </a:lnTo>
                  <a:lnTo>
                    <a:pt x="443" y="0"/>
                  </a:lnTo>
                  <a:lnTo>
                    <a:pt x="449" y="0"/>
                  </a:lnTo>
                  <a:lnTo>
                    <a:pt x="456" y="0"/>
                  </a:lnTo>
                  <a:lnTo>
                    <a:pt x="462" y="0"/>
                  </a:lnTo>
                  <a:lnTo>
                    <a:pt x="468" y="0"/>
                  </a:lnTo>
                  <a:lnTo>
                    <a:pt x="474" y="0"/>
                  </a:lnTo>
                  <a:lnTo>
                    <a:pt x="480" y="0"/>
                  </a:lnTo>
                  <a:lnTo>
                    <a:pt x="486" y="0"/>
                  </a:lnTo>
                  <a:lnTo>
                    <a:pt x="492" y="0"/>
                  </a:lnTo>
                  <a:lnTo>
                    <a:pt x="498" y="0"/>
                  </a:lnTo>
                  <a:lnTo>
                    <a:pt x="504" y="0"/>
                  </a:lnTo>
                  <a:lnTo>
                    <a:pt x="510" y="0"/>
                  </a:lnTo>
                  <a:lnTo>
                    <a:pt x="516" y="0"/>
                  </a:lnTo>
                  <a:lnTo>
                    <a:pt x="522" y="0"/>
                  </a:lnTo>
                  <a:lnTo>
                    <a:pt x="528" y="0"/>
                  </a:lnTo>
                  <a:lnTo>
                    <a:pt x="535" y="0"/>
                  </a:lnTo>
                  <a:lnTo>
                    <a:pt x="541" y="0"/>
                  </a:lnTo>
                  <a:lnTo>
                    <a:pt x="547" y="0"/>
                  </a:lnTo>
                  <a:lnTo>
                    <a:pt x="553" y="0"/>
                  </a:lnTo>
                  <a:lnTo>
                    <a:pt x="559" y="0"/>
                  </a:lnTo>
                  <a:lnTo>
                    <a:pt x="565" y="0"/>
                  </a:lnTo>
                  <a:lnTo>
                    <a:pt x="571" y="0"/>
                  </a:lnTo>
                </a:path>
              </a:pathLst>
            </a:custGeom>
            <a:noFill/>
            <a:ln w="9525">
              <a:solidFill>
                <a:srgbClr val="0000FF"/>
              </a:solidFill>
              <a:prstDash val="solid"/>
              <a:round/>
              <a:headEnd/>
              <a:tailEnd/>
            </a:ln>
          </p:spPr>
          <p:txBody>
            <a:bodyPr/>
            <a:lstStyle/>
            <a:p>
              <a:endParaRPr lang="ja-JP" altLang="en-US"/>
            </a:p>
          </p:txBody>
        </p:sp>
      </p:grpSp>
      <p:grpSp>
        <p:nvGrpSpPr>
          <p:cNvPr id="315" name="Group 388"/>
          <p:cNvGrpSpPr>
            <a:grpSpLocks noChangeAspect="1"/>
          </p:cNvGrpSpPr>
          <p:nvPr/>
        </p:nvGrpSpPr>
        <p:grpSpPr bwMode="auto">
          <a:xfrm>
            <a:off x="3347864" y="5042991"/>
            <a:ext cx="2303462" cy="873125"/>
            <a:chOff x="2063" y="1511"/>
            <a:chExt cx="2637" cy="1177"/>
          </a:xfrm>
        </p:grpSpPr>
        <p:sp>
          <p:nvSpPr>
            <p:cNvPr id="316" name="Line 393"/>
            <p:cNvSpPr>
              <a:spLocks noChangeShapeType="1"/>
            </p:cNvSpPr>
            <p:nvPr/>
          </p:nvSpPr>
          <p:spPr bwMode="auto">
            <a:xfrm flipV="1">
              <a:off x="2063" y="1511"/>
              <a:ext cx="1" cy="1176"/>
            </a:xfrm>
            <a:prstGeom prst="line">
              <a:avLst/>
            </a:prstGeom>
            <a:noFill/>
            <a:ln w="0">
              <a:solidFill>
                <a:srgbClr val="000000"/>
              </a:solidFill>
              <a:round/>
              <a:headEnd/>
              <a:tailEnd/>
            </a:ln>
          </p:spPr>
          <p:txBody>
            <a:bodyPr/>
            <a:lstStyle/>
            <a:p>
              <a:endParaRPr lang="ja-JP" altLang="en-US"/>
            </a:p>
          </p:txBody>
        </p:sp>
        <p:sp>
          <p:nvSpPr>
            <p:cNvPr id="317" name="Line 394"/>
            <p:cNvSpPr>
              <a:spLocks noChangeShapeType="1"/>
            </p:cNvSpPr>
            <p:nvPr/>
          </p:nvSpPr>
          <p:spPr bwMode="auto">
            <a:xfrm>
              <a:off x="2063" y="2687"/>
              <a:ext cx="2637" cy="1"/>
            </a:xfrm>
            <a:prstGeom prst="line">
              <a:avLst/>
            </a:prstGeom>
            <a:noFill/>
            <a:ln w="0">
              <a:solidFill>
                <a:srgbClr val="000000"/>
              </a:solidFill>
              <a:round/>
              <a:headEnd/>
              <a:tailEnd/>
            </a:ln>
          </p:spPr>
          <p:txBody>
            <a:bodyPr/>
            <a:lstStyle/>
            <a:p>
              <a:endParaRPr lang="ja-JP" altLang="en-US"/>
            </a:p>
          </p:txBody>
        </p:sp>
        <p:sp>
          <p:nvSpPr>
            <p:cNvPr id="318" name="Line 395"/>
            <p:cNvSpPr>
              <a:spLocks noChangeShapeType="1"/>
            </p:cNvSpPr>
            <p:nvPr/>
          </p:nvSpPr>
          <p:spPr bwMode="auto">
            <a:xfrm flipV="1">
              <a:off x="2063" y="1511"/>
              <a:ext cx="1" cy="1176"/>
            </a:xfrm>
            <a:prstGeom prst="line">
              <a:avLst/>
            </a:prstGeom>
            <a:noFill/>
            <a:ln w="0">
              <a:solidFill>
                <a:srgbClr val="000000"/>
              </a:solidFill>
              <a:round/>
              <a:headEnd/>
              <a:tailEnd/>
            </a:ln>
          </p:spPr>
          <p:txBody>
            <a:bodyPr/>
            <a:lstStyle/>
            <a:p>
              <a:endParaRPr lang="ja-JP" altLang="en-US"/>
            </a:p>
          </p:txBody>
        </p:sp>
        <p:sp>
          <p:nvSpPr>
            <p:cNvPr id="319" name="Line 396"/>
            <p:cNvSpPr>
              <a:spLocks noChangeShapeType="1"/>
            </p:cNvSpPr>
            <p:nvPr/>
          </p:nvSpPr>
          <p:spPr bwMode="auto">
            <a:xfrm flipV="1">
              <a:off x="2063" y="2639"/>
              <a:ext cx="1" cy="48"/>
            </a:xfrm>
            <a:prstGeom prst="line">
              <a:avLst/>
            </a:prstGeom>
            <a:noFill/>
            <a:ln w="0">
              <a:solidFill>
                <a:srgbClr val="000000"/>
              </a:solidFill>
              <a:round/>
              <a:headEnd/>
              <a:tailEnd/>
            </a:ln>
          </p:spPr>
          <p:txBody>
            <a:bodyPr/>
            <a:lstStyle/>
            <a:p>
              <a:endParaRPr lang="ja-JP" altLang="en-US"/>
            </a:p>
          </p:txBody>
        </p:sp>
        <p:sp>
          <p:nvSpPr>
            <p:cNvPr id="320" name="Line 397"/>
            <p:cNvSpPr>
              <a:spLocks noChangeShapeType="1"/>
            </p:cNvSpPr>
            <p:nvPr/>
          </p:nvSpPr>
          <p:spPr bwMode="auto">
            <a:xfrm>
              <a:off x="2063" y="1511"/>
              <a:ext cx="1" cy="38"/>
            </a:xfrm>
            <a:prstGeom prst="line">
              <a:avLst/>
            </a:prstGeom>
            <a:noFill/>
            <a:ln w="0">
              <a:solidFill>
                <a:srgbClr val="000000"/>
              </a:solidFill>
              <a:round/>
              <a:headEnd/>
              <a:tailEnd/>
            </a:ln>
          </p:spPr>
          <p:txBody>
            <a:bodyPr/>
            <a:lstStyle/>
            <a:p>
              <a:endParaRPr lang="ja-JP" altLang="en-US"/>
            </a:p>
          </p:txBody>
        </p:sp>
        <p:sp>
          <p:nvSpPr>
            <p:cNvPr id="321" name="Line 429"/>
            <p:cNvSpPr>
              <a:spLocks noChangeShapeType="1"/>
            </p:cNvSpPr>
            <p:nvPr/>
          </p:nvSpPr>
          <p:spPr bwMode="auto">
            <a:xfrm>
              <a:off x="2063" y="2687"/>
              <a:ext cx="25" cy="1"/>
            </a:xfrm>
            <a:prstGeom prst="line">
              <a:avLst/>
            </a:prstGeom>
            <a:noFill/>
            <a:ln w="0">
              <a:solidFill>
                <a:srgbClr val="000000"/>
              </a:solidFill>
              <a:round/>
              <a:headEnd/>
              <a:tailEnd/>
            </a:ln>
          </p:spPr>
          <p:txBody>
            <a:bodyPr/>
            <a:lstStyle/>
            <a:p>
              <a:endParaRPr lang="ja-JP" altLang="en-US"/>
            </a:p>
          </p:txBody>
        </p:sp>
        <p:sp>
          <p:nvSpPr>
            <p:cNvPr id="322" name="Line 430"/>
            <p:cNvSpPr>
              <a:spLocks noChangeShapeType="1"/>
            </p:cNvSpPr>
            <p:nvPr/>
          </p:nvSpPr>
          <p:spPr bwMode="auto">
            <a:xfrm flipH="1">
              <a:off x="4670" y="2687"/>
              <a:ext cx="30" cy="1"/>
            </a:xfrm>
            <a:prstGeom prst="line">
              <a:avLst/>
            </a:prstGeom>
            <a:noFill/>
            <a:ln w="0">
              <a:solidFill>
                <a:srgbClr val="000000"/>
              </a:solidFill>
              <a:round/>
              <a:headEnd/>
              <a:tailEnd/>
            </a:ln>
          </p:spPr>
          <p:txBody>
            <a:bodyPr/>
            <a:lstStyle/>
            <a:p>
              <a:endParaRPr lang="ja-JP" altLang="en-US"/>
            </a:p>
          </p:txBody>
        </p:sp>
        <p:sp>
          <p:nvSpPr>
            <p:cNvPr id="323" name="Line 433"/>
            <p:cNvSpPr>
              <a:spLocks noChangeShapeType="1"/>
            </p:cNvSpPr>
            <p:nvPr/>
          </p:nvSpPr>
          <p:spPr bwMode="auto">
            <a:xfrm flipH="1">
              <a:off x="4670" y="2450"/>
              <a:ext cx="30" cy="1"/>
            </a:xfrm>
            <a:prstGeom prst="line">
              <a:avLst/>
            </a:prstGeom>
            <a:noFill/>
            <a:ln w="0">
              <a:solidFill>
                <a:srgbClr val="000000"/>
              </a:solidFill>
              <a:round/>
              <a:headEnd/>
              <a:tailEnd/>
            </a:ln>
          </p:spPr>
          <p:txBody>
            <a:bodyPr/>
            <a:lstStyle/>
            <a:p>
              <a:endParaRPr lang="ja-JP" altLang="en-US"/>
            </a:p>
          </p:txBody>
        </p:sp>
        <p:sp>
          <p:nvSpPr>
            <p:cNvPr id="324" name="Line 444"/>
            <p:cNvSpPr>
              <a:spLocks noChangeShapeType="1"/>
            </p:cNvSpPr>
            <p:nvPr/>
          </p:nvSpPr>
          <p:spPr bwMode="auto">
            <a:xfrm>
              <a:off x="2063" y="1511"/>
              <a:ext cx="25" cy="1"/>
            </a:xfrm>
            <a:prstGeom prst="line">
              <a:avLst/>
            </a:prstGeom>
            <a:noFill/>
            <a:ln w="0">
              <a:solidFill>
                <a:srgbClr val="000000"/>
              </a:solidFill>
              <a:round/>
              <a:headEnd/>
              <a:tailEnd/>
            </a:ln>
          </p:spPr>
          <p:txBody>
            <a:bodyPr/>
            <a:lstStyle/>
            <a:p>
              <a:endParaRPr lang="ja-JP" altLang="en-US"/>
            </a:p>
          </p:txBody>
        </p:sp>
        <p:sp>
          <p:nvSpPr>
            <p:cNvPr id="325" name="Freeform 450"/>
            <p:cNvSpPr>
              <a:spLocks/>
            </p:cNvSpPr>
            <p:nvPr/>
          </p:nvSpPr>
          <p:spPr bwMode="auto">
            <a:xfrm>
              <a:off x="2063" y="1511"/>
              <a:ext cx="772" cy="778"/>
            </a:xfrm>
            <a:custGeom>
              <a:avLst/>
              <a:gdLst>
                <a:gd name="T0" fmla="*/ 13 w 772"/>
                <a:gd name="T1" fmla="*/ 0 h 778"/>
                <a:gd name="T2" fmla="*/ 31 w 772"/>
                <a:gd name="T3" fmla="*/ 0 h 778"/>
                <a:gd name="T4" fmla="*/ 49 w 772"/>
                <a:gd name="T5" fmla="*/ 0 h 778"/>
                <a:gd name="T6" fmla="*/ 67 w 772"/>
                <a:gd name="T7" fmla="*/ 0 h 778"/>
                <a:gd name="T8" fmla="*/ 86 w 772"/>
                <a:gd name="T9" fmla="*/ 10 h 778"/>
                <a:gd name="T10" fmla="*/ 104 w 772"/>
                <a:gd name="T11" fmla="*/ 19 h 778"/>
                <a:gd name="T12" fmla="*/ 122 w 772"/>
                <a:gd name="T13" fmla="*/ 19 h 778"/>
                <a:gd name="T14" fmla="*/ 140 w 772"/>
                <a:gd name="T15" fmla="*/ 29 h 778"/>
                <a:gd name="T16" fmla="*/ 158 w 772"/>
                <a:gd name="T17" fmla="*/ 38 h 778"/>
                <a:gd name="T18" fmla="*/ 177 w 772"/>
                <a:gd name="T19" fmla="*/ 48 h 778"/>
                <a:gd name="T20" fmla="*/ 195 w 772"/>
                <a:gd name="T21" fmla="*/ 57 h 778"/>
                <a:gd name="T22" fmla="*/ 213 w 772"/>
                <a:gd name="T23" fmla="*/ 76 h 778"/>
                <a:gd name="T24" fmla="*/ 231 w 772"/>
                <a:gd name="T25" fmla="*/ 85 h 778"/>
                <a:gd name="T26" fmla="*/ 250 w 772"/>
                <a:gd name="T27" fmla="*/ 104 h 778"/>
                <a:gd name="T28" fmla="*/ 268 w 772"/>
                <a:gd name="T29" fmla="*/ 114 h 778"/>
                <a:gd name="T30" fmla="*/ 286 w 772"/>
                <a:gd name="T31" fmla="*/ 133 h 778"/>
                <a:gd name="T32" fmla="*/ 304 w 772"/>
                <a:gd name="T33" fmla="*/ 152 h 778"/>
                <a:gd name="T34" fmla="*/ 322 w 772"/>
                <a:gd name="T35" fmla="*/ 171 h 778"/>
                <a:gd name="T36" fmla="*/ 341 w 772"/>
                <a:gd name="T37" fmla="*/ 190 h 778"/>
                <a:gd name="T38" fmla="*/ 359 w 772"/>
                <a:gd name="T39" fmla="*/ 209 h 778"/>
                <a:gd name="T40" fmla="*/ 377 w 772"/>
                <a:gd name="T41" fmla="*/ 228 h 778"/>
                <a:gd name="T42" fmla="*/ 395 w 772"/>
                <a:gd name="T43" fmla="*/ 247 h 778"/>
                <a:gd name="T44" fmla="*/ 414 w 772"/>
                <a:gd name="T45" fmla="*/ 266 h 778"/>
                <a:gd name="T46" fmla="*/ 432 w 772"/>
                <a:gd name="T47" fmla="*/ 294 h 778"/>
                <a:gd name="T48" fmla="*/ 450 w 772"/>
                <a:gd name="T49" fmla="*/ 313 h 778"/>
                <a:gd name="T50" fmla="*/ 468 w 772"/>
                <a:gd name="T51" fmla="*/ 332 h 778"/>
                <a:gd name="T52" fmla="*/ 486 w 772"/>
                <a:gd name="T53" fmla="*/ 360 h 778"/>
                <a:gd name="T54" fmla="*/ 505 w 772"/>
                <a:gd name="T55" fmla="*/ 389 h 778"/>
                <a:gd name="T56" fmla="*/ 523 w 772"/>
                <a:gd name="T57" fmla="*/ 408 h 778"/>
                <a:gd name="T58" fmla="*/ 541 w 772"/>
                <a:gd name="T59" fmla="*/ 436 h 778"/>
                <a:gd name="T60" fmla="*/ 559 w 772"/>
                <a:gd name="T61" fmla="*/ 465 h 778"/>
                <a:gd name="T62" fmla="*/ 578 w 772"/>
                <a:gd name="T63" fmla="*/ 484 h 778"/>
                <a:gd name="T64" fmla="*/ 596 w 772"/>
                <a:gd name="T65" fmla="*/ 512 h 778"/>
                <a:gd name="T66" fmla="*/ 614 w 772"/>
                <a:gd name="T67" fmla="*/ 541 h 778"/>
                <a:gd name="T68" fmla="*/ 632 w 772"/>
                <a:gd name="T69" fmla="*/ 569 h 778"/>
                <a:gd name="T70" fmla="*/ 651 w 772"/>
                <a:gd name="T71" fmla="*/ 597 h 778"/>
                <a:gd name="T72" fmla="*/ 669 w 772"/>
                <a:gd name="T73" fmla="*/ 626 h 778"/>
                <a:gd name="T74" fmla="*/ 687 w 772"/>
                <a:gd name="T75" fmla="*/ 654 h 778"/>
                <a:gd name="T76" fmla="*/ 705 w 772"/>
                <a:gd name="T77" fmla="*/ 683 h 778"/>
                <a:gd name="T78" fmla="*/ 723 w 772"/>
                <a:gd name="T79" fmla="*/ 711 h 778"/>
                <a:gd name="T80" fmla="*/ 742 w 772"/>
                <a:gd name="T81" fmla="*/ 730 h 778"/>
                <a:gd name="T82" fmla="*/ 760 w 772"/>
                <a:gd name="T83" fmla="*/ 759 h 7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2"/>
                <a:gd name="T127" fmla="*/ 0 h 778"/>
                <a:gd name="T128" fmla="*/ 772 w 772"/>
                <a:gd name="T129" fmla="*/ 778 h 77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2" h="778">
                  <a:moveTo>
                    <a:pt x="0" y="0"/>
                  </a:moveTo>
                  <a:lnTo>
                    <a:pt x="7" y="0"/>
                  </a:lnTo>
                  <a:lnTo>
                    <a:pt x="13" y="0"/>
                  </a:lnTo>
                  <a:lnTo>
                    <a:pt x="19" y="0"/>
                  </a:lnTo>
                  <a:lnTo>
                    <a:pt x="25" y="0"/>
                  </a:lnTo>
                  <a:lnTo>
                    <a:pt x="31" y="0"/>
                  </a:lnTo>
                  <a:lnTo>
                    <a:pt x="37" y="0"/>
                  </a:lnTo>
                  <a:lnTo>
                    <a:pt x="43" y="0"/>
                  </a:lnTo>
                  <a:lnTo>
                    <a:pt x="49" y="0"/>
                  </a:lnTo>
                  <a:lnTo>
                    <a:pt x="55" y="0"/>
                  </a:lnTo>
                  <a:lnTo>
                    <a:pt x="61" y="0"/>
                  </a:lnTo>
                  <a:lnTo>
                    <a:pt x="67" y="0"/>
                  </a:lnTo>
                  <a:lnTo>
                    <a:pt x="73" y="10"/>
                  </a:lnTo>
                  <a:lnTo>
                    <a:pt x="79" y="10"/>
                  </a:lnTo>
                  <a:lnTo>
                    <a:pt x="86" y="10"/>
                  </a:lnTo>
                  <a:lnTo>
                    <a:pt x="92" y="10"/>
                  </a:lnTo>
                  <a:lnTo>
                    <a:pt x="98" y="10"/>
                  </a:lnTo>
                  <a:lnTo>
                    <a:pt x="104" y="19"/>
                  </a:lnTo>
                  <a:lnTo>
                    <a:pt x="110" y="19"/>
                  </a:lnTo>
                  <a:lnTo>
                    <a:pt x="116" y="19"/>
                  </a:lnTo>
                  <a:lnTo>
                    <a:pt x="122" y="19"/>
                  </a:lnTo>
                  <a:lnTo>
                    <a:pt x="128" y="29"/>
                  </a:lnTo>
                  <a:lnTo>
                    <a:pt x="134" y="29"/>
                  </a:lnTo>
                  <a:lnTo>
                    <a:pt x="140" y="29"/>
                  </a:lnTo>
                  <a:lnTo>
                    <a:pt x="146" y="38"/>
                  </a:lnTo>
                  <a:lnTo>
                    <a:pt x="152" y="38"/>
                  </a:lnTo>
                  <a:lnTo>
                    <a:pt x="158" y="38"/>
                  </a:lnTo>
                  <a:lnTo>
                    <a:pt x="165" y="48"/>
                  </a:lnTo>
                  <a:lnTo>
                    <a:pt x="171" y="48"/>
                  </a:lnTo>
                  <a:lnTo>
                    <a:pt x="177" y="48"/>
                  </a:lnTo>
                  <a:lnTo>
                    <a:pt x="183" y="57"/>
                  </a:lnTo>
                  <a:lnTo>
                    <a:pt x="189" y="57"/>
                  </a:lnTo>
                  <a:lnTo>
                    <a:pt x="195" y="57"/>
                  </a:lnTo>
                  <a:lnTo>
                    <a:pt x="201" y="67"/>
                  </a:lnTo>
                  <a:lnTo>
                    <a:pt x="207" y="67"/>
                  </a:lnTo>
                  <a:lnTo>
                    <a:pt x="213" y="76"/>
                  </a:lnTo>
                  <a:lnTo>
                    <a:pt x="219" y="76"/>
                  </a:lnTo>
                  <a:lnTo>
                    <a:pt x="225" y="85"/>
                  </a:lnTo>
                  <a:lnTo>
                    <a:pt x="231" y="85"/>
                  </a:lnTo>
                  <a:lnTo>
                    <a:pt x="237" y="95"/>
                  </a:lnTo>
                  <a:lnTo>
                    <a:pt x="243" y="95"/>
                  </a:lnTo>
                  <a:lnTo>
                    <a:pt x="250" y="104"/>
                  </a:lnTo>
                  <a:lnTo>
                    <a:pt x="256" y="104"/>
                  </a:lnTo>
                  <a:lnTo>
                    <a:pt x="262" y="114"/>
                  </a:lnTo>
                  <a:lnTo>
                    <a:pt x="268" y="114"/>
                  </a:lnTo>
                  <a:lnTo>
                    <a:pt x="274" y="123"/>
                  </a:lnTo>
                  <a:lnTo>
                    <a:pt x="280" y="123"/>
                  </a:lnTo>
                  <a:lnTo>
                    <a:pt x="286" y="133"/>
                  </a:lnTo>
                  <a:lnTo>
                    <a:pt x="292" y="133"/>
                  </a:lnTo>
                  <a:lnTo>
                    <a:pt x="298" y="142"/>
                  </a:lnTo>
                  <a:lnTo>
                    <a:pt x="304" y="152"/>
                  </a:lnTo>
                  <a:lnTo>
                    <a:pt x="310" y="152"/>
                  </a:lnTo>
                  <a:lnTo>
                    <a:pt x="316" y="161"/>
                  </a:lnTo>
                  <a:lnTo>
                    <a:pt x="322" y="171"/>
                  </a:lnTo>
                  <a:lnTo>
                    <a:pt x="329" y="171"/>
                  </a:lnTo>
                  <a:lnTo>
                    <a:pt x="335" y="180"/>
                  </a:lnTo>
                  <a:lnTo>
                    <a:pt x="341" y="190"/>
                  </a:lnTo>
                  <a:lnTo>
                    <a:pt x="347" y="190"/>
                  </a:lnTo>
                  <a:lnTo>
                    <a:pt x="353" y="199"/>
                  </a:lnTo>
                  <a:lnTo>
                    <a:pt x="359" y="209"/>
                  </a:lnTo>
                  <a:lnTo>
                    <a:pt x="365" y="209"/>
                  </a:lnTo>
                  <a:lnTo>
                    <a:pt x="371" y="218"/>
                  </a:lnTo>
                  <a:lnTo>
                    <a:pt x="377" y="228"/>
                  </a:lnTo>
                  <a:lnTo>
                    <a:pt x="383" y="228"/>
                  </a:lnTo>
                  <a:lnTo>
                    <a:pt x="389" y="237"/>
                  </a:lnTo>
                  <a:lnTo>
                    <a:pt x="395" y="247"/>
                  </a:lnTo>
                  <a:lnTo>
                    <a:pt x="401" y="256"/>
                  </a:lnTo>
                  <a:lnTo>
                    <a:pt x="408" y="256"/>
                  </a:lnTo>
                  <a:lnTo>
                    <a:pt x="414" y="266"/>
                  </a:lnTo>
                  <a:lnTo>
                    <a:pt x="420" y="275"/>
                  </a:lnTo>
                  <a:lnTo>
                    <a:pt x="426" y="285"/>
                  </a:lnTo>
                  <a:lnTo>
                    <a:pt x="432" y="294"/>
                  </a:lnTo>
                  <a:lnTo>
                    <a:pt x="438" y="294"/>
                  </a:lnTo>
                  <a:lnTo>
                    <a:pt x="444" y="304"/>
                  </a:lnTo>
                  <a:lnTo>
                    <a:pt x="450" y="313"/>
                  </a:lnTo>
                  <a:lnTo>
                    <a:pt x="456" y="322"/>
                  </a:lnTo>
                  <a:lnTo>
                    <a:pt x="462" y="332"/>
                  </a:lnTo>
                  <a:lnTo>
                    <a:pt x="468" y="332"/>
                  </a:lnTo>
                  <a:lnTo>
                    <a:pt x="474" y="341"/>
                  </a:lnTo>
                  <a:lnTo>
                    <a:pt x="480" y="351"/>
                  </a:lnTo>
                  <a:lnTo>
                    <a:pt x="486" y="360"/>
                  </a:lnTo>
                  <a:lnTo>
                    <a:pt x="493" y="370"/>
                  </a:lnTo>
                  <a:lnTo>
                    <a:pt x="499" y="379"/>
                  </a:lnTo>
                  <a:lnTo>
                    <a:pt x="505" y="389"/>
                  </a:lnTo>
                  <a:lnTo>
                    <a:pt x="511" y="389"/>
                  </a:lnTo>
                  <a:lnTo>
                    <a:pt x="517" y="398"/>
                  </a:lnTo>
                  <a:lnTo>
                    <a:pt x="523" y="408"/>
                  </a:lnTo>
                  <a:lnTo>
                    <a:pt x="529" y="417"/>
                  </a:lnTo>
                  <a:lnTo>
                    <a:pt x="535" y="427"/>
                  </a:lnTo>
                  <a:lnTo>
                    <a:pt x="541" y="436"/>
                  </a:lnTo>
                  <a:lnTo>
                    <a:pt x="547" y="446"/>
                  </a:lnTo>
                  <a:lnTo>
                    <a:pt x="553" y="455"/>
                  </a:lnTo>
                  <a:lnTo>
                    <a:pt x="559" y="465"/>
                  </a:lnTo>
                  <a:lnTo>
                    <a:pt x="565" y="474"/>
                  </a:lnTo>
                  <a:lnTo>
                    <a:pt x="572" y="474"/>
                  </a:lnTo>
                  <a:lnTo>
                    <a:pt x="578" y="484"/>
                  </a:lnTo>
                  <a:lnTo>
                    <a:pt x="584" y="493"/>
                  </a:lnTo>
                  <a:lnTo>
                    <a:pt x="590" y="503"/>
                  </a:lnTo>
                  <a:lnTo>
                    <a:pt x="596" y="512"/>
                  </a:lnTo>
                  <a:lnTo>
                    <a:pt x="602" y="522"/>
                  </a:lnTo>
                  <a:lnTo>
                    <a:pt x="608" y="531"/>
                  </a:lnTo>
                  <a:lnTo>
                    <a:pt x="614" y="541"/>
                  </a:lnTo>
                  <a:lnTo>
                    <a:pt x="620" y="550"/>
                  </a:lnTo>
                  <a:lnTo>
                    <a:pt x="626" y="559"/>
                  </a:lnTo>
                  <a:lnTo>
                    <a:pt x="632" y="569"/>
                  </a:lnTo>
                  <a:lnTo>
                    <a:pt x="638" y="578"/>
                  </a:lnTo>
                  <a:lnTo>
                    <a:pt x="644" y="588"/>
                  </a:lnTo>
                  <a:lnTo>
                    <a:pt x="651" y="597"/>
                  </a:lnTo>
                  <a:lnTo>
                    <a:pt x="657" y="607"/>
                  </a:lnTo>
                  <a:lnTo>
                    <a:pt x="663" y="616"/>
                  </a:lnTo>
                  <a:lnTo>
                    <a:pt x="669" y="626"/>
                  </a:lnTo>
                  <a:lnTo>
                    <a:pt x="675" y="635"/>
                  </a:lnTo>
                  <a:lnTo>
                    <a:pt x="681" y="645"/>
                  </a:lnTo>
                  <a:lnTo>
                    <a:pt x="687" y="654"/>
                  </a:lnTo>
                  <a:lnTo>
                    <a:pt x="693" y="664"/>
                  </a:lnTo>
                  <a:lnTo>
                    <a:pt x="699" y="673"/>
                  </a:lnTo>
                  <a:lnTo>
                    <a:pt x="705" y="683"/>
                  </a:lnTo>
                  <a:lnTo>
                    <a:pt x="711" y="692"/>
                  </a:lnTo>
                  <a:lnTo>
                    <a:pt x="717" y="702"/>
                  </a:lnTo>
                  <a:lnTo>
                    <a:pt x="723" y="711"/>
                  </a:lnTo>
                  <a:lnTo>
                    <a:pt x="729" y="721"/>
                  </a:lnTo>
                  <a:lnTo>
                    <a:pt x="736" y="730"/>
                  </a:lnTo>
                  <a:lnTo>
                    <a:pt x="742" y="730"/>
                  </a:lnTo>
                  <a:lnTo>
                    <a:pt x="748" y="740"/>
                  </a:lnTo>
                  <a:lnTo>
                    <a:pt x="754" y="749"/>
                  </a:lnTo>
                  <a:lnTo>
                    <a:pt x="760" y="759"/>
                  </a:lnTo>
                  <a:lnTo>
                    <a:pt x="766" y="768"/>
                  </a:lnTo>
                  <a:lnTo>
                    <a:pt x="772" y="778"/>
                  </a:lnTo>
                </a:path>
              </a:pathLst>
            </a:custGeom>
            <a:noFill/>
            <a:ln w="9525">
              <a:solidFill>
                <a:srgbClr val="0000FF"/>
              </a:solidFill>
              <a:prstDash val="solid"/>
              <a:round/>
              <a:headEnd/>
              <a:tailEnd/>
            </a:ln>
          </p:spPr>
          <p:txBody>
            <a:bodyPr/>
            <a:lstStyle/>
            <a:p>
              <a:endParaRPr lang="ja-JP" altLang="en-US"/>
            </a:p>
          </p:txBody>
        </p:sp>
        <p:sp>
          <p:nvSpPr>
            <p:cNvPr id="326" name="Freeform 451"/>
            <p:cNvSpPr>
              <a:spLocks/>
            </p:cNvSpPr>
            <p:nvPr/>
          </p:nvSpPr>
          <p:spPr bwMode="auto">
            <a:xfrm>
              <a:off x="2835" y="2289"/>
              <a:ext cx="772" cy="388"/>
            </a:xfrm>
            <a:custGeom>
              <a:avLst/>
              <a:gdLst>
                <a:gd name="T0" fmla="*/ 12 w 772"/>
                <a:gd name="T1" fmla="*/ 18 h 388"/>
                <a:gd name="T2" fmla="*/ 30 w 772"/>
                <a:gd name="T3" fmla="*/ 47 h 388"/>
                <a:gd name="T4" fmla="*/ 49 w 772"/>
                <a:gd name="T5" fmla="*/ 75 h 388"/>
                <a:gd name="T6" fmla="*/ 67 w 772"/>
                <a:gd name="T7" fmla="*/ 104 h 388"/>
                <a:gd name="T8" fmla="*/ 85 w 772"/>
                <a:gd name="T9" fmla="*/ 132 h 388"/>
                <a:gd name="T10" fmla="*/ 103 w 772"/>
                <a:gd name="T11" fmla="*/ 161 h 388"/>
                <a:gd name="T12" fmla="*/ 122 w 772"/>
                <a:gd name="T13" fmla="*/ 180 h 388"/>
                <a:gd name="T14" fmla="*/ 140 w 772"/>
                <a:gd name="T15" fmla="*/ 208 h 388"/>
                <a:gd name="T16" fmla="*/ 158 w 772"/>
                <a:gd name="T17" fmla="*/ 237 h 388"/>
                <a:gd name="T18" fmla="*/ 176 w 772"/>
                <a:gd name="T19" fmla="*/ 255 h 388"/>
                <a:gd name="T20" fmla="*/ 194 w 772"/>
                <a:gd name="T21" fmla="*/ 284 h 388"/>
                <a:gd name="T22" fmla="*/ 213 w 772"/>
                <a:gd name="T23" fmla="*/ 312 h 388"/>
                <a:gd name="T24" fmla="*/ 231 w 772"/>
                <a:gd name="T25" fmla="*/ 331 h 388"/>
                <a:gd name="T26" fmla="*/ 249 w 772"/>
                <a:gd name="T27" fmla="*/ 360 h 388"/>
                <a:gd name="T28" fmla="*/ 267 w 772"/>
                <a:gd name="T29" fmla="*/ 379 h 388"/>
                <a:gd name="T30" fmla="*/ 286 w 772"/>
                <a:gd name="T31" fmla="*/ 379 h 388"/>
                <a:gd name="T32" fmla="*/ 304 w 772"/>
                <a:gd name="T33" fmla="*/ 360 h 388"/>
                <a:gd name="T34" fmla="*/ 322 w 772"/>
                <a:gd name="T35" fmla="*/ 341 h 388"/>
                <a:gd name="T36" fmla="*/ 340 w 772"/>
                <a:gd name="T37" fmla="*/ 322 h 388"/>
                <a:gd name="T38" fmla="*/ 358 w 772"/>
                <a:gd name="T39" fmla="*/ 303 h 388"/>
                <a:gd name="T40" fmla="*/ 377 w 772"/>
                <a:gd name="T41" fmla="*/ 284 h 388"/>
                <a:gd name="T42" fmla="*/ 395 w 772"/>
                <a:gd name="T43" fmla="*/ 265 h 388"/>
                <a:gd name="T44" fmla="*/ 413 w 772"/>
                <a:gd name="T45" fmla="*/ 255 h 388"/>
                <a:gd name="T46" fmla="*/ 431 w 772"/>
                <a:gd name="T47" fmla="*/ 237 h 388"/>
                <a:gd name="T48" fmla="*/ 450 w 772"/>
                <a:gd name="T49" fmla="*/ 218 h 388"/>
                <a:gd name="T50" fmla="*/ 468 w 772"/>
                <a:gd name="T51" fmla="*/ 208 h 388"/>
                <a:gd name="T52" fmla="*/ 486 w 772"/>
                <a:gd name="T53" fmla="*/ 189 h 388"/>
                <a:gd name="T54" fmla="*/ 504 w 772"/>
                <a:gd name="T55" fmla="*/ 180 h 388"/>
                <a:gd name="T56" fmla="*/ 522 w 772"/>
                <a:gd name="T57" fmla="*/ 170 h 388"/>
                <a:gd name="T58" fmla="*/ 541 w 772"/>
                <a:gd name="T59" fmla="*/ 161 h 388"/>
                <a:gd name="T60" fmla="*/ 559 w 772"/>
                <a:gd name="T61" fmla="*/ 151 h 388"/>
                <a:gd name="T62" fmla="*/ 577 w 772"/>
                <a:gd name="T63" fmla="*/ 142 h 388"/>
                <a:gd name="T64" fmla="*/ 595 w 772"/>
                <a:gd name="T65" fmla="*/ 132 h 388"/>
                <a:gd name="T66" fmla="*/ 614 w 772"/>
                <a:gd name="T67" fmla="*/ 123 h 388"/>
                <a:gd name="T68" fmla="*/ 632 w 772"/>
                <a:gd name="T69" fmla="*/ 123 h 388"/>
                <a:gd name="T70" fmla="*/ 650 w 772"/>
                <a:gd name="T71" fmla="*/ 113 h 388"/>
                <a:gd name="T72" fmla="*/ 668 w 772"/>
                <a:gd name="T73" fmla="*/ 104 h 388"/>
                <a:gd name="T74" fmla="*/ 686 w 772"/>
                <a:gd name="T75" fmla="*/ 104 h 388"/>
                <a:gd name="T76" fmla="*/ 705 w 772"/>
                <a:gd name="T77" fmla="*/ 104 h 388"/>
                <a:gd name="T78" fmla="*/ 723 w 772"/>
                <a:gd name="T79" fmla="*/ 104 h 388"/>
                <a:gd name="T80" fmla="*/ 741 w 772"/>
                <a:gd name="T81" fmla="*/ 104 h 388"/>
                <a:gd name="T82" fmla="*/ 759 w 772"/>
                <a:gd name="T83" fmla="*/ 104 h 3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2"/>
                <a:gd name="T127" fmla="*/ 0 h 388"/>
                <a:gd name="T128" fmla="*/ 772 w 772"/>
                <a:gd name="T129" fmla="*/ 388 h 3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2" h="388">
                  <a:moveTo>
                    <a:pt x="0" y="0"/>
                  </a:moveTo>
                  <a:lnTo>
                    <a:pt x="6" y="9"/>
                  </a:lnTo>
                  <a:lnTo>
                    <a:pt x="12" y="18"/>
                  </a:lnTo>
                  <a:lnTo>
                    <a:pt x="18" y="28"/>
                  </a:lnTo>
                  <a:lnTo>
                    <a:pt x="24" y="37"/>
                  </a:lnTo>
                  <a:lnTo>
                    <a:pt x="30" y="47"/>
                  </a:lnTo>
                  <a:lnTo>
                    <a:pt x="36" y="56"/>
                  </a:lnTo>
                  <a:lnTo>
                    <a:pt x="43" y="66"/>
                  </a:lnTo>
                  <a:lnTo>
                    <a:pt x="49" y="75"/>
                  </a:lnTo>
                  <a:lnTo>
                    <a:pt x="55" y="85"/>
                  </a:lnTo>
                  <a:lnTo>
                    <a:pt x="61" y="94"/>
                  </a:lnTo>
                  <a:lnTo>
                    <a:pt x="67" y="104"/>
                  </a:lnTo>
                  <a:lnTo>
                    <a:pt x="73" y="113"/>
                  </a:lnTo>
                  <a:lnTo>
                    <a:pt x="79" y="123"/>
                  </a:lnTo>
                  <a:lnTo>
                    <a:pt x="85" y="132"/>
                  </a:lnTo>
                  <a:lnTo>
                    <a:pt x="91" y="142"/>
                  </a:lnTo>
                  <a:lnTo>
                    <a:pt x="97" y="151"/>
                  </a:lnTo>
                  <a:lnTo>
                    <a:pt x="103" y="161"/>
                  </a:lnTo>
                  <a:lnTo>
                    <a:pt x="109" y="170"/>
                  </a:lnTo>
                  <a:lnTo>
                    <a:pt x="115" y="170"/>
                  </a:lnTo>
                  <a:lnTo>
                    <a:pt x="122" y="180"/>
                  </a:lnTo>
                  <a:lnTo>
                    <a:pt x="128" y="189"/>
                  </a:lnTo>
                  <a:lnTo>
                    <a:pt x="134" y="199"/>
                  </a:lnTo>
                  <a:lnTo>
                    <a:pt x="140" y="208"/>
                  </a:lnTo>
                  <a:lnTo>
                    <a:pt x="146" y="218"/>
                  </a:lnTo>
                  <a:lnTo>
                    <a:pt x="152" y="227"/>
                  </a:lnTo>
                  <a:lnTo>
                    <a:pt x="158" y="237"/>
                  </a:lnTo>
                  <a:lnTo>
                    <a:pt x="164" y="246"/>
                  </a:lnTo>
                  <a:lnTo>
                    <a:pt x="170" y="255"/>
                  </a:lnTo>
                  <a:lnTo>
                    <a:pt x="176" y="255"/>
                  </a:lnTo>
                  <a:lnTo>
                    <a:pt x="182" y="265"/>
                  </a:lnTo>
                  <a:lnTo>
                    <a:pt x="188" y="274"/>
                  </a:lnTo>
                  <a:lnTo>
                    <a:pt x="194" y="284"/>
                  </a:lnTo>
                  <a:lnTo>
                    <a:pt x="200" y="293"/>
                  </a:lnTo>
                  <a:lnTo>
                    <a:pt x="207" y="303"/>
                  </a:lnTo>
                  <a:lnTo>
                    <a:pt x="213" y="312"/>
                  </a:lnTo>
                  <a:lnTo>
                    <a:pt x="219" y="312"/>
                  </a:lnTo>
                  <a:lnTo>
                    <a:pt x="225" y="322"/>
                  </a:lnTo>
                  <a:lnTo>
                    <a:pt x="231" y="331"/>
                  </a:lnTo>
                  <a:lnTo>
                    <a:pt x="237" y="341"/>
                  </a:lnTo>
                  <a:lnTo>
                    <a:pt x="243" y="350"/>
                  </a:lnTo>
                  <a:lnTo>
                    <a:pt x="249" y="360"/>
                  </a:lnTo>
                  <a:lnTo>
                    <a:pt x="255" y="360"/>
                  </a:lnTo>
                  <a:lnTo>
                    <a:pt x="261" y="369"/>
                  </a:lnTo>
                  <a:lnTo>
                    <a:pt x="267" y="379"/>
                  </a:lnTo>
                  <a:lnTo>
                    <a:pt x="273" y="388"/>
                  </a:lnTo>
                  <a:lnTo>
                    <a:pt x="279" y="388"/>
                  </a:lnTo>
                  <a:lnTo>
                    <a:pt x="286" y="379"/>
                  </a:lnTo>
                  <a:lnTo>
                    <a:pt x="292" y="379"/>
                  </a:lnTo>
                  <a:lnTo>
                    <a:pt x="298" y="369"/>
                  </a:lnTo>
                  <a:lnTo>
                    <a:pt x="304" y="360"/>
                  </a:lnTo>
                  <a:lnTo>
                    <a:pt x="310" y="360"/>
                  </a:lnTo>
                  <a:lnTo>
                    <a:pt x="316" y="350"/>
                  </a:lnTo>
                  <a:lnTo>
                    <a:pt x="322" y="341"/>
                  </a:lnTo>
                  <a:lnTo>
                    <a:pt x="328" y="331"/>
                  </a:lnTo>
                  <a:lnTo>
                    <a:pt x="334" y="331"/>
                  </a:lnTo>
                  <a:lnTo>
                    <a:pt x="340" y="322"/>
                  </a:lnTo>
                  <a:lnTo>
                    <a:pt x="346" y="312"/>
                  </a:lnTo>
                  <a:lnTo>
                    <a:pt x="352" y="312"/>
                  </a:lnTo>
                  <a:lnTo>
                    <a:pt x="358" y="303"/>
                  </a:lnTo>
                  <a:lnTo>
                    <a:pt x="365" y="293"/>
                  </a:lnTo>
                  <a:lnTo>
                    <a:pt x="371" y="293"/>
                  </a:lnTo>
                  <a:lnTo>
                    <a:pt x="377" y="284"/>
                  </a:lnTo>
                  <a:lnTo>
                    <a:pt x="383" y="274"/>
                  </a:lnTo>
                  <a:lnTo>
                    <a:pt x="389" y="274"/>
                  </a:lnTo>
                  <a:lnTo>
                    <a:pt x="395" y="265"/>
                  </a:lnTo>
                  <a:lnTo>
                    <a:pt x="401" y="265"/>
                  </a:lnTo>
                  <a:lnTo>
                    <a:pt x="407" y="255"/>
                  </a:lnTo>
                  <a:lnTo>
                    <a:pt x="413" y="255"/>
                  </a:lnTo>
                  <a:lnTo>
                    <a:pt x="419" y="246"/>
                  </a:lnTo>
                  <a:lnTo>
                    <a:pt x="425" y="237"/>
                  </a:lnTo>
                  <a:lnTo>
                    <a:pt x="431" y="237"/>
                  </a:lnTo>
                  <a:lnTo>
                    <a:pt x="437" y="227"/>
                  </a:lnTo>
                  <a:lnTo>
                    <a:pt x="443" y="227"/>
                  </a:lnTo>
                  <a:lnTo>
                    <a:pt x="450" y="218"/>
                  </a:lnTo>
                  <a:lnTo>
                    <a:pt x="456" y="218"/>
                  </a:lnTo>
                  <a:lnTo>
                    <a:pt x="462" y="208"/>
                  </a:lnTo>
                  <a:lnTo>
                    <a:pt x="468" y="208"/>
                  </a:lnTo>
                  <a:lnTo>
                    <a:pt x="474" y="199"/>
                  </a:lnTo>
                  <a:lnTo>
                    <a:pt x="480" y="199"/>
                  </a:lnTo>
                  <a:lnTo>
                    <a:pt x="486" y="189"/>
                  </a:lnTo>
                  <a:lnTo>
                    <a:pt x="492" y="189"/>
                  </a:lnTo>
                  <a:lnTo>
                    <a:pt x="498" y="189"/>
                  </a:lnTo>
                  <a:lnTo>
                    <a:pt x="504" y="180"/>
                  </a:lnTo>
                  <a:lnTo>
                    <a:pt x="510" y="180"/>
                  </a:lnTo>
                  <a:lnTo>
                    <a:pt x="516" y="170"/>
                  </a:lnTo>
                  <a:lnTo>
                    <a:pt x="522" y="170"/>
                  </a:lnTo>
                  <a:lnTo>
                    <a:pt x="529" y="161"/>
                  </a:lnTo>
                  <a:lnTo>
                    <a:pt x="535" y="161"/>
                  </a:lnTo>
                  <a:lnTo>
                    <a:pt x="541" y="161"/>
                  </a:lnTo>
                  <a:lnTo>
                    <a:pt x="547" y="151"/>
                  </a:lnTo>
                  <a:lnTo>
                    <a:pt x="553" y="151"/>
                  </a:lnTo>
                  <a:lnTo>
                    <a:pt x="559" y="151"/>
                  </a:lnTo>
                  <a:lnTo>
                    <a:pt x="565" y="142"/>
                  </a:lnTo>
                  <a:lnTo>
                    <a:pt x="571" y="142"/>
                  </a:lnTo>
                  <a:lnTo>
                    <a:pt x="577" y="142"/>
                  </a:lnTo>
                  <a:lnTo>
                    <a:pt x="583" y="132"/>
                  </a:lnTo>
                  <a:lnTo>
                    <a:pt x="589" y="132"/>
                  </a:lnTo>
                  <a:lnTo>
                    <a:pt x="595" y="132"/>
                  </a:lnTo>
                  <a:lnTo>
                    <a:pt x="601" y="132"/>
                  </a:lnTo>
                  <a:lnTo>
                    <a:pt x="608" y="123"/>
                  </a:lnTo>
                  <a:lnTo>
                    <a:pt x="614" y="123"/>
                  </a:lnTo>
                  <a:lnTo>
                    <a:pt x="620" y="123"/>
                  </a:lnTo>
                  <a:lnTo>
                    <a:pt x="626" y="123"/>
                  </a:lnTo>
                  <a:lnTo>
                    <a:pt x="632" y="123"/>
                  </a:lnTo>
                  <a:lnTo>
                    <a:pt x="638" y="113"/>
                  </a:lnTo>
                  <a:lnTo>
                    <a:pt x="644" y="113"/>
                  </a:lnTo>
                  <a:lnTo>
                    <a:pt x="650" y="113"/>
                  </a:lnTo>
                  <a:lnTo>
                    <a:pt x="656" y="113"/>
                  </a:lnTo>
                  <a:lnTo>
                    <a:pt x="662" y="113"/>
                  </a:lnTo>
                  <a:lnTo>
                    <a:pt x="668" y="104"/>
                  </a:lnTo>
                  <a:lnTo>
                    <a:pt x="674" y="104"/>
                  </a:lnTo>
                  <a:lnTo>
                    <a:pt x="680" y="104"/>
                  </a:lnTo>
                  <a:lnTo>
                    <a:pt x="686" y="104"/>
                  </a:lnTo>
                  <a:lnTo>
                    <a:pt x="693" y="104"/>
                  </a:lnTo>
                  <a:lnTo>
                    <a:pt x="699" y="104"/>
                  </a:lnTo>
                  <a:lnTo>
                    <a:pt x="705" y="104"/>
                  </a:lnTo>
                  <a:lnTo>
                    <a:pt x="711" y="104"/>
                  </a:lnTo>
                  <a:lnTo>
                    <a:pt x="717" y="104"/>
                  </a:lnTo>
                  <a:lnTo>
                    <a:pt x="723" y="104"/>
                  </a:lnTo>
                  <a:lnTo>
                    <a:pt x="729" y="104"/>
                  </a:lnTo>
                  <a:lnTo>
                    <a:pt x="735" y="104"/>
                  </a:lnTo>
                  <a:lnTo>
                    <a:pt x="741" y="104"/>
                  </a:lnTo>
                  <a:lnTo>
                    <a:pt x="747" y="104"/>
                  </a:lnTo>
                  <a:lnTo>
                    <a:pt x="753" y="104"/>
                  </a:lnTo>
                  <a:lnTo>
                    <a:pt x="759" y="104"/>
                  </a:lnTo>
                  <a:lnTo>
                    <a:pt x="765" y="104"/>
                  </a:lnTo>
                  <a:lnTo>
                    <a:pt x="772" y="104"/>
                  </a:lnTo>
                </a:path>
              </a:pathLst>
            </a:custGeom>
            <a:noFill/>
            <a:ln w="9525">
              <a:solidFill>
                <a:srgbClr val="0000FF"/>
              </a:solidFill>
              <a:prstDash val="solid"/>
              <a:round/>
              <a:headEnd/>
              <a:tailEnd/>
            </a:ln>
          </p:spPr>
          <p:txBody>
            <a:bodyPr/>
            <a:lstStyle/>
            <a:p>
              <a:endParaRPr lang="ja-JP" altLang="en-US"/>
            </a:p>
          </p:txBody>
        </p:sp>
        <p:sp>
          <p:nvSpPr>
            <p:cNvPr id="327" name="Freeform 452"/>
            <p:cNvSpPr>
              <a:spLocks/>
            </p:cNvSpPr>
            <p:nvPr/>
          </p:nvSpPr>
          <p:spPr bwMode="auto">
            <a:xfrm>
              <a:off x="3607" y="2393"/>
              <a:ext cx="771" cy="284"/>
            </a:xfrm>
            <a:custGeom>
              <a:avLst/>
              <a:gdLst>
                <a:gd name="T0" fmla="*/ 12 w 771"/>
                <a:gd name="T1" fmla="*/ 0 h 284"/>
                <a:gd name="T2" fmla="*/ 30 w 771"/>
                <a:gd name="T3" fmla="*/ 0 h 284"/>
                <a:gd name="T4" fmla="*/ 48 w 771"/>
                <a:gd name="T5" fmla="*/ 0 h 284"/>
                <a:gd name="T6" fmla="*/ 66 w 771"/>
                <a:gd name="T7" fmla="*/ 0 h 284"/>
                <a:gd name="T8" fmla="*/ 85 w 771"/>
                <a:gd name="T9" fmla="*/ 9 h 284"/>
                <a:gd name="T10" fmla="*/ 103 w 771"/>
                <a:gd name="T11" fmla="*/ 9 h 284"/>
                <a:gd name="T12" fmla="*/ 121 w 771"/>
                <a:gd name="T13" fmla="*/ 19 h 284"/>
                <a:gd name="T14" fmla="*/ 139 w 771"/>
                <a:gd name="T15" fmla="*/ 28 h 284"/>
                <a:gd name="T16" fmla="*/ 157 w 771"/>
                <a:gd name="T17" fmla="*/ 28 h 284"/>
                <a:gd name="T18" fmla="*/ 176 w 771"/>
                <a:gd name="T19" fmla="*/ 38 h 284"/>
                <a:gd name="T20" fmla="*/ 194 w 771"/>
                <a:gd name="T21" fmla="*/ 47 h 284"/>
                <a:gd name="T22" fmla="*/ 212 w 771"/>
                <a:gd name="T23" fmla="*/ 57 h 284"/>
                <a:gd name="T24" fmla="*/ 230 w 771"/>
                <a:gd name="T25" fmla="*/ 66 h 284"/>
                <a:gd name="T26" fmla="*/ 249 w 771"/>
                <a:gd name="T27" fmla="*/ 76 h 284"/>
                <a:gd name="T28" fmla="*/ 267 w 771"/>
                <a:gd name="T29" fmla="*/ 85 h 284"/>
                <a:gd name="T30" fmla="*/ 285 w 771"/>
                <a:gd name="T31" fmla="*/ 95 h 284"/>
                <a:gd name="T32" fmla="*/ 303 w 771"/>
                <a:gd name="T33" fmla="*/ 104 h 284"/>
                <a:gd name="T34" fmla="*/ 322 w 771"/>
                <a:gd name="T35" fmla="*/ 114 h 284"/>
                <a:gd name="T36" fmla="*/ 340 w 771"/>
                <a:gd name="T37" fmla="*/ 133 h 284"/>
                <a:gd name="T38" fmla="*/ 358 w 771"/>
                <a:gd name="T39" fmla="*/ 142 h 284"/>
                <a:gd name="T40" fmla="*/ 376 w 771"/>
                <a:gd name="T41" fmla="*/ 151 h 284"/>
                <a:gd name="T42" fmla="*/ 394 w 771"/>
                <a:gd name="T43" fmla="*/ 170 h 284"/>
                <a:gd name="T44" fmla="*/ 413 w 771"/>
                <a:gd name="T45" fmla="*/ 180 h 284"/>
                <a:gd name="T46" fmla="*/ 431 w 771"/>
                <a:gd name="T47" fmla="*/ 189 h 284"/>
                <a:gd name="T48" fmla="*/ 449 w 771"/>
                <a:gd name="T49" fmla="*/ 208 h 284"/>
                <a:gd name="T50" fmla="*/ 467 w 771"/>
                <a:gd name="T51" fmla="*/ 218 h 284"/>
                <a:gd name="T52" fmla="*/ 486 w 771"/>
                <a:gd name="T53" fmla="*/ 227 h 284"/>
                <a:gd name="T54" fmla="*/ 504 w 771"/>
                <a:gd name="T55" fmla="*/ 246 h 284"/>
                <a:gd name="T56" fmla="*/ 522 w 771"/>
                <a:gd name="T57" fmla="*/ 256 h 284"/>
                <a:gd name="T58" fmla="*/ 540 w 771"/>
                <a:gd name="T59" fmla="*/ 275 h 284"/>
                <a:gd name="T60" fmla="*/ 558 w 771"/>
                <a:gd name="T61" fmla="*/ 284 h 284"/>
                <a:gd name="T62" fmla="*/ 577 w 771"/>
                <a:gd name="T63" fmla="*/ 275 h 284"/>
                <a:gd name="T64" fmla="*/ 595 w 771"/>
                <a:gd name="T65" fmla="*/ 265 h 284"/>
                <a:gd name="T66" fmla="*/ 613 w 771"/>
                <a:gd name="T67" fmla="*/ 246 h 284"/>
                <a:gd name="T68" fmla="*/ 631 w 771"/>
                <a:gd name="T69" fmla="*/ 237 h 284"/>
                <a:gd name="T70" fmla="*/ 650 w 771"/>
                <a:gd name="T71" fmla="*/ 227 h 284"/>
                <a:gd name="T72" fmla="*/ 668 w 771"/>
                <a:gd name="T73" fmla="*/ 208 h 284"/>
                <a:gd name="T74" fmla="*/ 686 w 771"/>
                <a:gd name="T75" fmla="*/ 199 h 284"/>
                <a:gd name="T76" fmla="*/ 704 w 771"/>
                <a:gd name="T77" fmla="*/ 189 h 284"/>
                <a:gd name="T78" fmla="*/ 722 w 771"/>
                <a:gd name="T79" fmla="*/ 180 h 284"/>
                <a:gd name="T80" fmla="*/ 741 w 771"/>
                <a:gd name="T81" fmla="*/ 170 h 284"/>
                <a:gd name="T82" fmla="*/ 759 w 771"/>
                <a:gd name="T83" fmla="*/ 151 h 2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1"/>
                <a:gd name="T127" fmla="*/ 0 h 284"/>
                <a:gd name="T128" fmla="*/ 771 w 771"/>
                <a:gd name="T129" fmla="*/ 284 h 2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1" h="284">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2" y="9"/>
                  </a:lnTo>
                  <a:lnTo>
                    <a:pt x="79" y="9"/>
                  </a:lnTo>
                  <a:lnTo>
                    <a:pt x="85" y="9"/>
                  </a:lnTo>
                  <a:lnTo>
                    <a:pt x="91" y="9"/>
                  </a:lnTo>
                  <a:lnTo>
                    <a:pt x="97" y="9"/>
                  </a:lnTo>
                  <a:lnTo>
                    <a:pt x="103" y="9"/>
                  </a:lnTo>
                  <a:lnTo>
                    <a:pt x="109" y="19"/>
                  </a:lnTo>
                  <a:lnTo>
                    <a:pt x="115" y="19"/>
                  </a:lnTo>
                  <a:lnTo>
                    <a:pt x="121" y="19"/>
                  </a:lnTo>
                  <a:lnTo>
                    <a:pt x="127" y="19"/>
                  </a:lnTo>
                  <a:lnTo>
                    <a:pt x="133" y="19"/>
                  </a:lnTo>
                  <a:lnTo>
                    <a:pt x="139" y="28"/>
                  </a:lnTo>
                  <a:lnTo>
                    <a:pt x="145" y="28"/>
                  </a:lnTo>
                  <a:lnTo>
                    <a:pt x="151" y="28"/>
                  </a:lnTo>
                  <a:lnTo>
                    <a:pt x="157" y="28"/>
                  </a:lnTo>
                  <a:lnTo>
                    <a:pt x="164" y="38"/>
                  </a:lnTo>
                  <a:lnTo>
                    <a:pt x="170" y="38"/>
                  </a:lnTo>
                  <a:lnTo>
                    <a:pt x="176" y="38"/>
                  </a:lnTo>
                  <a:lnTo>
                    <a:pt x="182" y="38"/>
                  </a:lnTo>
                  <a:lnTo>
                    <a:pt x="188" y="47"/>
                  </a:lnTo>
                  <a:lnTo>
                    <a:pt x="194" y="47"/>
                  </a:lnTo>
                  <a:lnTo>
                    <a:pt x="200" y="47"/>
                  </a:lnTo>
                  <a:lnTo>
                    <a:pt x="206" y="47"/>
                  </a:lnTo>
                  <a:lnTo>
                    <a:pt x="212" y="57"/>
                  </a:lnTo>
                  <a:lnTo>
                    <a:pt x="218" y="57"/>
                  </a:lnTo>
                  <a:lnTo>
                    <a:pt x="224" y="57"/>
                  </a:lnTo>
                  <a:lnTo>
                    <a:pt x="230" y="66"/>
                  </a:lnTo>
                  <a:lnTo>
                    <a:pt x="236" y="66"/>
                  </a:lnTo>
                  <a:lnTo>
                    <a:pt x="243" y="66"/>
                  </a:lnTo>
                  <a:lnTo>
                    <a:pt x="249" y="76"/>
                  </a:lnTo>
                  <a:lnTo>
                    <a:pt x="255" y="76"/>
                  </a:lnTo>
                  <a:lnTo>
                    <a:pt x="261" y="76"/>
                  </a:lnTo>
                  <a:lnTo>
                    <a:pt x="267" y="85"/>
                  </a:lnTo>
                  <a:lnTo>
                    <a:pt x="273" y="85"/>
                  </a:lnTo>
                  <a:lnTo>
                    <a:pt x="279" y="95"/>
                  </a:lnTo>
                  <a:lnTo>
                    <a:pt x="285" y="95"/>
                  </a:lnTo>
                  <a:lnTo>
                    <a:pt x="291" y="95"/>
                  </a:lnTo>
                  <a:lnTo>
                    <a:pt x="297" y="104"/>
                  </a:lnTo>
                  <a:lnTo>
                    <a:pt x="303" y="104"/>
                  </a:lnTo>
                  <a:lnTo>
                    <a:pt x="309" y="114"/>
                  </a:lnTo>
                  <a:lnTo>
                    <a:pt x="315" y="114"/>
                  </a:lnTo>
                  <a:lnTo>
                    <a:pt x="322" y="114"/>
                  </a:lnTo>
                  <a:lnTo>
                    <a:pt x="328" y="123"/>
                  </a:lnTo>
                  <a:lnTo>
                    <a:pt x="334" y="123"/>
                  </a:lnTo>
                  <a:lnTo>
                    <a:pt x="340" y="133"/>
                  </a:lnTo>
                  <a:lnTo>
                    <a:pt x="346" y="133"/>
                  </a:lnTo>
                  <a:lnTo>
                    <a:pt x="352" y="133"/>
                  </a:lnTo>
                  <a:lnTo>
                    <a:pt x="358" y="142"/>
                  </a:lnTo>
                  <a:lnTo>
                    <a:pt x="364" y="142"/>
                  </a:lnTo>
                  <a:lnTo>
                    <a:pt x="370" y="151"/>
                  </a:lnTo>
                  <a:lnTo>
                    <a:pt x="376" y="151"/>
                  </a:lnTo>
                  <a:lnTo>
                    <a:pt x="382" y="161"/>
                  </a:lnTo>
                  <a:lnTo>
                    <a:pt x="388" y="161"/>
                  </a:lnTo>
                  <a:lnTo>
                    <a:pt x="394" y="170"/>
                  </a:lnTo>
                  <a:lnTo>
                    <a:pt x="400" y="170"/>
                  </a:lnTo>
                  <a:lnTo>
                    <a:pt x="407" y="170"/>
                  </a:lnTo>
                  <a:lnTo>
                    <a:pt x="413" y="180"/>
                  </a:lnTo>
                  <a:lnTo>
                    <a:pt x="419" y="180"/>
                  </a:lnTo>
                  <a:lnTo>
                    <a:pt x="425" y="189"/>
                  </a:lnTo>
                  <a:lnTo>
                    <a:pt x="431" y="189"/>
                  </a:lnTo>
                  <a:lnTo>
                    <a:pt x="437" y="199"/>
                  </a:lnTo>
                  <a:lnTo>
                    <a:pt x="443" y="199"/>
                  </a:lnTo>
                  <a:lnTo>
                    <a:pt x="449" y="208"/>
                  </a:lnTo>
                  <a:lnTo>
                    <a:pt x="455" y="208"/>
                  </a:lnTo>
                  <a:lnTo>
                    <a:pt x="461" y="218"/>
                  </a:lnTo>
                  <a:lnTo>
                    <a:pt x="467" y="218"/>
                  </a:lnTo>
                  <a:lnTo>
                    <a:pt x="473" y="227"/>
                  </a:lnTo>
                  <a:lnTo>
                    <a:pt x="479" y="227"/>
                  </a:lnTo>
                  <a:lnTo>
                    <a:pt x="486" y="227"/>
                  </a:lnTo>
                  <a:lnTo>
                    <a:pt x="492" y="237"/>
                  </a:lnTo>
                  <a:lnTo>
                    <a:pt x="498" y="237"/>
                  </a:lnTo>
                  <a:lnTo>
                    <a:pt x="504" y="246"/>
                  </a:lnTo>
                  <a:lnTo>
                    <a:pt x="510" y="246"/>
                  </a:lnTo>
                  <a:lnTo>
                    <a:pt x="516" y="256"/>
                  </a:lnTo>
                  <a:lnTo>
                    <a:pt x="522" y="256"/>
                  </a:lnTo>
                  <a:lnTo>
                    <a:pt x="528" y="265"/>
                  </a:lnTo>
                  <a:lnTo>
                    <a:pt x="534" y="265"/>
                  </a:lnTo>
                  <a:lnTo>
                    <a:pt x="540" y="275"/>
                  </a:lnTo>
                  <a:lnTo>
                    <a:pt x="546" y="275"/>
                  </a:lnTo>
                  <a:lnTo>
                    <a:pt x="552" y="284"/>
                  </a:lnTo>
                  <a:lnTo>
                    <a:pt x="558" y="284"/>
                  </a:lnTo>
                  <a:lnTo>
                    <a:pt x="565" y="284"/>
                  </a:lnTo>
                  <a:lnTo>
                    <a:pt x="571" y="284"/>
                  </a:lnTo>
                  <a:lnTo>
                    <a:pt x="577" y="275"/>
                  </a:lnTo>
                  <a:lnTo>
                    <a:pt x="583" y="275"/>
                  </a:lnTo>
                  <a:lnTo>
                    <a:pt x="589" y="265"/>
                  </a:lnTo>
                  <a:lnTo>
                    <a:pt x="595" y="265"/>
                  </a:lnTo>
                  <a:lnTo>
                    <a:pt x="601" y="256"/>
                  </a:lnTo>
                  <a:lnTo>
                    <a:pt x="607" y="256"/>
                  </a:lnTo>
                  <a:lnTo>
                    <a:pt x="613" y="246"/>
                  </a:lnTo>
                  <a:lnTo>
                    <a:pt x="619" y="246"/>
                  </a:lnTo>
                  <a:lnTo>
                    <a:pt x="625" y="246"/>
                  </a:lnTo>
                  <a:lnTo>
                    <a:pt x="631" y="237"/>
                  </a:lnTo>
                  <a:lnTo>
                    <a:pt x="637" y="237"/>
                  </a:lnTo>
                  <a:lnTo>
                    <a:pt x="643" y="227"/>
                  </a:lnTo>
                  <a:lnTo>
                    <a:pt x="650" y="227"/>
                  </a:lnTo>
                  <a:lnTo>
                    <a:pt x="656" y="218"/>
                  </a:lnTo>
                  <a:lnTo>
                    <a:pt x="662" y="218"/>
                  </a:lnTo>
                  <a:lnTo>
                    <a:pt x="668" y="208"/>
                  </a:lnTo>
                  <a:lnTo>
                    <a:pt x="674" y="208"/>
                  </a:lnTo>
                  <a:lnTo>
                    <a:pt x="680" y="208"/>
                  </a:lnTo>
                  <a:lnTo>
                    <a:pt x="686" y="199"/>
                  </a:lnTo>
                  <a:lnTo>
                    <a:pt x="692" y="199"/>
                  </a:lnTo>
                  <a:lnTo>
                    <a:pt x="698" y="189"/>
                  </a:lnTo>
                  <a:lnTo>
                    <a:pt x="704" y="189"/>
                  </a:lnTo>
                  <a:lnTo>
                    <a:pt x="710" y="180"/>
                  </a:lnTo>
                  <a:lnTo>
                    <a:pt x="716" y="180"/>
                  </a:lnTo>
                  <a:lnTo>
                    <a:pt x="722" y="180"/>
                  </a:lnTo>
                  <a:lnTo>
                    <a:pt x="729" y="170"/>
                  </a:lnTo>
                  <a:lnTo>
                    <a:pt x="735" y="170"/>
                  </a:lnTo>
                  <a:lnTo>
                    <a:pt x="741" y="170"/>
                  </a:lnTo>
                  <a:lnTo>
                    <a:pt x="747" y="161"/>
                  </a:lnTo>
                  <a:lnTo>
                    <a:pt x="753" y="161"/>
                  </a:lnTo>
                  <a:lnTo>
                    <a:pt x="759" y="151"/>
                  </a:lnTo>
                  <a:lnTo>
                    <a:pt x="765" y="151"/>
                  </a:lnTo>
                  <a:lnTo>
                    <a:pt x="771" y="151"/>
                  </a:lnTo>
                </a:path>
              </a:pathLst>
            </a:custGeom>
            <a:noFill/>
            <a:ln w="9525">
              <a:solidFill>
                <a:srgbClr val="0000FF"/>
              </a:solidFill>
              <a:prstDash val="solid"/>
              <a:round/>
              <a:headEnd/>
              <a:tailEnd/>
            </a:ln>
          </p:spPr>
          <p:txBody>
            <a:bodyPr/>
            <a:lstStyle/>
            <a:p>
              <a:endParaRPr lang="ja-JP" altLang="en-US"/>
            </a:p>
          </p:txBody>
        </p:sp>
        <p:sp>
          <p:nvSpPr>
            <p:cNvPr id="328" name="Freeform 453"/>
            <p:cNvSpPr>
              <a:spLocks/>
            </p:cNvSpPr>
            <p:nvPr/>
          </p:nvSpPr>
          <p:spPr bwMode="auto">
            <a:xfrm>
              <a:off x="4378" y="2450"/>
              <a:ext cx="316" cy="94"/>
            </a:xfrm>
            <a:custGeom>
              <a:avLst/>
              <a:gdLst>
                <a:gd name="T0" fmla="*/ 0 w 316"/>
                <a:gd name="T1" fmla="*/ 94 h 94"/>
                <a:gd name="T2" fmla="*/ 6 w 316"/>
                <a:gd name="T3" fmla="*/ 85 h 94"/>
                <a:gd name="T4" fmla="*/ 12 w 316"/>
                <a:gd name="T5" fmla="*/ 85 h 94"/>
                <a:gd name="T6" fmla="*/ 18 w 316"/>
                <a:gd name="T7" fmla="*/ 85 h 94"/>
                <a:gd name="T8" fmla="*/ 24 w 316"/>
                <a:gd name="T9" fmla="*/ 76 h 94"/>
                <a:gd name="T10" fmla="*/ 30 w 316"/>
                <a:gd name="T11" fmla="*/ 76 h 94"/>
                <a:gd name="T12" fmla="*/ 37 w 316"/>
                <a:gd name="T13" fmla="*/ 76 h 94"/>
                <a:gd name="T14" fmla="*/ 43 w 316"/>
                <a:gd name="T15" fmla="*/ 66 h 94"/>
                <a:gd name="T16" fmla="*/ 49 w 316"/>
                <a:gd name="T17" fmla="*/ 66 h 94"/>
                <a:gd name="T18" fmla="*/ 55 w 316"/>
                <a:gd name="T19" fmla="*/ 66 h 94"/>
                <a:gd name="T20" fmla="*/ 61 w 316"/>
                <a:gd name="T21" fmla="*/ 57 h 94"/>
                <a:gd name="T22" fmla="*/ 67 w 316"/>
                <a:gd name="T23" fmla="*/ 57 h 94"/>
                <a:gd name="T24" fmla="*/ 73 w 316"/>
                <a:gd name="T25" fmla="*/ 57 h 94"/>
                <a:gd name="T26" fmla="*/ 79 w 316"/>
                <a:gd name="T27" fmla="*/ 47 h 94"/>
                <a:gd name="T28" fmla="*/ 85 w 316"/>
                <a:gd name="T29" fmla="*/ 47 h 94"/>
                <a:gd name="T30" fmla="*/ 91 w 316"/>
                <a:gd name="T31" fmla="*/ 47 h 94"/>
                <a:gd name="T32" fmla="*/ 97 w 316"/>
                <a:gd name="T33" fmla="*/ 47 h 94"/>
                <a:gd name="T34" fmla="*/ 103 w 316"/>
                <a:gd name="T35" fmla="*/ 38 h 94"/>
                <a:gd name="T36" fmla="*/ 109 w 316"/>
                <a:gd name="T37" fmla="*/ 38 h 94"/>
                <a:gd name="T38" fmla="*/ 115 w 316"/>
                <a:gd name="T39" fmla="*/ 38 h 94"/>
                <a:gd name="T40" fmla="*/ 122 w 316"/>
                <a:gd name="T41" fmla="*/ 38 h 94"/>
                <a:gd name="T42" fmla="*/ 128 w 316"/>
                <a:gd name="T43" fmla="*/ 28 h 94"/>
                <a:gd name="T44" fmla="*/ 134 w 316"/>
                <a:gd name="T45" fmla="*/ 28 h 94"/>
                <a:gd name="T46" fmla="*/ 140 w 316"/>
                <a:gd name="T47" fmla="*/ 28 h 94"/>
                <a:gd name="T48" fmla="*/ 146 w 316"/>
                <a:gd name="T49" fmla="*/ 28 h 94"/>
                <a:gd name="T50" fmla="*/ 152 w 316"/>
                <a:gd name="T51" fmla="*/ 28 h 94"/>
                <a:gd name="T52" fmla="*/ 158 w 316"/>
                <a:gd name="T53" fmla="*/ 19 h 94"/>
                <a:gd name="T54" fmla="*/ 164 w 316"/>
                <a:gd name="T55" fmla="*/ 19 h 94"/>
                <a:gd name="T56" fmla="*/ 170 w 316"/>
                <a:gd name="T57" fmla="*/ 19 h 94"/>
                <a:gd name="T58" fmla="*/ 176 w 316"/>
                <a:gd name="T59" fmla="*/ 19 h 94"/>
                <a:gd name="T60" fmla="*/ 182 w 316"/>
                <a:gd name="T61" fmla="*/ 19 h 94"/>
                <a:gd name="T62" fmla="*/ 188 w 316"/>
                <a:gd name="T63" fmla="*/ 9 h 94"/>
                <a:gd name="T64" fmla="*/ 194 w 316"/>
                <a:gd name="T65" fmla="*/ 9 h 94"/>
                <a:gd name="T66" fmla="*/ 201 w 316"/>
                <a:gd name="T67" fmla="*/ 9 h 94"/>
                <a:gd name="T68" fmla="*/ 207 w 316"/>
                <a:gd name="T69" fmla="*/ 9 h 94"/>
                <a:gd name="T70" fmla="*/ 213 w 316"/>
                <a:gd name="T71" fmla="*/ 9 h 94"/>
                <a:gd name="T72" fmla="*/ 219 w 316"/>
                <a:gd name="T73" fmla="*/ 9 h 94"/>
                <a:gd name="T74" fmla="*/ 225 w 316"/>
                <a:gd name="T75" fmla="*/ 9 h 94"/>
                <a:gd name="T76" fmla="*/ 231 w 316"/>
                <a:gd name="T77" fmla="*/ 0 h 94"/>
                <a:gd name="T78" fmla="*/ 237 w 316"/>
                <a:gd name="T79" fmla="*/ 0 h 94"/>
                <a:gd name="T80" fmla="*/ 243 w 316"/>
                <a:gd name="T81" fmla="*/ 0 h 94"/>
                <a:gd name="T82" fmla="*/ 249 w 316"/>
                <a:gd name="T83" fmla="*/ 0 h 94"/>
                <a:gd name="T84" fmla="*/ 255 w 316"/>
                <a:gd name="T85" fmla="*/ 0 h 94"/>
                <a:gd name="T86" fmla="*/ 261 w 316"/>
                <a:gd name="T87" fmla="*/ 0 h 94"/>
                <a:gd name="T88" fmla="*/ 267 w 316"/>
                <a:gd name="T89" fmla="*/ 0 h 94"/>
                <a:gd name="T90" fmla="*/ 273 w 316"/>
                <a:gd name="T91" fmla="*/ 0 h 94"/>
                <a:gd name="T92" fmla="*/ 280 w 316"/>
                <a:gd name="T93" fmla="*/ 0 h 94"/>
                <a:gd name="T94" fmla="*/ 286 w 316"/>
                <a:gd name="T95" fmla="*/ 0 h 94"/>
                <a:gd name="T96" fmla="*/ 292 w 316"/>
                <a:gd name="T97" fmla="*/ 0 h 94"/>
                <a:gd name="T98" fmla="*/ 298 w 316"/>
                <a:gd name="T99" fmla="*/ 0 h 94"/>
                <a:gd name="T100" fmla="*/ 304 w 316"/>
                <a:gd name="T101" fmla="*/ 0 h 94"/>
                <a:gd name="T102" fmla="*/ 310 w 316"/>
                <a:gd name="T103" fmla="*/ 0 h 94"/>
                <a:gd name="T104" fmla="*/ 316 w 316"/>
                <a:gd name="T105" fmla="*/ 0 h 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6"/>
                <a:gd name="T160" fmla="*/ 0 h 94"/>
                <a:gd name="T161" fmla="*/ 316 w 316"/>
                <a:gd name="T162" fmla="*/ 94 h 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6" h="94">
                  <a:moveTo>
                    <a:pt x="0" y="94"/>
                  </a:moveTo>
                  <a:lnTo>
                    <a:pt x="6" y="85"/>
                  </a:lnTo>
                  <a:lnTo>
                    <a:pt x="12" y="85"/>
                  </a:lnTo>
                  <a:lnTo>
                    <a:pt x="18" y="85"/>
                  </a:lnTo>
                  <a:lnTo>
                    <a:pt x="24" y="76"/>
                  </a:lnTo>
                  <a:lnTo>
                    <a:pt x="30" y="76"/>
                  </a:lnTo>
                  <a:lnTo>
                    <a:pt x="37" y="76"/>
                  </a:lnTo>
                  <a:lnTo>
                    <a:pt x="43" y="66"/>
                  </a:lnTo>
                  <a:lnTo>
                    <a:pt x="49" y="66"/>
                  </a:lnTo>
                  <a:lnTo>
                    <a:pt x="55" y="66"/>
                  </a:lnTo>
                  <a:lnTo>
                    <a:pt x="61" y="57"/>
                  </a:lnTo>
                  <a:lnTo>
                    <a:pt x="67" y="57"/>
                  </a:lnTo>
                  <a:lnTo>
                    <a:pt x="73" y="57"/>
                  </a:lnTo>
                  <a:lnTo>
                    <a:pt x="79" y="47"/>
                  </a:lnTo>
                  <a:lnTo>
                    <a:pt x="85" y="47"/>
                  </a:lnTo>
                  <a:lnTo>
                    <a:pt x="91" y="47"/>
                  </a:lnTo>
                  <a:lnTo>
                    <a:pt x="97" y="47"/>
                  </a:lnTo>
                  <a:lnTo>
                    <a:pt x="103" y="38"/>
                  </a:lnTo>
                  <a:lnTo>
                    <a:pt x="109" y="38"/>
                  </a:lnTo>
                  <a:lnTo>
                    <a:pt x="115" y="38"/>
                  </a:lnTo>
                  <a:lnTo>
                    <a:pt x="122" y="38"/>
                  </a:lnTo>
                  <a:lnTo>
                    <a:pt x="128" y="28"/>
                  </a:lnTo>
                  <a:lnTo>
                    <a:pt x="134" y="28"/>
                  </a:lnTo>
                  <a:lnTo>
                    <a:pt x="140" y="28"/>
                  </a:lnTo>
                  <a:lnTo>
                    <a:pt x="146" y="28"/>
                  </a:lnTo>
                  <a:lnTo>
                    <a:pt x="152" y="28"/>
                  </a:lnTo>
                  <a:lnTo>
                    <a:pt x="158" y="19"/>
                  </a:lnTo>
                  <a:lnTo>
                    <a:pt x="164" y="19"/>
                  </a:lnTo>
                  <a:lnTo>
                    <a:pt x="170" y="19"/>
                  </a:lnTo>
                  <a:lnTo>
                    <a:pt x="176" y="19"/>
                  </a:lnTo>
                  <a:lnTo>
                    <a:pt x="182" y="19"/>
                  </a:lnTo>
                  <a:lnTo>
                    <a:pt x="188" y="9"/>
                  </a:lnTo>
                  <a:lnTo>
                    <a:pt x="194" y="9"/>
                  </a:lnTo>
                  <a:lnTo>
                    <a:pt x="201" y="9"/>
                  </a:lnTo>
                  <a:lnTo>
                    <a:pt x="207" y="9"/>
                  </a:lnTo>
                  <a:lnTo>
                    <a:pt x="213" y="9"/>
                  </a:lnTo>
                  <a:lnTo>
                    <a:pt x="219" y="9"/>
                  </a:lnTo>
                  <a:lnTo>
                    <a:pt x="225" y="9"/>
                  </a:lnTo>
                  <a:lnTo>
                    <a:pt x="231" y="0"/>
                  </a:lnTo>
                  <a:lnTo>
                    <a:pt x="237" y="0"/>
                  </a:lnTo>
                  <a:lnTo>
                    <a:pt x="243" y="0"/>
                  </a:lnTo>
                  <a:lnTo>
                    <a:pt x="249" y="0"/>
                  </a:lnTo>
                  <a:lnTo>
                    <a:pt x="255" y="0"/>
                  </a:lnTo>
                  <a:lnTo>
                    <a:pt x="261" y="0"/>
                  </a:lnTo>
                  <a:lnTo>
                    <a:pt x="267" y="0"/>
                  </a:lnTo>
                  <a:lnTo>
                    <a:pt x="273" y="0"/>
                  </a:lnTo>
                  <a:lnTo>
                    <a:pt x="280" y="0"/>
                  </a:lnTo>
                  <a:lnTo>
                    <a:pt x="286" y="0"/>
                  </a:lnTo>
                  <a:lnTo>
                    <a:pt x="292" y="0"/>
                  </a:lnTo>
                  <a:lnTo>
                    <a:pt x="298" y="0"/>
                  </a:lnTo>
                  <a:lnTo>
                    <a:pt x="304" y="0"/>
                  </a:lnTo>
                  <a:lnTo>
                    <a:pt x="310" y="0"/>
                  </a:lnTo>
                  <a:lnTo>
                    <a:pt x="316" y="0"/>
                  </a:lnTo>
                </a:path>
              </a:pathLst>
            </a:custGeom>
            <a:noFill/>
            <a:ln w="9525">
              <a:solidFill>
                <a:srgbClr val="0000FF"/>
              </a:solidFill>
              <a:prstDash val="solid"/>
              <a:round/>
              <a:headEnd/>
              <a:tailEnd/>
            </a:ln>
          </p:spPr>
          <p:txBody>
            <a:bodyPr/>
            <a:lstStyle/>
            <a:p>
              <a:endParaRPr lang="ja-JP" altLang="en-US"/>
            </a:p>
          </p:txBody>
        </p:sp>
      </p:grpSp>
      <p:sp>
        <p:nvSpPr>
          <p:cNvPr id="330" name="正方形/長方形 329"/>
          <p:cNvSpPr/>
          <p:nvPr/>
        </p:nvSpPr>
        <p:spPr>
          <a:xfrm>
            <a:off x="467544" y="4819055"/>
            <a:ext cx="8208912" cy="1296144"/>
          </a:xfrm>
          <a:prstGeom prst="rect">
            <a:avLst/>
          </a:prstGeom>
          <a:noFill/>
          <a:ln w="15875">
            <a:solidFill>
              <a:srgbClr val="9966FF"/>
            </a:solidFill>
            <a:prstDash val="solid"/>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dirty="0"/>
          </a:p>
        </p:txBody>
      </p:sp>
      <p:sp>
        <p:nvSpPr>
          <p:cNvPr id="1041" name="テキスト ボックス 66"/>
          <p:cNvSpPr txBox="1">
            <a:spLocks noChangeArrowheads="1"/>
          </p:cNvSpPr>
          <p:nvPr/>
        </p:nvSpPr>
        <p:spPr bwMode="auto">
          <a:xfrm>
            <a:off x="755576" y="5971183"/>
            <a:ext cx="1152525" cy="338137"/>
          </a:xfrm>
          <a:prstGeom prst="rect">
            <a:avLst/>
          </a:prstGeom>
          <a:solidFill>
            <a:schemeClr val="bg1"/>
          </a:solidFill>
          <a:ln w="9525">
            <a:noFill/>
            <a:miter lim="800000"/>
            <a:headEnd/>
            <a:tailEnd/>
          </a:ln>
        </p:spPr>
        <p:txBody>
          <a:bodyPr lIns="36000" rIns="36000" anchor="ctr" anchorCtr="1">
            <a:spAutoFit/>
          </a:bodyPr>
          <a:lstStyle/>
          <a:p>
            <a:r>
              <a:rPr lang="ja-JP" altLang="en-US" sz="1600" dirty="0"/>
              <a:t>周波数空間</a:t>
            </a:r>
          </a:p>
        </p:txBody>
      </p:sp>
      <p:sp>
        <p:nvSpPr>
          <p:cNvPr id="333" name="テキスト ボックス 282"/>
          <p:cNvSpPr txBox="1">
            <a:spLocks noChangeArrowheads="1"/>
          </p:cNvSpPr>
          <p:nvPr/>
        </p:nvSpPr>
        <p:spPr bwMode="auto">
          <a:xfrm>
            <a:off x="5148064" y="4921423"/>
            <a:ext cx="534121" cy="307777"/>
          </a:xfrm>
          <a:prstGeom prst="rect">
            <a:avLst/>
          </a:prstGeom>
          <a:noFill/>
          <a:ln w="9525">
            <a:noFill/>
            <a:miter lim="800000"/>
            <a:headEnd/>
            <a:tailEnd/>
          </a:ln>
        </p:spPr>
        <p:txBody>
          <a:bodyPr wrap="none">
            <a:spAutoFit/>
          </a:bodyPr>
          <a:lstStyle/>
          <a:p>
            <a:pPr algn="r"/>
            <a:r>
              <a:rPr lang="en-US" altLang="ja-JP" sz="1400" dirty="0" smtClean="0"/>
              <a:t>PSF</a:t>
            </a:r>
            <a:endParaRPr lang="ja-JP" altLang="en-US" sz="1400" dirty="0">
              <a:latin typeface="Times New Roman" pitchFamily="18" charset="0"/>
              <a:cs typeface="Times New Roman" pitchFamily="18" charset="0"/>
            </a:endParaRPr>
          </a:p>
        </p:txBody>
      </p:sp>
      <p:sp>
        <p:nvSpPr>
          <p:cNvPr id="334" name="テキスト ボックス 282"/>
          <p:cNvSpPr txBox="1">
            <a:spLocks noChangeArrowheads="1"/>
          </p:cNvSpPr>
          <p:nvPr/>
        </p:nvSpPr>
        <p:spPr bwMode="auto">
          <a:xfrm>
            <a:off x="2085013" y="4921423"/>
            <a:ext cx="902811" cy="307777"/>
          </a:xfrm>
          <a:prstGeom prst="rect">
            <a:avLst/>
          </a:prstGeom>
          <a:noFill/>
          <a:ln w="9525">
            <a:noFill/>
            <a:miter lim="800000"/>
            <a:headEnd/>
            <a:tailEnd/>
          </a:ln>
        </p:spPr>
        <p:txBody>
          <a:bodyPr wrap="none">
            <a:spAutoFit/>
          </a:bodyPr>
          <a:lstStyle/>
          <a:p>
            <a:pPr algn="r"/>
            <a:r>
              <a:rPr lang="ja-JP" altLang="en-US" sz="1400" dirty="0" smtClean="0"/>
              <a:t>ぶれ信号</a:t>
            </a:r>
            <a:endParaRPr lang="ja-JP" altLang="en-US" sz="1400" dirty="0">
              <a:latin typeface="Times New Roman" pitchFamily="18" charset="0"/>
              <a:cs typeface="Times New Roman" pitchFamily="18" charset="0"/>
            </a:endParaRPr>
          </a:p>
        </p:txBody>
      </p:sp>
      <p:sp>
        <p:nvSpPr>
          <p:cNvPr id="335" name="テキスト ボックス 334"/>
          <p:cNvSpPr txBox="1"/>
          <p:nvPr/>
        </p:nvSpPr>
        <p:spPr>
          <a:xfrm>
            <a:off x="5663733" y="5301208"/>
            <a:ext cx="492443" cy="461665"/>
          </a:xfrm>
          <a:prstGeom prst="rect">
            <a:avLst/>
          </a:prstGeom>
          <a:noFill/>
        </p:spPr>
        <p:txBody>
          <a:bodyPr wrap="none" rtlCol="0">
            <a:spAutoFit/>
          </a:bodyPr>
          <a:lstStyle/>
          <a:p>
            <a:r>
              <a:rPr kumimoji="1" lang="en-US" altLang="ja-JP" sz="2400" dirty="0" smtClean="0"/>
              <a:t>×</a:t>
            </a:r>
            <a:endParaRPr kumimoji="1" lang="ja-JP" altLang="en-US" sz="2400" dirty="0"/>
          </a:p>
        </p:txBody>
      </p:sp>
      <p:sp>
        <p:nvSpPr>
          <p:cNvPr id="336" name="テキスト ボックス 335"/>
          <p:cNvSpPr txBox="1"/>
          <p:nvPr/>
        </p:nvSpPr>
        <p:spPr>
          <a:xfrm>
            <a:off x="2915816" y="5333146"/>
            <a:ext cx="441146" cy="400110"/>
          </a:xfrm>
          <a:prstGeom prst="rect">
            <a:avLst/>
          </a:prstGeom>
          <a:noFill/>
        </p:spPr>
        <p:txBody>
          <a:bodyPr wrap="none" rtlCol="0">
            <a:spAutoFit/>
          </a:bodyPr>
          <a:lstStyle/>
          <a:p>
            <a:r>
              <a:rPr kumimoji="1" lang="ja-JP" altLang="en-US" sz="2000" dirty="0" smtClean="0"/>
              <a:t>＝</a:t>
            </a:r>
            <a:endParaRPr kumimoji="1" lang="ja-JP" altLang="en-US" sz="2000" dirty="0"/>
          </a:p>
        </p:txBody>
      </p:sp>
      <p:sp>
        <p:nvSpPr>
          <p:cNvPr id="338" name="テキスト ボックス 289"/>
          <p:cNvSpPr txBox="1">
            <a:spLocks noChangeArrowheads="1"/>
          </p:cNvSpPr>
          <p:nvPr/>
        </p:nvSpPr>
        <p:spPr bwMode="auto">
          <a:xfrm>
            <a:off x="4067944" y="4271689"/>
            <a:ext cx="1155700" cy="307975"/>
          </a:xfrm>
          <a:prstGeom prst="rect">
            <a:avLst/>
          </a:prstGeom>
          <a:noFill/>
          <a:ln w="9525">
            <a:noFill/>
            <a:miter lim="800000"/>
            <a:headEnd/>
            <a:tailEnd/>
          </a:ln>
        </p:spPr>
        <p:txBody>
          <a:bodyPr wrap="none">
            <a:spAutoFit/>
          </a:bodyPr>
          <a:lstStyle/>
          <a:p>
            <a:pPr algn="ctr"/>
            <a:r>
              <a:rPr lang="ja-JP" altLang="en-US" sz="1400"/>
              <a:t>フーリエ変換</a:t>
            </a:r>
          </a:p>
        </p:txBody>
      </p:sp>
      <p:sp>
        <p:nvSpPr>
          <p:cNvPr id="339" name="角丸四角形吹き出し 338"/>
          <p:cNvSpPr/>
          <p:nvPr/>
        </p:nvSpPr>
        <p:spPr bwMode="auto">
          <a:xfrm>
            <a:off x="5868144" y="1592216"/>
            <a:ext cx="2880320" cy="900680"/>
          </a:xfrm>
          <a:prstGeom prst="wedgeRoundRectCallout">
            <a:avLst>
              <a:gd name="adj1" fmla="val -67408"/>
              <a:gd name="adj2" fmla="val 17818"/>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180000" tIns="36000" bIns="36000" rtlCol="0" anchor="ctr"/>
          <a:lstStyle/>
          <a:p>
            <a:pPr eaLnBrk="1" hangingPunct="1"/>
            <a:r>
              <a:rPr kumimoji="1" lang="ja-JP" altLang="en-US" sz="2000" u="sng" dirty="0" smtClean="0"/>
              <a:t>復元のモデル</a:t>
            </a:r>
            <a:endParaRPr kumimoji="1" lang="en-US" altLang="ja-JP" sz="2000" u="sng" dirty="0" smtClean="0"/>
          </a:p>
          <a:p>
            <a:pPr eaLnBrk="1" hangingPunct="1"/>
            <a:r>
              <a:rPr kumimoji="1" lang="ja-JP" altLang="en-US" sz="2000" dirty="0" smtClean="0"/>
              <a:t>ぶれ画像と</a:t>
            </a:r>
            <a:r>
              <a:rPr kumimoji="1" lang="en-US" altLang="ja-JP" sz="2000" dirty="0" smtClean="0"/>
              <a:t>PSF</a:t>
            </a:r>
            <a:r>
              <a:rPr kumimoji="1" lang="ja-JP" altLang="en-US" sz="2000" dirty="0" smtClean="0"/>
              <a:t>の</a:t>
            </a:r>
            <a:r>
              <a:rPr kumimoji="1" lang="ja-JP" altLang="en-US" sz="2000" u="sng" dirty="0" smtClean="0">
                <a:solidFill>
                  <a:srgbClr val="FF0000"/>
                </a:solidFill>
              </a:rPr>
              <a:t>除算</a:t>
            </a:r>
          </a:p>
        </p:txBody>
      </p:sp>
      <p:sp>
        <p:nvSpPr>
          <p:cNvPr id="82" name="正方形/長方形 81"/>
          <p:cNvSpPr/>
          <p:nvPr/>
        </p:nvSpPr>
        <p:spPr bwMode="auto">
          <a:xfrm>
            <a:off x="6084168" y="2852936"/>
            <a:ext cx="2448272" cy="1152128"/>
          </a:xfrm>
          <a:prstGeom prst="rect">
            <a:avLst/>
          </a:prstGeom>
          <a:solidFill>
            <a:schemeClr val="accent6">
              <a:lumMod val="20000"/>
              <a:lumOff val="80000"/>
            </a:schemeClr>
          </a:solidFill>
          <a:ln w="19050">
            <a:noFill/>
            <a:prstDash val="solid"/>
          </a:ln>
        </p:spPr>
        <p:style>
          <a:lnRef idx="2">
            <a:schemeClr val="accent5"/>
          </a:lnRef>
          <a:fillRef idx="1">
            <a:schemeClr val="lt1"/>
          </a:fillRef>
          <a:effectRef idx="0">
            <a:schemeClr val="accent5"/>
          </a:effectRef>
          <a:fontRef idx="minor">
            <a:schemeClr val="dk1"/>
          </a:fontRef>
        </p:style>
        <p:txBody>
          <a:bodyPr lIns="180000" tIns="36000" bIns="36000" rtlCol="0" anchor="ctr"/>
          <a:lstStyle/>
          <a:p>
            <a:pPr algn="ctr" eaLnBrk="1" hangingPunct="1"/>
            <a:r>
              <a:rPr kumimoji="1" lang="en-US" altLang="ja-JP" sz="4400" dirty="0" smtClean="0">
                <a:solidFill>
                  <a:srgbClr val="FF0000"/>
                </a:solidFill>
              </a:rPr>
              <a:t>?</a:t>
            </a:r>
            <a:endParaRPr kumimoji="1" lang="ja-JP" altLang="en-US" dirty="0" smtClean="0">
              <a:solidFill>
                <a:srgbClr val="FF0000"/>
              </a:solidFill>
            </a:endParaRPr>
          </a:p>
        </p:txBody>
      </p:sp>
      <p:sp>
        <p:nvSpPr>
          <p:cNvPr id="195" name="テキスト ボックス 282"/>
          <p:cNvSpPr txBox="1">
            <a:spLocks noChangeArrowheads="1"/>
          </p:cNvSpPr>
          <p:nvPr/>
        </p:nvSpPr>
        <p:spPr bwMode="auto">
          <a:xfrm>
            <a:off x="7777869" y="2852936"/>
            <a:ext cx="723275" cy="307777"/>
          </a:xfrm>
          <a:prstGeom prst="rect">
            <a:avLst/>
          </a:prstGeom>
          <a:noFill/>
          <a:ln w="9525">
            <a:noFill/>
            <a:miter lim="800000"/>
            <a:headEnd/>
            <a:tailEnd/>
          </a:ln>
        </p:spPr>
        <p:txBody>
          <a:bodyPr wrap="none">
            <a:spAutoFit/>
          </a:bodyPr>
          <a:lstStyle/>
          <a:p>
            <a:pPr algn="r"/>
            <a:r>
              <a:rPr lang="ja-JP" altLang="en-US" sz="1400" dirty="0" smtClean="0"/>
              <a:t>原信号</a:t>
            </a:r>
            <a:endParaRPr lang="ja-JP" altLang="en-US" sz="1400" i="1" dirty="0">
              <a:latin typeface="Times New Roman" pitchFamily="18" charset="0"/>
              <a:cs typeface="Times New Roman" pitchFamily="18" charset="0"/>
            </a:endParaRPr>
          </a:p>
        </p:txBody>
      </p:sp>
      <p:sp>
        <p:nvSpPr>
          <p:cNvPr id="83" name="正方形/長方形 82"/>
          <p:cNvSpPr/>
          <p:nvPr/>
        </p:nvSpPr>
        <p:spPr bwMode="auto">
          <a:xfrm>
            <a:off x="6084168" y="4941168"/>
            <a:ext cx="2448272" cy="1080120"/>
          </a:xfrm>
          <a:prstGeom prst="rect">
            <a:avLst/>
          </a:prstGeom>
          <a:solidFill>
            <a:schemeClr val="accent6">
              <a:lumMod val="20000"/>
              <a:lumOff val="80000"/>
            </a:schemeClr>
          </a:solidFill>
          <a:ln w="19050">
            <a:noFill/>
            <a:prstDash val="solid"/>
          </a:ln>
        </p:spPr>
        <p:style>
          <a:lnRef idx="2">
            <a:schemeClr val="accent5"/>
          </a:lnRef>
          <a:fillRef idx="1">
            <a:schemeClr val="lt1"/>
          </a:fillRef>
          <a:effectRef idx="0">
            <a:schemeClr val="accent5"/>
          </a:effectRef>
          <a:fontRef idx="minor">
            <a:schemeClr val="dk1"/>
          </a:fontRef>
        </p:style>
        <p:txBody>
          <a:bodyPr lIns="180000" tIns="36000" bIns="36000" rtlCol="0" anchor="ctr"/>
          <a:lstStyle/>
          <a:p>
            <a:pPr algn="ctr" eaLnBrk="1" hangingPunct="1"/>
            <a:r>
              <a:rPr kumimoji="1" lang="en-US" altLang="ja-JP" sz="4400" dirty="0" smtClean="0">
                <a:solidFill>
                  <a:srgbClr val="FF0000"/>
                </a:solidFill>
              </a:rPr>
              <a:t>?</a:t>
            </a:r>
            <a:endParaRPr kumimoji="1" lang="ja-JP" altLang="en-US" dirty="0" smtClean="0">
              <a:solidFill>
                <a:srgbClr val="FF0000"/>
              </a:solidFill>
            </a:endParaRPr>
          </a:p>
        </p:txBody>
      </p:sp>
      <p:sp>
        <p:nvSpPr>
          <p:cNvPr id="331" name="テキスト ボックス 282"/>
          <p:cNvSpPr txBox="1">
            <a:spLocks noChangeArrowheads="1"/>
          </p:cNvSpPr>
          <p:nvPr/>
        </p:nvSpPr>
        <p:spPr bwMode="auto">
          <a:xfrm>
            <a:off x="7797093" y="4921423"/>
            <a:ext cx="723275" cy="307777"/>
          </a:xfrm>
          <a:prstGeom prst="rect">
            <a:avLst/>
          </a:prstGeom>
          <a:noFill/>
          <a:ln w="9525">
            <a:noFill/>
            <a:miter lim="800000"/>
            <a:headEnd/>
            <a:tailEnd/>
          </a:ln>
        </p:spPr>
        <p:txBody>
          <a:bodyPr wrap="none">
            <a:spAutoFit/>
          </a:bodyPr>
          <a:lstStyle/>
          <a:p>
            <a:pPr algn="r"/>
            <a:r>
              <a:rPr lang="ja-JP" altLang="en-US" sz="1400" dirty="0" smtClean="0"/>
              <a:t>原信号</a:t>
            </a:r>
            <a:endParaRPr lang="ja-JP" altLang="en-US" sz="1400" dirty="0">
              <a:latin typeface="Times New Roman" pitchFamily="18" charset="0"/>
              <a:cs typeface="Times New Roman" pitchFamily="18" charset="0"/>
            </a:endParaRPr>
          </a:p>
        </p:txBody>
      </p:sp>
      <p:sp>
        <p:nvSpPr>
          <p:cNvPr id="84" name="テキスト ボックス 83"/>
          <p:cNvSpPr txBox="1"/>
          <p:nvPr/>
        </p:nvSpPr>
        <p:spPr>
          <a:xfrm>
            <a:off x="2855421" y="5301208"/>
            <a:ext cx="492443" cy="461665"/>
          </a:xfrm>
          <a:prstGeom prst="rect">
            <a:avLst/>
          </a:prstGeom>
          <a:noFill/>
        </p:spPr>
        <p:txBody>
          <a:bodyPr wrap="none" rtlCol="0">
            <a:spAutoFit/>
          </a:bodyPr>
          <a:lstStyle/>
          <a:p>
            <a:r>
              <a:rPr kumimoji="1" lang="en-US" altLang="ja-JP" sz="2400" dirty="0" smtClean="0"/>
              <a:t>÷</a:t>
            </a:r>
            <a:endParaRPr kumimoji="1" lang="ja-JP" altLang="en-US" sz="2400" dirty="0"/>
          </a:p>
        </p:txBody>
      </p:sp>
      <p:pic>
        <p:nvPicPr>
          <p:cNvPr id="112" name="Picture 4"/>
          <p:cNvPicPr>
            <a:picLocks noChangeAspect="1" noChangeArrowheads="1"/>
          </p:cNvPicPr>
          <p:nvPr/>
        </p:nvPicPr>
        <p:blipFill>
          <a:blip r:embed="rId4" cstate="print"/>
          <a:srcRect/>
          <a:stretch>
            <a:fillRect/>
          </a:stretch>
        </p:blipFill>
        <p:spPr bwMode="auto">
          <a:xfrm>
            <a:off x="6139507" y="3055168"/>
            <a:ext cx="2320925" cy="877888"/>
          </a:xfrm>
          <a:prstGeom prst="rect">
            <a:avLst/>
          </a:prstGeom>
          <a:noFill/>
          <a:ln w="9525">
            <a:noFill/>
            <a:miter lim="800000"/>
            <a:headEnd/>
            <a:tailEnd/>
          </a:ln>
        </p:spPr>
      </p:pic>
      <p:grpSp>
        <p:nvGrpSpPr>
          <p:cNvPr id="114" name="Group 459"/>
          <p:cNvGrpSpPr>
            <a:grpSpLocks noChangeAspect="1"/>
          </p:cNvGrpSpPr>
          <p:nvPr/>
        </p:nvGrpSpPr>
        <p:grpSpPr bwMode="auto">
          <a:xfrm>
            <a:off x="6068069" y="5059834"/>
            <a:ext cx="2392363" cy="1033462"/>
            <a:chOff x="4613" y="1285"/>
            <a:chExt cx="2697" cy="1444"/>
          </a:xfrm>
        </p:grpSpPr>
        <p:sp>
          <p:nvSpPr>
            <p:cNvPr id="115" name="Line 464"/>
            <p:cNvSpPr>
              <a:spLocks noChangeShapeType="1"/>
            </p:cNvSpPr>
            <p:nvPr/>
          </p:nvSpPr>
          <p:spPr bwMode="auto">
            <a:xfrm flipV="1">
              <a:off x="4673" y="1285"/>
              <a:ext cx="1" cy="1239"/>
            </a:xfrm>
            <a:prstGeom prst="line">
              <a:avLst/>
            </a:prstGeom>
            <a:noFill/>
            <a:ln w="0">
              <a:solidFill>
                <a:srgbClr val="000000"/>
              </a:solidFill>
              <a:round/>
              <a:headEnd/>
              <a:tailEnd/>
            </a:ln>
          </p:spPr>
          <p:txBody>
            <a:bodyPr/>
            <a:lstStyle/>
            <a:p>
              <a:endParaRPr lang="ja-JP" altLang="en-US"/>
            </a:p>
          </p:txBody>
        </p:sp>
        <p:sp>
          <p:nvSpPr>
            <p:cNvPr id="116" name="Line 465"/>
            <p:cNvSpPr>
              <a:spLocks noChangeShapeType="1"/>
            </p:cNvSpPr>
            <p:nvPr/>
          </p:nvSpPr>
          <p:spPr bwMode="auto">
            <a:xfrm>
              <a:off x="4673" y="2524"/>
              <a:ext cx="2637" cy="1"/>
            </a:xfrm>
            <a:prstGeom prst="line">
              <a:avLst/>
            </a:prstGeom>
            <a:noFill/>
            <a:ln w="0">
              <a:solidFill>
                <a:srgbClr val="000000"/>
              </a:solidFill>
              <a:round/>
              <a:headEnd/>
              <a:tailEnd/>
            </a:ln>
          </p:spPr>
          <p:txBody>
            <a:bodyPr/>
            <a:lstStyle/>
            <a:p>
              <a:endParaRPr lang="ja-JP" altLang="en-US"/>
            </a:p>
          </p:txBody>
        </p:sp>
        <p:sp>
          <p:nvSpPr>
            <p:cNvPr id="117" name="Line 467"/>
            <p:cNvSpPr>
              <a:spLocks noChangeShapeType="1"/>
            </p:cNvSpPr>
            <p:nvPr/>
          </p:nvSpPr>
          <p:spPr bwMode="auto">
            <a:xfrm flipV="1">
              <a:off x="4673" y="2473"/>
              <a:ext cx="1" cy="51"/>
            </a:xfrm>
            <a:prstGeom prst="line">
              <a:avLst/>
            </a:prstGeom>
            <a:noFill/>
            <a:ln w="0">
              <a:solidFill>
                <a:srgbClr val="000000"/>
              </a:solidFill>
              <a:round/>
              <a:headEnd/>
              <a:tailEnd/>
            </a:ln>
          </p:spPr>
          <p:txBody>
            <a:bodyPr/>
            <a:lstStyle/>
            <a:p>
              <a:endParaRPr lang="ja-JP" altLang="en-US"/>
            </a:p>
          </p:txBody>
        </p:sp>
        <p:sp>
          <p:nvSpPr>
            <p:cNvPr id="118" name="Line 468"/>
            <p:cNvSpPr>
              <a:spLocks noChangeShapeType="1"/>
            </p:cNvSpPr>
            <p:nvPr/>
          </p:nvSpPr>
          <p:spPr bwMode="auto">
            <a:xfrm>
              <a:off x="4673" y="1285"/>
              <a:ext cx="1" cy="41"/>
            </a:xfrm>
            <a:prstGeom prst="line">
              <a:avLst/>
            </a:prstGeom>
            <a:noFill/>
            <a:ln w="0">
              <a:solidFill>
                <a:srgbClr val="000000"/>
              </a:solidFill>
              <a:round/>
              <a:headEnd/>
              <a:tailEnd/>
            </a:ln>
          </p:spPr>
          <p:txBody>
            <a:bodyPr/>
            <a:lstStyle/>
            <a:p>
              <a:endParaRPr lang="ja-JP" altLang="en-US"/>
            </a:p>
          </p:txBody>
        </p:sp>
        <p:sp>
          <p:nvSpPr>
            <p:cNvPr id="119" name="Rectangle 469"/>
            <p:cNvSpPr>
              <a:spLocks noChangeArrowheads="1"/>
            </p:cNvSpPr>
            <p:nvPr/>
          </p:nvSpPr>
          <p:spPr bwMode="auto">
            <a:xfrm>
              <a:off x="4655" y="2555"/>
              <a:ext cx="0" cy="174"/>
            </a:xfrm>
            <a:prstGeom prst="rect">
              <a:avLst/>
            </a:prstGeom>
            <a:noFill/>
            <a:ln w="9525">
              <a:noFill/>
              <a:miter lim="800000"/>
              <a:headEnd/>
              <a:tailEnd/>
            </a:ln>
          </p:spPr>
          <p:txBody>
            <a:bodyPr wrap="none" lIns="0" tIns="0" rIns="0" bIns="0">
              <a:spAutoFit/>
            </a:bodyPr>
            <a:lstStyle/>
            <a:p>
              <a:endParaRPr lang="ja-JP" altLang="ja-JP"/>
            </a:p>
          </p:txBody>
        </p:sp>
        <p:sp>
          <p:nvSpPr>
            <p:cNvPr id="120" name="Line 470"/>
            <p:cNvSpPr>
              <a:spLocks noChangeShapeType="1"/>
            </p:cNvSpPr>
            <p:nvPr/>
          </p:nvSpPr>
          <p:spPr bwMode="auto">
            <a:xfrm flipV="1">
              <a:off x="4935" y="2473"/>
              <a:ext cx="1" cy="51"/>
            </a:xfrm>
            <a:prstGeom prst="line">
              <a:avLst/>
            </a:prstGeom>
            <a:noFill/>
            <a:ln w="0">
              <a:solidFill>
                <a:srgbClr val="000000"/>
              </a:solidFill>
              <a:round/>
              <a:headEnd/>
              <a:tailEnd/>
            </a:ln>
          </p:spPr>
          <p:txBody>
            <a:bodyPr/>
            <a:lstStyle/>
            <a:p>
              <a:endParaRPr lang="ja-JP" altLang="en-US"/>
            </a:p>
          </p:txBody>
        </p:sp>
        <p:sp>
          <p:nvSpPr>
            <p:cNvPr id="121" name="Line 500"/>
            <p:cNvSpPr>
              <a:spLocks noChangeShapeType="1"/>
            </p:cNvSpPr>
            <p:nvPr/>
          </p:nvSpPr>
          <p:spPr bwMode="auto">
            <a:xfrm>
              <a:off x="4673" y="2524"/>
              <a:ext cx="25" cy="1"/>
            </a:xfrm>
            <a:prstGeom prst="line">
              <a:avLst/>
            </a:prstGeom>
            <a:noFill/>
            <a:ln w="0">
              <a:solidFill>
                <a:srgbClr val="000000"/>
              </a:solidFill>
              <a:round/>
              <a:headEnd/>
              <a:tailEnd/>
            </a:ln>
          </p:spPr>
          <p:txBody>
            <a:bodyPr/>
            <a:lstStyle/>
            <a:p>
              <a:endParaRPr lang="ja-JP" altLang="en-US"/>
            </a:p>
          </p:txBody>
        </p:sp>
        <p:sp>
          <p:nvSpPr>
            <p:cNvPr id="122" name="Line 501"/>
            <p:cNvSpPr>
              <a:spLocks noChangeShapeType="1"/>
            </p:cNvSpPr>
            <p:nvPr/>
          </p:nvSpPr>
          <p:spPr bwMode="auto">
            <a:xfrm flipH="1">
              <a:off x="7280" y="2524"/>
              <a:ext cx="30" cy="1"/>
            </a:xfrm>
            <a:prstGeom prst="line">
              <a:avLst/>
            </a:prstGeom>
            <a:noFill/>
            <a:ln w="0">
              <a:solidFill>
                <a:srgbClr val="000000"/>
              </a:solidFill>
              <a:round/>
              <a:headEnd/>
              <a:tailEnd/>
            </a:ln>
          </p:spPr>
          <p:txBody>
            <a:bodyPr/>
            <a:lstStyle/>
            <a:p>
              <a:endParaRPr lang="ja-JP" altLang="en-US"/>
            </a:p>
          </p:txBody>
        </p:sp>
        <p:sp>
          <p:nvSpPr>
            <p:cNvPr id="123" name="Rectangle 502"/>
            <p:cNvSpPr>
              <a:spLocks noChangeArrowheads="1"/>
            </p:cNvSpPr>
            <p:nvPr/>
          </p:nvSpPr>
          <p:spPr bwMode="auto">
            <a:xfrm>
              <a:off x="4613" y="2462"/>
              <a:ext cx="0" cy="174"/>
            </a:xfrm>
            <a:prstGeom prst="rect">
              <a:avLst/>
            </a:prstGeom>
            <a:noFill/>
            <a:ln w="9525">
              <a:noFill/>
              <a:miter lim="800000"/>
              <a:headEnd/>
              <a:tailEnd/>
            </a:ln>
          </p:spPr>
          <p:txBody>
            <a:bodyPr wrap="none" lIns="0" tIns="0" rIns="0" bIns="0">
              <a:spAutoFit/>
            </a:bodyPr>
            <a:lstStyle/>
            <a:p>
              <a:endParaRPr lang="ja-JP" altLang="ja-JP"/>
            </a:p>
          </p:txBody>
        </p:sp>
        <p:sp>
          <p:nvSpPr>
            <p:cNvPr id="124" name="Line 503"/>
            <p:cNvSpPr>
              <a:spLocks noChangeShapeType="1"/>
            </p:cNvSpPr>
            <p:nvPr/>
          </p:nvSpPr>
          <p:spPr bwMode="auto">
            <a:xfrm>
              <a:off x="4673" y="2268"/>
              <a:ext cx="25" cy="1"/>
            </a:xfrm>
            <a:prstGeom prst="line">
              <a:avLst/>
            </a:prstGeom>
            <a:noFill/>
            <a:ln w="0">
              <a:solidFill>
                <a:srgbClr val="000000"/>
              </a:solidFill>
              <a:round/>
              <a:headEnd/>
              <a:tailEnd/>
            </a:ln>
          </p:spPr>
          <p:txBody>
            <a:bodyPr/>
            <a:lstStyle/>
            <a:p>
              <a:endParaRPr lang="ja-JP" altLang="en-US"/>
            </a:p>
          </p:txBody>
        </p:sp>
        <p:sp>
          <p:nvSpPr>
            <p:cNvPr id="127" name="Rectangle 505"/>
            <p:cNvSpPr>
              <a:spLocks noChangeArrowheads="1"/>
            </p:cNvSpPr>
            <p:nvPr/>
          </p:nvSpPr>
          <p:spPr bwMode="auto">
            <a:xfrm>
              <a:off x="4613" y="2206"/>
              <a:ext cx="0" cy="174"/>
            </a:xfrm>
            <a:prstGeom prst="rect">
              <a:avLst/>
            </a:prstGeom>
            <a:noFill/>
            <a:ln w="9525">
              <a:noFill/>
              <a:miter lim="800000"/>
              <a:headEnd/>
              <a:tailEnd/>
            </a:ln>
          </p:spPr>
          <p:txBody>
            <a:bodyPr wrap="none" lIns="0" tIns="0" rIns="0" bIns="0">
              <a:spAutoFit/>
            </a:bodyPr>
            <a:lstStyle/>
            <a:p>
              <a:endParaRPr lang="ja-JP" altLang="ja-JP"/>
            </a:p>
          </p:txBody>
        </p:sp>
        <p:sp>
          <p:nvSpPr>
            <p:cNvPr id="128" name="Freeform 523"/>
            <p:cNvSpPr>
              <a:spLocks/>
            </p:cNvSpPr>
            <p:nvPr/>
          </p:nvSpPr>
          <p:spPr bwMode="auto">
            <a:xfrm>
              <a:off x="4690" y="1320"/>
              <a:ext cx="499" cy="1188"/>
            </a:xfrm>
            <a:custGeom>
              <a:avLst/>
              <a:gdLst>
                <a:gd name="T0" fmla="*/ 0 w 499"/>
                <a:gd name="T1" fmla="*/ 870 h 1188"/>
                <a:gd name="T2" fmla="*/ 13 w 499"/>
                <a:gd name="T3" fmla="*/ 1167 h 1188"/>
                <a:gd name="T4" fmla="*/ 19 w 499"/>
                <a:gd name="T5" fmla="*/ 1147 h 1188"/>
                <a:gd name="T6" fmla="*/ 31 w 499"/>
                <a:gd name="T7" fmla="*/ 1188 h 1188"/>
                <a:gd name="T8" fmla="*/ 37 w 499"/>
                <a:gd name="T9" fmla="*/ 1095 h 1188"/>
                <a:gd name="T10" fmla="*/ 55 w 499"/>
                <a:gd name="T11" fmla="*/ 1188 h 1188"/>
                <a:gd name="T12" fmla="*/ 61 w 499"/>
                <a:gd name="T13" fmla="*/ 1157 h 1188"/>
                <a:gd name="T14" fmla="*/ 67 w 499"/>
                <a:gd name="T15" fmla="*/ 1157 h 1188"/>
                <a:gd name="T16" fmla="*/ 86 w 499"/>
                <a:gd name="T17" fmla="*/ 1157 h 1188"/>
                <a:gd name="T18" fmla="*/ 92 w 499"/>
                <a:gd name="T19" fmla="*/ 1157 h 1188"/>
                <a:gd name="T20" fmla="*/ 104 w 499"/>
                <a:gd name="T21" fmla="*/ 1147 h 1188"/>
                <a:gd name="T22" fmla="*/ 116 w 499"/>
                <a:gd name="T23" fmla="*/ 1147 h 1188"/>
                <a:gd name="T24" fmla="*/ 122 w 499"/>
                <a:gd name="T25" fmla="*/ 1167 h 1188"/>
                <a:gd name="T26" fmla="*/ 134 w 499"/>
                <a:gd name="T27" fmla="*/ 1167 h 1188"/>
                <a:gd name="T28" fmla="*/ 146 w 499"/>
                <a:gd name="T29" fmla="*/ 1157 h 1188"/>
                <a:gd name="T30" fmla="*/ 158 w 499"/>
                <a:gd name="T31" fmla="*/ 1167 h 1188"/>
                <a:gd name="T32" fmla="*/ 165 w 499"/>
                <a:gd name="T33" fmla="*/ 1177 h 1188"/>
                <a:gd name="T34" fmla="*/ 177 w 499"/>
                <a:gd name="T35" fmla="*/ 1177 h 1188"/>
                <a:gd name="T36" fmla="*/ 195 w 499"/>
                <a:gd name="T37" fmla="*/ 1177 h 1188"/>
                <a:gd name="T38" fmla="*/ 213 w 499"/>
                <a:gd name="T39" fmla="*/ 1177 h 1188"/>
                <a:gd name="T40" fmla="*/ 219 w 499"/>
                <a:gd name="T41" fmla="*/ 1167 h 1188"/>
                <a:gd name="T42" fmla="*/ 237 w 499"/>
                <a:gd name="T43" fmla="*/ 1188 h 1188"/>
                <a:gd name="T44" fmla="*/ 250 w 499"/>
                <a:gd name="T45" fmla="*/ 1177 h 1188"/>
                <a:gd name="T46" fmla="*/ 262 w 499"/>
                <a:gd name="T47" fmla="*/ 1188 h 1188"/>
                <a:gd name="T48" fmla="*/ 268 w 499"/>
                <a:gd name="T49" fmla="*/ 1167 h 1188"/>
                <a:gd name="T50" fmla="*/ 286 w 499"/>
                <a:gd name="T51" fmla="*/ 1177 h 1188"/>
                <a:gd name="T52" fmla="*/ 298 w 499"/>
                <a:gd name="T53" fmla="*/ 1177 h 1188"/>
                <a:gd name="T54" fmla="*/ 310 w 499"/>
                <a:gd name="T55" fmla="*/ 1177 h 1188"/>
                <a:gd name="T56" fmla="*/ 316 w 499"/>
                <a:gd name="T57" fmla="*/ 1188 h 1188"/>
                <a:gd name="T58" fmla="*/ 335 w 499"/>
                <a:gd name="T59" fmla="*/ 1188 h 1188"/>
                <a:gd name="T60" fmla="*/ 341 w 499"/>
                <a:gd name="T61" fmla="*/ 1177 h 1188"/>
                <a:gd name="T62" fmla="*/ 359 w 499"/>
                <a:gd name="T63" fmla="*/ 1177 h 1188"/>
                <a:gd name="T64" fmla="*/ 365 w 499"/>
                <a:gd name="T65" fmla="*/ 1188 h 1188"/>
                <a:gd name="T66" fmla="*/ 383 w 499"/>
                <a:gd name="T67" fmla="*/ 1177 h 1188"/>
                <a:gd name="T68" fmla="*/ 395 w 499"/>
                <a:gd name="T69" fmla="*/ 1188 h 1188"/>
                <a:gd name="T70" fmla="*/ 408 w 499"/>
                <a:gd name="T71" fmla="*/ 1177 h 1188"/>
                <a:gd name="T72" fmla="*/ 432 w 499"/>
                <a:gd name="T73" fmla="*/ 1177 h 1188"/>
                <a:gd name="T74" fmla="*/ 438 w 499"/>
                <a:gd name="T75" fmla="*/ 1167 h 1188"/>
                <a:gd name="T76" fmla="*/ 450 w 499"/>
                <a:gd name="T77" fmla="*/ 1177 h 1188"/>
                <a:gd name="T78" fmla="*/ 462 w 499"/>
                <a:gd name="T79" fmla="*/ 1188 h 1188"/>
                <a:gd name="T80" fmla="*/ 480 w 499"/>
                <a:gd name="T81" fmla="*/ 1167 h 1188"/>
                <a:gd name="T82" fmla="*/ 486 w 499"/>
                <a:gd name="T83" fmla="*/ 1177 h 11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9"/>
                <a:gd name="T127" fmla="*/ 0 h 1188"/>
                <a:gd name="T128" fmla="*/ 499 w 499"/>
                <a:gd name="T129" fmla="*/ 1188 h 11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9" h="1188">
                  <a:moveTo>
                    <a:pt x="0" y="0"/>
                  </a:moveTo>
                  <a:lnTo>
                    <a:pt x="0" y="1085"/>
                  </a:lnTo>
                  <a:lnTo>
                    <a:pt x="0" y="870"/>
                  </a:lnTo>
                  <a:lnTo>
                    <a:pt x="7" y="1044"/>
                  </a:lnTo>
                  <a:lnTo>
                    <a:pt x="7" y="952"/>
                  </a:lnTo>
                  <a:lnTo>
                    <a:pt x="13" y="1167"/>
                  </a:lnTo>
                  <a:lnTo>
                    <a:pt x="13" y="1054"/>
                  </a:lnTo>
                  <a:lnTo>
                    <a:pt x="19" y="1167"/>
                  </a:lnTo>
                  <a:lnTo>
                    <a:pt x="19" y="1147"/>
                  </a:lnTo>
                  <a:lnTo>
                    <a:pt x="25" y="1147"/>
                  </a:lnTo>
                  <a:lnTo>
                    <a:pt x="25" y="1188"/>
                  </a:lnTo>
                  <a:lnTo>
                    <a:pt x="31" y="1188"/>
                  </a:lnTo>
                  <a:lnTo>
                    <a:pt x="31" y="1157"/>
                  </a:lnTo>
                  <a:lnTo>
                    <a:pt x="37" y="1157"/>
                  </a:lnTo>
                  <a:lnTo>
                    <a:pt x="37" y="1095"/>
                  </a:lnTo>
                  <a:lnTo>
                    <a:pt x="43" y="1136"/>
                  </a:lnTo>
                  <a:lnTo>
                    <a:pt x="43" y="1147"/>
                  </a:lnTo>
                  <a:lnTo>
                    <a:pt x="55" y="1188"/>
                  </a:lnTo>
                  <a:lnTo>
                    <a:pt x="49" y="1188"/>
                  </a:lnTo>
                  <a:lnTo>
                    <a:pt x="55" y="1177"/>
                  </a:lnTo>
                  <a:lnTo>
                    <a:pt x="61" y="1157"/>
                  </a:lnTo>
                  <a:lnTo>
                    <a:pt x="61" y="1167"/>
                  </a:lnTo>
                  <a:lnTo>
                    <a:pt x="67" y="1188"/>
                  </a:lnTo>
                  <a:lnTo>
                    <a:pt x="67" y="1157"/>
                  </a:lnTo>
                  <a:lnTo>
                    <a:pt x="73" y="1157"/>
                  </a:lnTo>
                  <a:lnTo>
                    <a:pt x="73" y="1136"/>
                  </a:lnTo>
                  <a:lnTo>
                    <a:pt x="86" y="1157"/>
                  </a:lnTo>
                  <a:lnTo>
                    <a:pt x="79" y="1157"/>
                  </a:lnTo>
                  <a:lnTo>
                    <a:pt x="86" y="1177"/>
                  </a:lnTo>
                  <a:lnTo>
                    <a:pt x="92" y="1157"/>
                  </a:lnTo>
                  <a:lnTo>
                    <a:pt x="98" y="1188"/>
                  </a:lnTo>
                  <a:lnTo>
                    <a:pt x="98" y="1177"/>
                  </a:lnTo>
                  <a:lnTo>
                    <a:pt x="104" y="1147"/>
                  </a:lnTo>
                  <a:lnTo>
                    <a:pt x="104" y="1167"/>
                  </a:lnTo>
                  <a:lnTo>
                    <a:pt x="110" y="1157"/>
                  </a:lnTo>
                  <a:lnTo>
                    <a:pt x="116" y="1147"/>
                  </a:lnTo>
                  <a:lnTo>
                    <a:pt x="116" y="1157"/>
                  </a:lnTo>
                  <a:lnTo>
                    <a:pt x="128" y="1167"/>
                  </a:lnTo>
                  <a:lnTo>
                    <a:pt x="122" y="1167"/>
                  </a:lnTo>
                  <a:lnTo>
                    <a:pt x="128" y="1177"/>
                  </a:lnTo>
                  <a:lnTo>
                    <a:pt x="134" y="1188"/>
                  </a:lnTo>
                  <a:lnTo>
                    <a:pt x="134" y="1167"/>
                  </a:lnTo>
                  <a:lnTo>
                    <a:pt x="140" y="1188"/>
                  </a:lnTo>
                  <a:lnTo>
                    <a:pt x="140" y="1167"/>
                  </a:lnTo>
                  <a:lnTo>
                    <a:pt x="146" y="1157"/>
                  </a:lnTo>
                  <a:lnTo>
                    <a:pt x="146" y="1188"/>
                  </a:lnTo>
                  <a:lnTo>
                    <a:pt x="152" y="1177"/>
                  </a:lnTo>
                  <a:lnTo>
                    <a:pt x="158" y="1167"/>
                  </a:lnTo>
                  <a:lnTo>
                    <a:pt x="158" y="1188"/>
                  </a:lnTo>
                  <a:lnTo>
                    <a:pt x="171" y="1177"/>
                  </a:lnTo>
                  <a:lnTo>
                    <a:pt x="165" y="1177"/>
                  </a:lnTo>
                  <a:lnTo>
                    <a:pt x="171" y="1177"/>
                  </a:lnTo>
                  <a:lnTo>
                    <a:pt x="183" y="1177"/>
                  </a:lnTo>
                  <a:lnTo>
                    <a:pt x="177" y="1177"/>
                  </a:lnTo>
                  <a:lnTo>
                    <a:pt x="183" y="1177"/>
                  </a:lnTo>
                  <a:lnTo>
                    <a:pt x="189" y="1188"/>
                  </a:lnTo>
                  <a:lnTo>
                    <a:pt x="195" y="1177"/>
                  </a:lnTo>
                  <a:lnTo>
                    <a:pt x="201" y="1177"/>
                  </a:lnTo>
                  <a:lnTo>
                    <a:pt x="207" y="1167"/>
                  </a:lnTo>
                  <a:lnTo>
                    <a:pt x="213" y="1177"/>
                  </a:lnTo>
                  <a:lnTo>
                    <a:pt x="213" y="1167"/>
                  </a:lnTo>
                  <a:lnTo>
                    <a:pt x="225" y="1167"/>
                  </a:lnTo>
                  <a:lnTo>
                    <a:pt x="219" y="1167"/>
                  </a:lnTo>
                  <a:lnTo>
                    <a:pt x="225" y="1177"/>
                  </a:lnTo>
                  <a:lnTo>
                    <a:pt x="231" y="1167"/>
                  </a:lnTo>
                  <a:lnTo>
                    <a:pt x="237" y="1188"/>
                  </a:lnTo>
                  <a:lnTo>
                    <a:pt x="237" y="1167"/>
                  </a:lnTo>
                  <a:lnTo>
                    <a:pt x="243" y="1177"/>
                  </a:lnTo>
                  <a:lnTo>
                    <a:pt x="250" y="1177"/>
                  </a:lnTo>
                  <a:lnTo>
                    <a:pt x="256" y="1167"/>
                  </a:lnTo>
                  <a:lnTo>
                    <a:pt x="256" y="1188"/>
                  </a:lnTo>
                  <a:lnTo>
                    <a:pt x="262" y="1188"/>
                  </a:lnTo>
                  <a:lnTo>
                    <a:pt x="262" y="1157"/>
                  </a:lnTo>
                  <a:lnTo>
                    <a:pt x="268" y="1188"/>
                  </a:lnTo>
                  <a:lnTo>
                    <a:pt x="268" y="1167"/>
                  </a:lnTo>
                  <a:lnTo>
                    <a:pt x="274" y="1188"/>
                  </a:lnTo>
                  <a:lnTo>
                    <a:pt x="280" y="1177"/>
                  </a:lnTo>
                  <a:lnTo>
                    <a:pt x="286" y="1177"/>
                  </a:lnTo>
                  <a:lnTo>
                    <a:pt x="292" y="1188"/>
                  </a:lnTo>
                  <a:lnTo>
                    <a:pt x="298" y="1167"/>
                  </a:lnTo>
                  <a:lnTo>
                    <a:pt x="298" y="1177"/>
                  </a:lnTo>
                  <a:lnTo>
                    <a:pt x="304" y="1167"/>
                  </a:lnTo>
                  <a:lnTo>
                    <a:pt x="304" y="1188"/>
                  </a:lnTo>
                  <a:lnTo>
                    <a:pt x="310" y="1177"/>
                  </a:lnTo>
                  <a:lnTo>
                    <a:pt x="310" y="1188"/>
                  </a:lnTo>
                  <a:lnTo>
                    <a:pt x="316" y="1167"/>
                  </a:lnTo>
                  <a:lnTo>
                    <a:pt x="316" y="1188"/>
                  </a:lnTo>
                  <a:lnTo>
                    <a:pt x="322" y="1177"/>
                  </a:lnTo>
                  <a:lnTo>
                    <a:pt x="322" y="1188"/>
                  </a:lnTo>
                  <a:lnTo>
                    <a:pt x="335" y="1188"/>
                  </a:lnTo>
                  <a:lnTo>
                    <a:pt x="329" y="1188"/>
                  </a:lnTo>
                  <a:lnTo>
                    <a:pt x="335" y="1188"/>
                  </a:lnTo>
                  <a:lnTo>
                    <a:pt x="341" y="1177"/>
                  </a:lnTo>
                  <a:lnTo>
                    <a:pt x="347" y="1177"/>
                  </a:lnTo>
                  <a:lnTo>
                    <a:pt x="353" y="1188"/>
                  </a:lnTo>
                  <a:lnTo>
                    <a:pt x="359" y="1177"/>
                  </a:lnTo>
                  <a:lnTo>
                    <a:pt x="359" y="1157"/>
                  </a:lnTo>
                  <a:lnTo>
                    <a:pt x="365" y="1177"/>
                  </a:lnTo>
                  <a:lnTo>
                    <a:pt x="365" y="1188"/>
                  </a:lnTo>
                  <a:lnTo>
                    <a:pt x="371" y="1177"/>
                  </a:lnTo>
                  <a:lnTo>
                    <a:pt x="377" y="1188"/>
                  </a:lnTo>
                  <a:lnTo>
                    <a:pt x="383" y="1177"/>
                  </a:lnTo>
                  <a:lnTo>
                    <a:pt x="389" y="1188"/>
                  </a:lnTo>
                  <a:lnTo>
                    <a:pt x="401" y="1188"/>
                  </a:lnTo>
                  <a:lnTo>
                    <a:pt x="395" y="1188"/>
                  </a:lnTo>
                  <a:lnTo>
                    <a:pt x="401" y="1177"/>
                  </a:lnTo>
                  <a:lnTo>
                    <a:pt x="414" y="1177"/>
                  </a:lnTo>
                  <a:lnTo>
                    <a:pt x="408" y="1177"/>
                  </a:lnTo>
                  <a:lnTo>
                    <a:pt x="414" y="1188"/>
                  </a:lnTo>
                  <a:lnTo>
                    <a:pt x="420" y="1177"/>
                  </a:lnTo>
                  <a:lnTo>
                    <a:pt x="432" y="1177"/>
                  </a:lnTo>
                  <a:lnTo>
                    <a:pt x="432" y="1167"/>
                  </a:lnTo>
                  <a:lnTo>
                    <a:pt x="438" y="1177"/>
                  </a:lnTo>
                  <a:lnTo>
                    <a:pt x="438" y="1167"/>
                  </a:lnTo>
                  <a:lnTo>
                    <a:pt x="450" y="1177"/>
                  </a:lnTo>
                  <a:lnTo>
                    <a:pt x="444" y="1177"/>
                  </a:lnTo>
                  <a:lnTo>
                    <a:pt x="450" y="1177"/>
                  </a:lnTo>
                  <a:lnTo>
                    <a:pt x="456" y="1188"/>
                  </a:lnTo>
                  <a:lnTo>
                    <a:pt x="462" y="1177"/>
                  </a:lnTo>
                  <a:lnTo>
                    <a:pt x="462" y="1188"/>
                  </a:lnTo>
                  <a:lnTo>
                    <a:pt x="468" y="1177"/>
                  </a:lnTo>
                  <a:lnTo>
                    <a:pt x="474" y="1188"/>
                  </a:lnTo>
                  <a:lnTo>
                    <a:pt x="480" y="1167"/>
                  </a:lnTo>
                  <a:lnTo>
                    <a:pt x="480" y="1177"/>
                  </a:lnTo>
                  <a:lnTo>
                    <a:pt x="493" y="1177"/>
                  </a:lnTo>
                  <a:lnTo>
                    <a:pt x="486" y="1177"/>
                  </a:lnTo>
                  <a:lnTo>
                    <a:pt x="493" y="1177"/>
                  </a:lnTo>
                  <a:lnTo>
                    <a:pt x="499" y="1177"/>
                  </a:lnTo>
                </a:path>
              </a:pathLst>
            </a:custGeom>
            <a:noFill/>
            <a:ln w="9525">
              <a:solidFill>
                <a:srgbClr val="0000FF"/>
              </a:solidFill>
              <a:prstDash val="solid"/>
              <a:round/>
              <a:headEnd/>
              <a:tailEnd/>
            </a:ln>
          </p:spPr>
          <p:txBody>
            <a:bodyPr/>
            <a:lstStyle/>
            <a:p>
              <a:endParaRPr lang="ja-JP" altLang="en-US"/>
            </a:p>
          </p:txBody>
        </p:sp>
        <p:sp>
          <p:nvSpPr>
            <p:cNvPr id="129" name="Freeform 524"/>
            <p:cNvSpPr>
              <a:spLocks/>
            </p:cNvSpPr>
            <p:nvPr/>
          </p:nvSpPr>
          <p:spPr bwMode="auto">
            <a:xfrm>
              <a:off x="5172" y="1950"/>
              <a:ext cx="619" cy="564"/>
            </a:xfrm>
            <a:custGeom>
              <a:avLst/>
              <a:gdLst>
                <a:gd name="T0" fmla="*/ 6 w 619"/>
                <a:gd name="T1" fmla="*/ 553 h 564"/>
                <a:gd name="T2" fmla="*/ 24 w 619"/>
                <a:gd name="T3" fmla="*/ 553 h 564"/>
                <a:gd name="T4" fmla="*/ 30 w 619"/>
                <a:gd name="T5" fmla="*/ 564 h 564"/>
                <a:gd name="T6" fmla="*/ 42 w 619"/>
                <a:gd name="T7" fmla="*/ 564 h 564"/>
                <a:gd name="T8" fmla="*/ 60 w 619"/>
                <a:gd name="T9" fmla="*/ 564 h 564"/>
                <a:gd name="T10" fmla="*/ 73 w 619"/>
                <a:gd name="T11" fmla="*/ 553 h 564"/>
                <a:gd name="T12" fmla="*/ 85 w 619"/>
                <a:gd name="T13" fmla="*/ 564 h 564"/>
                <a:gd name="T14" fmla="*/ 91 w 619"/>
                <a:gd name="T15" fmla="*/ 564 h 564"/>
                <a:gd name="T16" fmla="*/ 109 w 619"/>
                <a:gd name="T17" fmla="*/ 564 h 564"/>
                <a:gd name="T18" fmla="*/ 121 w 619"/>
                <a:gd name="T19" fmla="*/ 564 h 564"/>
                <a:gd name="T20" fmla="*/ 133 w 619"/>
                <a:gd name="T21" fmla="*/ 564 h 564"/>
                <a:gd name="T22" fmla="*/ 152 w 619"/>
                <a:gd name="T23" fmla="*/ 564 h 564"/>
                <a:gd name="T24" fmla="*/ 170 w 619"/>
                <a:gd name="T25" fmla="*/ 564 h 564"/>
                <a:gd name="T26" fmla="*/ 182 w 619"/>
                <a:gd name="T27" fmla="*/ 553 h 564"/>
                <a:gd name="T28" fmla="*/ 200 w 619"/>
                <a:gd name="T29" fmla="*/ 564 h 564"/>
                <a:gd name="T30" fmla="*/ 218 w 619"/>
                <a:gd name="T31" fmla="*/ 564 h 564"/>
                <a:gd name="T32" fmla="*/ 230 w 619"/>
                <a:gd name="T33" fmla="*/ 553 h 564"/>
                <a:gd name="T34" fmla="*/ 249 w 619"/>
                <a:gd name="T35" fmla="*/ 564 h 564"/>
                <a:gd name="T36" fmla="*/ 261 w 619"/>
                <a:gd name="T37" fmla="*/ 564 h 564"/>
                <a:gd name="T38" fmla="*/ 279 w 619"/>
                <a:gd name="T39" fmla="*/ 564 h 564"/>
                <a:gd name="T40" fmla="*/ 297 w 619"/>
                <a:gd name="T41" fmla="*/ 553 h 564"/>
                <a:gd name="T42" fmla="*/ 316 w 619"/>
                <a:gd name="T43" fmla="*/ 553 h 564"/>
                <a:gd name="T44" fmla="*/ 328 w 619"/>
                <a:gd name="T45" fmla="*/ 564 h 564"/>
                <a:gd name="T46" fmla="*/ 346 w 619"/>
                <a:gd name="T47" fmla="*/ 564 h 564"/>
                <a:gd name="T48" fmla="*/ 364 w 619"/>
                <a:gd name="T49" fmla="*/ 564 h 564"/>
                <a:gd name="T50" fmla="*/ 376 w 619"/>
                <a:gd name="T51" fmla="*/ 564 h 564"/>
                <a:gd name="T52" fmla="*/ 395 w 619"/>
                <a:gd name="T53" fmla="*/ 564 h 564"/>
                <a:gd name="T54" fmla="*/ 413 w 619"/>
                <a:gd name="T55" fmla="*/ 553 h 564"/>
                <a:gd name="T56" fmla="*/ 431 w 619"/>
                <a:gd name="T57" fmla="*/ 553 h 564"/>
                <a:gd name="T58" fmla="*/ 449 w 619"/>
                <a:gd name="T59" fmla="*/ 564 h 564"/>
                <a:gd name="T60" fmla="*/ 473 w 619"/>
                <a:gd name="T61" fmla="*/ 564 h 564"/>
                <a:gd name="T62" fmla="*/ 480 w 619"/>
                <a:gd name="T63" fmla="*/ 553 h 564"/>
                <a:gd name="T64" fmla="*/ 492 w 619"/>
                <a:gd name="T65" fmla="*/ 564 h 564"/>
                <a:gd name="T66" fmla="*/ 510 w 619"/>
                <a:gd name="T67" fmla="*/ 564 h 564"/>
                <a:gd name="T68" fmla="*/ 522 w 619"/>
                <a:gd name="T69" fmla="*/ 553 h 564"/>
                <a:gd name="T70" fmla="*/ 540 w 619"/>
                <a:gd name="T71" fmla="*/ 543 h 564"/>
                <a:gd name="T72" fmla="*/ 552 w 619"/>
                <a:gd name="T73" fmla="*/ 471 h 564"/>
                <a:gd name="T74" fmla="*/ 559 w 619"/>
                <a:gd name="T75" fmla="*/ 512 h 564"/>
                <a:gd name="T76" fmla="*/ 571 w 619"/>
                <a:gd name="T77" fmla="*/ 553 h 564"/>
                <a:gd name="T78" fmla="*/ 583 w 619"/>
                <a:gd name="T79" fmla="*/ 564 h 564"/>
                <a:gd name="T80" fmla="*/ 595 w 619"/>
                <a:gd name="T81" fmla="*/ 553 h 564"/>
                <a:gd name="T82" fmla="*/ 607 w 619"/>
                <a:gd name="T83" fmla="*/ 564 h 5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9"/>
                <a:gd name="T127" fmla="*/ 0 h 564"/>
                <a:gd name="T128" fmla="*/ 619 w 619"/>
                <a:gd name="T129" fmla="*/ 564 h 5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9" h="564">
                  <a:moveTo>
                    <a:pt x="0" y="553"/>
                  </a:moveTo>
                  <a:lnTo>
                    <a:pt x="6" y="564"/>
                  </a:lnTo>
                  <a:lnTo>
                    <a:pt x="6" y="553"/>
                  </a:lnTo>
                  <a:lnTo>
                    <a:pt x="12" y="564"/>
                  </a:lnTo>
                  <a:lnTo>
                    <a:pt x="12" y="553"/>
                  </a:lnTo>
                  <a:lnTo>
                    <a:pt x="24" y="553"/>
                  </a:lnTo>
                  <a:lnTo>
                    <a:pt x="18" y="553"/>
                  </a:lnTo>
                  <a:lnTo>
                    <a:pt x="24" y="564"/>
                  </a:lnTo>
                  <a:lnTo>
                    <a:pt x="30" y="564"/>
                  </a:lnTo>
                  <a:lnTo>
                    <a:pt x="42" y="564"/>
                  </a:lnTo>
                  <a:lnTo>
                    <a:pt x="36" y="564"/>
                  </a:lnTo>
                  <a:lnTo>
                    <a:pt x="42" y="564"/>
                  </a:lnTo>
                  <a:lnTo>
                    <a:pt x="48" y="553"/>
                  </a:lnTo>
                  <a:lnTo>
                    <a:pt x="48" y="564"/>
                  </a:lnTo>
                  <a:lnTo>
                    <a:pt x="60" y="564"/>
                  </a:lnTo>
                  <a:lnTo>
                    <a:pt x="54" y="564"/>
                  </a:lnTo>
                  <a:lnTo>
                    <a:pt x="60" y="553"/>
                  </a:lnTo>
                  <a:lnTo>
                    <a:pt x="73" y="553"/>
                  </a:lnTo>
                  <a:lnTo>
                    <a:pt x="66" y="553"/>
                  </a:lnTo>
                  <a:lnTo>
                    <a:pt x="73" y="564"/>
                  </a:lnTo>
                  <a:lnTo>
                    <a:pt x="85" y="564"/>
                  </a:lnTo>
                  <a:lnTo>
                    <a:pt x="79" y="564"/>
                  </a:lnTo>
                  <a:lnTo>
                    <a:pt x="85" y="564"/>
                  </a:lnTo>
                  <a:lnTo>
                    <a:pt x="91" y="564"/>
                  </a:lnTo>
                  <a:lnTo>
                    <a:pt x="97" y="553"/>
                  </a:lnTo>
                  <a:lnTo>
                    <a:pt x="103" y="564"/>
                  </a:lnTo>
                  <a:lnTo>
                    <a:pt x="109" y="564"/>
                  </a:lnTo>
                  <a:lnTo>
                    <a:pt x="115" y="564"/>
                  </a:lnTo>
                  <a:lnTo>
                    <a:pt x="127" y="564"/>
                  </a:lnTo>
                  <a:lnTo>
                    <a:pt x="121" y="564"/>
                  </a:lnTo>
                  <a:lnTo>
                    <a:pt x="127" y="564"/>
                  </a:lnTo>
                  <a:lnTo>
                    <a:pt x="139" y="564"/>
                  </a:lnTo>
                  <a:lnTo>
                    <a:pt x="133" y="564"/>
                  </a:lnTo>
                  <a:lnTo>
                    <a:pt x="139" y="553"/>
                  </a:lnTo>
                  <a:lnTo>
                    <a:pt x="145" y="564"/>
                  </a:lnTo>
                  <a:lnTo>
                    <a:pt x="152" y="564"/>
                  </a:lnTo>
                  <a:lnTo>
                    <a:pt x="158" y="564"/>
                  </a:lnTo>
                  <a:lnTo>
                    <a:pt x="164" y="553"/>
                  </a:lnTo>
                  <a:lnTo>
                    <a:pt x="170" y="564"/>
                  </a:lnTo>
                  <a:lnTo>
                    <a:pt x="176" y="553"/>
                  </a:lnTo>
                  <a:lnTo>
                    <a:pt x="188" y="553"/>
                  </a:lnTo>
                  <a:lnTo>
                    <a:pt x="182" y="553"/>
                  </a:lnTo>
                  <a:lnTo>
                    <a:pt x="188" y="564"/>
                  </a:lnTo>
                  <a:lnTo>
                    <a:pt x="194" y="553"/>
                  </a:lnTo>
                  <a:lnTo>
                    <a:pt x="200" y="564"/>
                  </a:lnTo>
                  <a:lnTo>
                    <a:pt x="206" y="564"/>
                  </a:lnTo>
                  <a:lnTo>
                    <a:pt x="212" y="553"/>
                  </a:lnTo>
                  <a:lnTo>
                    <a:pt x="218" y="564"/>
                  </a:lnTo>
                  <a:lnTo>
                    <a:pt x="224" y="553"/>
                  </a:lnTo>
                  <a:lnTo>
                    <a:pt x="230" y="564"/>
                  </a:lnTo>
                  <a:lnTo>
                    <a:pt x="230" y="553"/>
                  </a:lnTo>
                  <a:lnTo>
                    <a:pt x="237" y="564"/>
                  </a:lnTo>
                  <a:lnTo>
                    <a:pt x="243" y="564"/>
                  </a:lnTo>
                  <a:lnTo>
                    <a:pt x="249" y="564"/>
                  </a:lnTo>
                  <a:lnTo>
                    <a:pt x="255" y="564"/>
                  </a:lnTo>
                  <a:lnTo>
                    <a:pt x="267" y="564"/>
                  </a:lnTo>
                  <a:lnTo>
                    <a:pt x="261" y="564"/>
                  </a:lnTo>
                  <a:lnTo>
                    <a:pt x="267" y="564"/>
                  </a:lnTo>
                  <a:lnTo>
                    <a:pt x="273" y="553"/>
                  </a:lnTo>
                  <a:lnTo>
                    <a:pt x="279" y="564"/>
                  </a:lnTo>
                  <a:lnTo>
                    <a:pt x="285" y="553"/>
                  </a:lnTo>
                  <a:lnTo>
                    <a:pt x="291" y="564"/>
                  </a:lnTo>
                  <a:lnTo>
                    <a:pt x="297" y="553"/>
                  </a:lnTo>
                  <a:lnTo>
                    <a:pt x="303" y="564"/>
                  </a:lnTo>
                  <a:lnTo>
                    <a:pt x="309" y="564"/>
                  </a:lnTo>
                  <a:lnTo>
                    <a:pt x="316" y="553"/>
                  </a:lnTo>
                  <a:lnTo>
                    <a:pt x="322" y="564"/>
                  </a:lnTo>
                  <a:lnTo>
                    <a:pt x="322" y="553"/>
                  </a:lnTo>
                  <a:lnTo>
                    <a:pt x="328" y="564"/>
                  </a:lnTo>
                  <a:lnTo>
                    <a:pt x="334" y="553"/>
                  </a:lnTo>
                  <a:lnTo>
                    <a:pt x="340" y="564"/>
                  </a:lnTo>
                  <a:lnTo>
                    <a:pt x="346" y="564"/>
                  </a:lnTo>
                  <a:lnTo>
                    <a:pt x="352" y="564"/>
                  </a:lnTo>
                  <a:lnTo>
                    <a:pt x="358" y="553"/>
                  </a:lnTo>
                  <a:lnTo>
                    <a:pt x="364" y="564"/>
                  </a:lnTo>
                  <a:lnTo>
                    <a:pt x="376" y="564"/>
                  </a:lnTo>
                  <a:lnTo>
                    <a:pt x="370" y="564"/>
                  </a:lnTo>
                  <a:lnTo>
                    <a:pt x="376" y="564"/>
                  </a:lnTo>
                  <a:lnTo>
                    <a:pt x="382" y="553"/>
                  </a:lnTo>
                  <a:lnTo>
                    <a:pt x="388" y="564"/>
                  </a:lnTo>
                  <a:lnTo>
                    <a:pt x="395" y="564"/>
                  </a:lnTo>
                  <a:lnTo>
                    <a:pt x="401" y="564"/>
                  </a:lnTo>
                  <a:lnTo>
                    <a:pt x="407" y="564"/>
                  </a:lnTo>
                  <a:lnTo>
                    <a:pt x="413" y="553"/>
                  </a:lnTo>
                  <a:lnTo>
                    <a:pt x="419" y="564"/>
                  </a:lnTo>
                  <a:lnTo>
                    <a:pt x="425" y="564"/>
                  </a:lnTo>
                  <a:lnTo>
                    <a:pt x="431" y="553"/>
                  </a:lnTo>
                  <a:lnTo>
                    <a:pt x="437" y="564"/>
                  </a:lnTo>
                  <a:lnTo>
                    <a:pt x="443" y="564"/>
                  </a:lnTo>
                  <a:lnTo>
                    <a:pt x="449" y="564"/>
                  </a:lnTo>
                  <a:lnTo>
                    <a:pt x="455" y="564"/>
                  </a:lnTo>
                  <a:lnTo>
                    <a:pt x="461" y="564"/>
                  </a:lnTo>
                  <a:lnTo>
                    <a:pt x="473" y="564"/>
                  </a:lnTo>
                  <a:lnTo>
                    <a:pt x="467" y="564"/>
                  </a:lnTo>
                  <a:lnTo>
                    <a:pt x="473" y="564"/>
                  </a:lnTo>
                  <a:lnTo>
                    <a:pt x="480" y="553"/>
                  </a:lnTo>
                  <a:lnTo>
                    <a:pt x="486" y="564"/>
                  </a:lnTo>
                  <a:lnTo>
                    <a:pt x="486" y="553"/>
                  </a:lnTo>
                  <a:lnTo>
                    <a:pt x="492" y="564"/>
                  </a:lnTo>
                  <a:lnTo>
                    <a:pt x="498" y="553"/>
                  </a:lnTo>
                  <a:lnTo>
                    <a:pt x="504" y="564"/>
                  </a:lnTo>
                  <a:lnTo>
                    <a:pt x="510" y="564"/>
                  </a:lnTo>
                  <a:lnTo>
                    <a:pt x="516" y="553"/>
                  </a:lnTo>
                  <a:lnTo>
                    <a:pt x="528" y="553"/>
                  </a:lnTo>
                  <a:lnTo>
                    <a:pt x="522" y="553"/>
                  </a:lnTo>
                  <a:lnTo>
                    <a:pt x="528" y="553"/>
                  </a:lnTo>
                  <a:lnTo>
                    <a:pt x="534" y="553"/>
                  </a:lnTo>
                  <a:lnTo>
                    <a:pt x="540" y="543"/>
                  </a:lnTo>
                  <a:lnTo>
                    <a:pt x="546" y="543"/>
                  </a:lnTo>
                  <a:lnTo>
                    <a:pt x="546" y="512"/>
                  </a:lnTo>
                  <a:lnTo>
                    <a:pt x="552" y="471"/>
                  </a:lnTo>
                  <a:lnTo>
                    <a:pt x="552" y="0"/>
                  </a:lnTo>
                  <a:lnTo>
                    <a:pt x="552" y="420"/>
                  </a:lnTo>
                  <a:lnTo>
                    <a:pt x="559" y="512"/>
                  </a:lnTo>
                  <a:lnTo>
                    <a:pt x="559" y="523"/>
                  </a:lnTo>
                  <a:lnTo>
                    <a:pt x="565" y="543"/>
                  </a:lnTo>
                  <a:lnTo>
                    <a:pt x="571" y="553"/>
                  </a:lnTo>
                  <a:lnTo>
                    <a:pt x="571" y="543"/>
                  </a:lnTo>
                  <a:lnTo>
                    <a:pt x="577" y="553"/>
                  </a:lnTo>
                  <a:lnTo>
                    <a:pt x="583" y="564"/>
                  </a:lnTo>
                  <a:lnTo>
                    <a:pt x="583" y="553"/>
                  </a:lnTo>
                  <a:lnTo>
                    <a:pt x="589" y="564"/>
                  </a:lnTo>
                  <a:lnTo>
                    <a:pt x="595" y="553"/>
                  </a:lnTo>
                  <a:lnTo>
                    <a:pt x="601" y="564"/>
                  </a:lnTo>
                  <a:lnTo>
                    <a:pt x="613" y="564"/>
                  </a:lnTo>
                  <a:lnTo>
                    <a:pt x="607" y="564"/>
                  </a:lnTo>
                  <a:lnTo>
                    <a:pt x="613" y="564"/>
                  </a:lnTo>
                  <a:lnTo>
                    <a:pt x="619" y="564"/>
                  </a:lnTo>
                </a:path>
              </a:pathLst>
            </a:custGeom>
            <a:noFill/>
            <a:ln w="9525">
              <a:solidFill>
                <a:srgbClr val="0000FF"/>
              </a:solidFill>
              <a:prstDash val="solid"/>
              <a:round/>
              <a:headEnd/>
              <a:tailEnd/>
            </a:ln>
          </p:spPr>
          <p:txBody>
            <a:bodyPr/>
            <a:lstStyle/>
            <a:p>
              <a:endParaRPr lang="ja-JP" altLang="en-US"/>
            </a:p>
          </p:txBody>
        </p:sp>
        <p:sp>
          <p:nvSpPr>
            <p:cNvPr id="130" name="Freeform 525"/>
            <p:cNvSpPr>
              <a:spLocks/>
            </p:cNvSpPr>
            <p:nvPr/>
          </p:nvSpPr>
          <p:spPr bwMode="auto">
            <a:xfrm>
              <a:off x="5791" y="2503"/>
              <a:ext cx="735" cy="11"/>
            </a:xfrm>
            <a:custGeom>
              <a:avLst/>
              <a:gdLst>
                <a:gd name="T0" fmla="*/ 19 w 735"/>
                <a:gd name="T1" fmla="*/ 11 h 11"/>
                <a:gd name="T2" fmla="*/ 25 w 735"/>
                <a:gd name="T3" fmla="*/ 11 h 11"/>
                <a:gd name="T4" fmla="*/ 43 w 735"/>
                <a:gd name="T5" fmla="*/ 0 h 11"/>
                <a:gd name="T6" fmla="*/ 61 w 735"/>
                <a:gd name="T7" fmla="*/ 11 h 11"/>
                <a:gd name="T8" fmla="*/ 79 w 735"/>
                <a:gd name="T9" fmla="*/ 0 h 11"/>
                <a:gd name="T10" fmla="*/ 85 w 735"/>
                <a:gd name="T11" fmla="*/ 11 h 11"/>
                <a:gd name="T12" fmla="*/ 104 w 735"/>
                <a:gd name="T13" fmla="*/ 11 h 11"/>
                <a:gd name="T14" fmla="*/ 116 w 735"/>
                <a:gd name="T15" fmla="*/ 11 h 11"/>
                <a:gd name="T16" fmla="*/ 134 w 735"/>
                <a:gd name="T17" fmla="*/ 11 h 11"/>
                <a:gd name="T18" fmla="*/ 152 w 735"/>
                <a:gd name="T19" fmla="*/ 11 h 11"/>
                <a:gd name="T20" fmla="*/ 170 w 735"/>
                <a:gd name="T21" fmla="*/ 11 h 11"/>
                <a:gd name="T22" fmla="*/ 189 w 735"/>
                <a:gd name="T23" fmla="*/ 11 h 11"/>
                <a:gd name="T24" fmla="*/ 207 w 735"/>
                <a:gd name="T25" fmla="*/ 11 h 11"/>
                <a:gd name="T26" fmla="*/ 225 w 735"/>
                <a:gd name="T27" fmla="*/ 11 h 11"/>
                <a:gd name="T28" fmla="*/ 243 w 735"/>
                <a:gd name="T29" fmla="*/ 11 h 11"/>
                <a:gd name="T30" fmla="*/ 262 w 735"/>
                <a:gd name="T31" fmla="*/ 11 h 11"/>
                <a:gd name="T32" fmla="*/ 280 w 735"/>
                <a:gd name="T33" fmla="*/ 0 h 11"/>
                <a:gd name="T34" fmla="*/ 298 w 735"/>
                <a:gd name="T35" fmla="*/ 11 h 11"/>
                <a:gd name="T36" fmla="*/ 310 w 735"/>
                <a:gd name="T37" fmla="*/ 11 h 11"/>
                <a:gd name="T38" fmla="*/ 328 w 735"/>
                <a:gd name="T39" fmla="*/ 11 h 11"/>
                <a:gd name="T40" fmla="*/ 347 w 735"/>
                <a:gd name="T41" fmla="*/ 11 h 11"/>
                <a:gd name="T42" fmla="*/ 359 w 735"/>
                <a:gd name="T43" fmla="*/ 11 h 11"/>
                <a:gd name="T44" fmla="*/ 377 w 735"/>
                <a:gd name="T45" fmla="*/ 11 h 11"/>
                <a:gd name="T46" fmla="*/ 395 w 735"/>
                <a:gd name="T47" fmla="*/ 11 h 11"/>
                <a:gd name="T48" fmla="*/ 413 w 735"/>
                <a:gd name="T49" fmla="*/ 11 h 11"/>
                <a:gd name="T50" fmla="*/ 432 w 735"/>
                <a:gd name="T51" fmla="*/ 11 h 11"/>
                <a:gd name="T52" fmla="*/ 450 w 735"/>
                <a:gd name="T53" fmla="*/ 11 h 11"/>
                <a:gd name="T54" fmla="*/ 468 w 735"/>
                <a:gd name="T55" fmla="*/ 11 h 11"/>
                <a:gd name="T56" fmla="*/ 486 w 735"/>
                <a:gd name="T57" fmla="*/ 11 h 11"/>
                <a:gd name="T58" fmla="*/ 505 w 735"/>
                <a:gd name="T59" fmla="*/ 11 h 11"/>
                <a:gd name="T60" fmla="*/ 523 w 735"/>
                <a:gd name="T61" fmla="*/ 11 h 11"/>
                <a:gd name="T62" fmla="*/ 541 w 735"/>
                <a:gd name="T63" fmla="*/ 11 h 11"/>
                <a:gd name="T64" fmla="*/ 559 w 735"/>
                <a:gd name="T65" fmla="*/ 11 h 11"/>
                <a:gd name="T66" fmla="*/ 577 w 735"/>
                <a:gd name="T67" fmla="*/ 11 h 11"/>
                <a:gd name="T68" fmla="*/ 596 w 735"/>
                <a:gd name="T69" fmla="*/ 11 h 11"/>
                <a:gd name="T70" fmla="*/ 614 w 735"/>
                <a:gd name="T71" fmla="*/ 11 h 11"/>
                <a:gd name="T72" fmla="*/ 632 w 735"/>
                <a:gd name="T73" fmla="*/ 11 h 11"/>
                <a:gd name="T74" fmla="*/ 650 w 735"/>
                <a:gd name="T75" fmla="*/ 11 h 11"/>
                <a:gd name="T76" fmla="*/ 669 w 735"/>
                <a:gd name="T77" fmla="*/ 11 h 11"/>
                <a:gd name="T78" fmla="*/ 687 w 735"/>
                <a:gd name="T79" fmla="*/ 11 h 11"/>
                <a:gd name="T80" fmla="*/ 705 w 735"/>
                <a:gd name="T81" fmla="*/ 11 h 11"/>
                <a:gd name="T82" fmla="*/ 723 w 735"/>
                <a:gd name="T83" fmla="*/ 11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5"/>
                <a:gd name="T127" fmla="*/ 0 h 11"/>
                <a:gd name="T128" fmla="*/ 735 w 735"/>
                <a:gd name="T129" fmla="*/ 11 h 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5" h="11">
                  <a:moveTo>
                    <a:pt x="0" y="11"/>
                  </a:moveTo>
                  <a:lnTo>
                    <a:pt x="6" y="11"/>
                  </a:lnTo>
                  <a:lnTo>
                    <a:pt x="19" y="11"/>
                  </a:lnTo>
                  <a:lnTo>
                    <a:pt x="12" y="11"/>
                  </a:lnTo>
                  <a:lnTo>
                    <a:pt x="19" y="11"/>
                  </a:lnTo>
                  <a:lnTo>
                    <a:pt x="25" y="11"/>
                  </a:lnTo>
                  <a:lnTo>
                    <a:pt x="31" y="11"/>
                  </a:lnTo>
                  <a:lnTo>
                    <a:pt x="37" y="11"/>
                  </a:lnTo>
                  <a:lnTo>
                    <a:pt x="43" y="0"/>
                  </a:lnTo>
                  <a:lnTo>
                    <a:pt x="49" y="11"/>
                  </a:lnTo>
                  <a:lnTo>
                    <a:pt x="55" y="11"/>
                  </a:lnTo>
                  <a:lnTo>
                    <a:pt x="61" y="11"/>
                  </a:lnTo>
                  <a:lnTo>
                    <a:pt x="67" y="11"/>
                  </a:lnTo>
                  <a:lnTo>
                    <a:pt x="73" y="11"/>
                  </a:lnTo>
                  <a:lnTo>
                    <a:pt x="79" y="0"/>
                  </a:lnTo>
                  <a:lnTo>
                    <a:pt x="79" y="11"/>
                  </a:lnTo>
                  <a:lnTo>
                    <a:pt x="91" y="11"/>
                  </a:lnTo>
                  <a:lnTo>
                    <a:pt x="85" y="11"/>
                  </a:lnTo>
                  <a:lnTo>
                    <a:pt x="91" y="11"/>
                  </a:lnTo>
                  <a:lnTo>
                    <a:pt x="97" y="11"/>
                  </a:lnTo>
                  <a:lnTo>
                    <a:pt x="104" y="11"/>
                  </a:lnTo>
                  <a:lnTo>
                    <a:pt x="116" y="11"/>
                  </a:lnTo>
                  <a:lnTo>
                    <a:pt x="110" y="11"/>
                  </a:lnTo>
                  <a:lnTo>
                    <a:pt x="116" y="11"/>
                  </a:lnTo>
                  <a:lnTo>
                    <a:pt x="122" y="0"/>
                  </a:lnTo>
                  <a:lnTo>
                    <a:pt x="128" y="11"/>
                  </a:lnTo>
                  <a:lnTo>
                    <a:pt x="134" y="11"/>
                  </a:lnTo>
                  <a:lnTo>
                    <a:pt x="140" y="11"/>
                  </a:lnTo>
                  <a:lnTo>
                    <a:pt x="146" y="11"/>
                  </a:lnTo>
                  <a:lnTo>
                    <a:pt x="152" y="11"/>
                  </a:lnTo>
                  <a:lnTo>
                    <a:pt x="158" y="11"/>
                  </a:lnTo>
                  <a:lnTo>
                    <a:pt x="164" y="11"/>
                  </a:lnTo>
                  <a:lnTo>
                    <a:pt x="170" y="11"/>
                  </a:lnTo>
                  <a:lnTo>
                    <a:pt x="176" y="11"/>
                  </a:lnTo>
                  <a:lnTo>
                    <a:pt x="183" y="11"/>
                  </a:lnTo>
                  <a:lnTo>
                    <a:pt x="189" y="11"/>
                  </a:lnTo>
                  <a:lnTo>
                    <a:pt x="195" y="11"/>
                  </a:lnTo>
                  <a:lnTo>
                    <a:pt x="201" y="11"/>
                  </a:lnTo>
                  <a:lnTo>
                    <a:pt x="207" y="11"/>
                  </a:lnTo>
                  <a:lnTo>
                    <a:pt x="213" y="11"/>
                  </a:lnTo>
                  <a:lnTo>
                    <a:pt x="219" y="11"/>
                  </a:lnTo>
                  <a:lnTo>
                    <a:pt x="225" y="11"/>
                  </a:lnTo>
                  <a:lnTo>
                    <a:pt x="231" y="11"/>
                  </a:lnTo>
                  <a:lnTo>
                    <a:pt x="237" y="11"/>
                  </a:lnTo>
                  <a:lnTo>
                    <a:pt x="243" y="11"/>
                  </a:lnTo>
                  <a:lnTo>
                    <a:pt x="249" y="11"/>
                  </a:lnTo>
                  <a:lnTo>
                    <a:pt x="255" y="11"/>
                  </a:lnTo>
                  <a:lnTo>
                    <a:pt x="262" y="11"/>
                  </a:lnTo>
                  <a:lnTo>
                    <a:pt x="268" y="11"/>
                  </a:lnTo>
                  <a:lnTo>
                    <a:pt x="274" y="11"/>
                  </a:lnTo>
                  <a:lnTo>
                    <a:pt x="280" y="0"/>
                  </a:lnTo>
                  <a:lnTo>
                    <a:pt x="286" y="11"/>
                  </a:lnTo>
                  <a:lnTo>
                    <a:pt x="292" y="11"/>
                  </a:lnTo>
                  <a:lnTo>
                    <a:pt x="298" y="11"/>
                  </a:lnTo>
                  <a:lnTo>
                    <a:pt x="304" y="11"/>
                  </a:lnTo>
                  <a:lnTo>
                    <a:pt x="316" y="11"/>
                  </a:lnTo>
                  <a:lnTo>
                    <a:pt x="310" y="11"/>
                  </a:lnTo>
                  <a:lnTo>
                    <a:pt x="316" y="11"/>
                  </a:lnTo>
                  <a:lnTo>
                    <a:pt x="322" y="11"/>
                  </a:lnTo>
                  <a:lnTo>
                    <a:pt x="328" y="11"/>
                  </a:lnTo>
                  <a:lnTo>
                    <a:pt x="334" y="11"/>
                  </a:lnTo>
                  <a:lnTo>
                    <a:pt x="340" y="11"/>
                  </a:lnTo>
                  <a:lnTo>
                    <a:pt x="347" y="11"/>
                  </a:lnTo>
                  <a:lnTo>
                    <a:pt x="353" y="11"/>
                  </a:lnTo>
                  <a:lnTo>
                    <a:pt x="365" y="11"/>
                  </a:lnTo>
                  <a:lnTo>
                    <a:pt x="359" y="11"/>
                  </a:lnTo>
                  <a:lnTo>
                    <a:pt x="365" y="11"/>
                  </a:lnTo>
                  <a:lnTo>
                    <a:pt x="371" y="11"/>
                  </a:lnTo>
                  <a:lnTo>
                    <a:pt x="377" y="11"/>
                  </a:lnTo>
                  <a:lnTo>
                    <a:pt x="383" y="11"/>
                  </a:lnTo>
                  <a:lnTo>
                    <a:pt x="389" y="11"/>
                  </a:lnTo>
                  <a:lnTo>
                    <a:pt x="395" y="11"/>
                  </a:lnTo>
                  <a:lnTo>
                    <a:pt x="401" y="11"/>
                  </a:lnTo>
                  <a:lnTo>
                    <a:pt x="407" y="11"/>
                  </a:lnTo>
                  <a:lnTo>
                    <a:pt x="413" y="11"/>
                  </a:lnTo>
                  <a:lnTo>
                    <a:pt x="419" y="11"/>
                  </a:lnTo>
                  <a:lnTo>
                    <a:pt x="426" y="11"/>
                  </a:lnTo>
                  <a:lnTo>
                    <a:pt x="432" y="11"/>
                  </a:lnTo>
                  <a:lnTo>
                    <a:pt x="438" y="11"/>
                  </a:lnTo>
                  <a:lnTo>
                    <a:pt x="444" y="11"/>
                  </a:lnTo>
                  <a:lnTo>
                    <a:pt x="450" y="11"/>
                  </a:lnTo>
                  <a:lnTo>
                    <a:pt x="456" y="11"/>
                  </a:lnTo>
                  <a:lnTo>
                    <a:pt x="462" y="11"/>
                  </a:lnTo>
                  <a:lnTo>
                    <a:pt x="468" y="11"/>
                  </a:lnTo>
                  <a:lnTo>
                    <a:pt x="474" y="11"/>
                  </a:lnTo>
                  <a:lnTo>
                    <a:pt x="480" y="11"/>
                  </a:lnTo>
                  <a:lnTo>
                    <a:pt x="486" y="11"/>
                  </a:lnTo>
                  <a:lnTo>
                    <a:pt x="492" y="11"/>
                  </a:lnTo>
                  <a:lnTo>
                    <a:pt x="498" y="11"/>
                  </a:lnTo>
                  <a:lnTo>
                    <a:pt x="505" y="11"/>
                  </a:lnTo>
                  <a:lnTo>
                    <a:pt x="511" y="11"/>
                  </a:lnTo>
                  <a:lnTo>
                    <a:pt x="517" y="11"/>
                  </a:lnTo>
                  <a:lnTo>
                    <a:pt x="523" y="11"/>
                  </a:lnTo>
                  <a:lnTo>
                    <a:pt x="529" y="11"/>
                  </a:lnTo>
                  <a:lnTo>
                    <a:pt x="535" y="11"/>
                  </a:lnTo>
                  <a:lnTo>
                    <a:pt x="541" y="11"/>
                  </a:lnTo>
                  <a:lnTo>
                    <a:pt x="547" y="11"/>
                  </a:lnTo>
                  <a:lnTo>
                    <a:pt x="553" y="11"/>
                  </a:lnTo>
                  <a:lnTo>
                    <a:pt x="559" y="11"/>
                  </a:lnTo>
                  <a:lnTo>
                    <a:pt x="565" y="11"/>
                  </a:lnTo>
                  <a:lnTo>
                    <a:pt x="571" y="11"/>
                  </a:lnTo>
                  <a:lnTo>
                    <a:pt x="577" y="11"/>
                  </a:lnTo>
                  <a:lnTo>
                    <a:pt x="583" y="11"/>
                  </a:lnTo>
                  <a:lnTo>
                    <a:pt x="590" y="11"/>
                  </a:lnTo>
                  <a:lnTo>
                    <a:pt x="596" y="11"/>
                  </a:lnTo>
                  <a:lnTo>
                    <a:pt x="602" y="11"/>
                  </a:lnTo>
                  <a:lnTo>
                    <a:pt x="608" y="11"/>
                  </a:lnTo>
                  <a:lnTo>
                    <a:pt x="614" y="11"/>
                  </a:lnTo>
                  <a:lnTo>
                    <a:pt x="620" y="11"/>
                  </a:lnTo>
                  <a:lnTo>
                    <a:pt x="626" y="11"/>
                  </a:lnTo>
                  <a:lnTo>
                    <a:pt x="632" y="11"/>
                  </a:lnTo>
                  <a:lnTo>
                    <a:pt x="638" y="11"/>
                  </a:lnTo>
                  <a:lnTo>
                    <a:pt x="644" y="11"/>
                  </a:lnTo>
                  <a:lnTo>
                    <a:pt x="650" y="11"/>
                  </a:lnTo>
                  <a:lnTo>
                    <a:pt x="656" y="11"/>
                  </a:lnTo>
                  <a:lnTo>
                    <a:pt x="662" y="11"/>
                  </a:lnTo>
                  <a:lnTo>
                    <a:pt x="669" y="11"/>
                  </a:lnTo>
                  <a:lnTo>
                    <a:pt x="675" y="11"/>
                  </a:lnTo>
                  <a:lnTo>
                    <a:pt x="681" y="11"/>
                  </a:lnTo>
                  <a:lnTo>
                    <a:pt x="687" y="11"/>
                  </a:lnTo>
                  <a:lnTo>
                    <a:pt x="693" y="11"/>
                  </a:lnTo>
                  <a:lnTo>
                    <a:pt x="699" y="11"/>
                  </a:lnTo>
                  <a:lnTo>
                    <a:pt x="705" y="11"/>
                  </a:lnTo>
                  <a:lnTo>
                    <a:pt x="711" y="11"/>
                  </a:lnTo>
                  <a:lnTo>
                    <a:pt x="717" y="11"/>
                  </a:lnTo>
                  <a:lnTo>
                    <a:pt x="723" y="11"/>
                  </a:lnTo>
                  <a:lnTo>
                    <a:pt x="729" y="11"/>
                  </a:lnTo>
                  <a:lnTo>
                    <a:pt x="735" y="11"/>
                  </a:lnTo>
                </a:path>
              </a:pathLst>
            </a:custGeom>
            <a:noFill/>
            <a:ln w="9525">
              <a:solidFill>
                <a:srgbClr val="0000FF"/>
              </a:solidFill>
              <a:prstDash val="solid"/>
              <a:round/>
              <a:headEnd/>
              <a:tailEnd/>
            </a:ln>
          </p:spPr>
          <p:txBody>
            <a:bodyPr/>
            <a:lstStyle/>
            <a:p>
              <a:endParaRPr lang="ja-JP" altLang="en-US"/>
            </a:p>
          </p:txBody>
        </p:sp>
        <p:sp>
          <p:nvSpPr>
            <p:cNvPr id="131" name="Freeform 526"/>
            <p:cNvSpPr>
              <a:spLocks/>
            </p:cNvSpPr>
            <p:nvPr/>
          </p:nvSpPr>
          <p:spPr bwMode="auto">
            <a:xfrm>
              <a:off x="6526" y="2237"/>
              <a:ext cx="742" cy="277"/>
            </a:xfrm>
            <a:custGeom>
              <a:avLst/>
              <a:gdLst>
                <a:gd name="T0" fmla="*/ 13 w 742"/>
                <a:gd name="T1" fmla="*/ 277 h 277"/>
                <a:gd name="T2" fmla="*/ 31 w 742"/>
                <a:gd name="T3" fmla="*/ 277 h 277"/>
                <a:gd name="T4" fmla="*/ 49 w 742"/>
                <a:gd name="T5" fmla="*/ 277 h 277"/>
                <a:gd name="T6" fmla="*/ 67 w 742"/>
                <a:gd name="T7" fmla="*/ 277 h 277"/>
                <a:gd name="T8" fmla="*/ 85 w 742"/>
                <a:gd name="T9" fmla="*/ 277 h 277"/>
                <a:gd name="T10" fmla="*/ 104 w 742"/>
                <a:gd name="T11" fmla="*/ 277 h 277"/>
                <a:gd name="T12" fmla="*/ 122 w 742"/>
                <a:gd name="T13" fmla="*/ 277 h 277"/>
                <a:gd name="T14" fmla="*/ 140 w 742"/>
                <a:gd name="T15" fmla="*/ 277 h 277"/>
                <a:gd name="T16" fmla="*/ 158 w 742"/>
                <a:gd name="T17" fmla="*/ 277 h 277"/>
                <a:gd name="T18" fmla="*/ 177 w 742"/>
                <a:gd name="T19" fmla="*/ 277 h 277"/>
                <a:gd name="T20" fmla="*/ 195 w 742"/>
                <a:gd name="T21" fmla="*/ 277 h 277"/>
                <a:gd name="T22" fmla="*/ 213 w 742"/>
                <a:gd name="T23" fmla="*/ 266 h 277"/>
                <a:gd name="T24" fmla="*/ 225 w 742"/>
                <a:gd name="T25" fmla="*/ 266 h 277"/>
                <a:gd name="T26" fmla="*/ 243 w 742"/>
                <a:gd name="T27" fmla="*/ 256 h 277"/>
                <a:gd name="T28" fmla="*/ 249 w 742"/>
                <a:gd name="T29" fmla="*/ 195 h 277"/>
                <a:gd name="T30" fmla="*/ 262 w 742"/>
                <a:gd name="T31" fmla="*/ 236 h 277"/>
                <a:gd name="T32" fmla="*/ 274 w 742"/>
                <a:gd name="T33" fmla="*/ 266 h 277"/>
                <a:gd name="T34" fmla="*/ 292 w 742"/>
                <a:gd name="T35" fmla="*/ 277 h 277"/>
                <a:gd name="T36" fmla="*/ 310 w 742"/>
                <a:gd name="T37" fmla="*/ 277 h 277"/>
                <a:gd name="T38" fmla="*/ 328 w 742"/>
                <a:gd name="T39" fmla="*/ 277 h 277"/>
                <a:gd name="T40" fmla="*/ 347 w 742"/>
                <a:gd name="T41" fmla="*/ 277 h 277"/>
                <a:gd name="T42" fmla="*/ 365 w 742"/>
                <a:gd name="T43" fmla="*/ 277 h 277"/>
                <a:gd name="T44" fmla="*/ 383 w 742"/>
                <a:gd name="T45" fmla="*/ 277 h 277"/>
                <a:gd name="T46" fmla="*/ 401 w 742"/>
                <a:gd name="T47" fmla="*/ 277 h 277"/>
                <a:gd name="T48" fmla="*/ 420 w 742"/>
                <a:gd name="T49" fmla="*/ 277 h 277"/>
                <a:gd name="T50" fmla="*/ 438 w 742"/>
                <a:gd name="T51" fmla="*/ 277 h 277"/>
                <a:gd name="T52" fmla="*/ 456 w 742"/>
                <a:gd name="T53" fmla="*/ 277 h 277"/>
                <a:gd name="T54" fmla="*/ 474 w 742"/>
                <a:gd name="T55" fmla="*/ 277 h 277"/>
                <a:gd name="T56" fmla="*/ 492 w 742"/>
                <a:gd name="T57" fmla="*/ 277 h 277"/>
                <a:gd name="T58" fmla="*/ 511 w 742"/>
                <a:gd name="T59" fmla="*/ 277 h 277"/>
                <a:gd name="T60" fmla="*/ 529 w 742"/>
                <a:gd name="T61" fmla="*/ 277 h 277"/>
                <a:gd name="T62" fmla="*/ 547 w 742"/>
                <a:gd name="T63" fmla="*/ 277 h 277"/>
                <a:gd name="T64" fmla="*/ 565 w 742"/>
                <a:gd name="T65" fmla="*/ 277 h 277"/>
                <a:gd name="T66" fmla="*/ 584 w 742"/>
                <a:gd name="T67" fmla="*/ 277 h 277"/>
                <a:gd name="T68" fmla="*/ 602 w 742"/>
                <a:gd name="T69" fmla="*/ 277 h 277"/>
                <a:gd name="T70" fmla="*/ 620 w 742"/>
                <a:gd name="T71" fmla="*/ 277 h 277"/>
                <a:gd name="T72" fmla="*/ 638 w 742"/>
                <a:gd name="T73" fmla="*/ 277 h 277"/>
                <a:gd name="T74" fmla="*/ 656 w 742"/>
                <a:gd name="T75" fmla="*/ 277 h 277"/>
                <a:gd name="T76" fmla="*/ 675 w 742"/>
                <a:gd name="T77" fmla="*/ 277 h 277"/>
                <a:gd name="T78" fmla="*/ 693 w 742"/>
                <a:gd name="T79" fmla="*/ 277 h 277"/>
                <a:gd name="T80" fmla="*/ 711 w 742"/>
                <a:gd name="T81" fmla="*/ 277 h 277"/>
                <a:gd name="T82" fmla="*/ 729 w 742"/>
                <a:gd name="T83" fmla="*/ 277 h 2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42"/>
                <a:gd name="T127" fmla="*/ 0 h 277"/>
                <a:gd name="T128" fmla="*/ 742 w 742"/>
                <a:gd name="T129" fmla="*/ 277 h 2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42" h="277">
                  <a:moveTo>
                    <a:pt x="0" y="277"/>
                  </a:moveTo>
                  <a:lnTo>
                    <a:pt x="6" y="277"/>
                  </a:lnTo>
                  <a:lnTo>
                    <a:pt x="13" y="277"/>
                  </a:lnTo>
                  <a:lnTo>
                    <a:pt x="19" y="277"/>
                  </a:lnTo>
                  <a:lnTo>
                    <a:pt x="25" y="277"/>
                  </a:lnTo>
                  <a:lnTo>
                    <a:pt x="31" y="277"/>
                  </a:lnTo>
                  <a:lnTo>
                    <a:pt x="37" y="277"/>
                  </a:lnTo>
                  <a:lnTo>
                    <a:pt x="43" y="277"/>
                  </a:lnTo>
                  <a:lnTo>
                    <a:pt x="49" y="277"/>
                  </a:lnTo>
                  <a:lnTo>
                    <a:pt x="55" y="277"/>
                  </a:lnTo>
                  <a:lnTo>
                    <a:pt x="61" y="277"/>
                  </a:lnTo>
                  <a:lnTo>
                    <a:pt x="67" y="277"/>
                  </a:lnTo>
                  <a:lnTo>
                    <a:pt x="73" y="277"/>
                  </a:lnTo>
                  <a:lnTo>
                    <a:pt x="79" y="277"/>
                  </a:lnTo>
                  <a:lnTo>
                    <a:pt x="85" y="277"/>
                  </a:lnTo>
                  <a:lnTo>
                    <a:pt x="91" y="277"/>
                  </a:lnTo>
                  <a:lnTo>
                    <a:pt x="98" y="277"/>
                  </a:lnTo>
                  <a:lnTo>
                    <a:pt x="104" y="277"/>
                  </a:lnTo>
                  <a:lnTo>
                    <a:pt x="110" y="277"/>
                  </a:lnTo>
                  <a:lnTo>
                    <a:pt x="116" y="277"/>
                  </a:lnTo>
                  <a:lnTo>
                    <a:pt x="122" y="277"/>
                  </a:lnTo>
                  <a:lnTo>
                    <a:pt x="128" y="277"/>
                  </a:lnTo>
                  <a:lnTo>
                    <a:pt x="134" y="277"/>
                  </a:lnTo>
                  <a:lnTo>
                    <a:pt x="140" y="277"/>
                  </a:lnTo>
                  <a:lnTo>
                    <a:pt x="146" y="277"/>
                  </a:lnTo>
                  <a:lnTo>
                    <a:pt x="152" y="277"/>
                  </a:lnTo>
                  <a:lnTo>
                    <a:pt x="158" y="277"/>
                  </a:lnTo>
                  <a:lnTo>
                    <a:pt x="164" y="277"/>
                  </a:lnTo>
                  <a:lnTo>
                    <a:pt x="170" y="277"/>
                  </a:lnTo>
                  <a:lnTo>
                    <a:pt x="177" y="277"/>
                  </a:lnTo>
                  <a:lnTo>
                    <a:pt x="183" y="277"/>
                  </a:lnTo>
                  <a:lnTo>
                    <a:pt x="189" y="277"/>
                  </a:lnTo>
                  <a:lnTo>
                    <a:pt x="195" y="277"/>
                  </a:lnTo>
                  <a:lnTo>
                    <a:pt x="201" y="277"/>
                  </a:lnTo>
                  <a:lnTo>
                    <a:pt x="207" y="277"/>
                  </a:lnTo>
                  <a:lnTo>
                    <a:pt x="213" y="266"/>
                  </a:lnTo>
                  <a:lnTo>
                    <a:pt x="219" y="266"/>
                  </a:lnTo>
                  <a:lnTo>
                    <a:pt x="231" y="266"/>
                  </a:lnTo>
                  <a:lnTo>
                    <a:pt x="225" y="266"/>
                  </a:lnTo>
                  <a:lnTo>
                    <a:pt x="231" y="266"/>
                  </a:lnTo>
                  <a:lnTo>
                    <a:pt x="237" y="266"/>
                  </a:lnTo>
                  <a:lnTo>
                    <a:pt x="243" y="256"/>
                  </a:lnTo>
                  <a:lnTo>
                    <a:pt x="243" y="246"/>
                  </a:lnTo>
                  <a:lnTo>
                    <a:pt x="249" y="236"/>
                  </a:lnTo>
                  <a:lnTo>
                    <a:pt x="249" y="195"/>
                  </a:lnTo>
                  <a:lnTo>
                    <a:pt x="256" y="0"/>
                  </a:lnTo>
                  <a:lnTo>
                    <a:pt x="256" y="205"/>
                  </a:lnTo>
                  <a:lnTo>
                    <a:pt x="262" y="236"/>
                  </a:lnTo>
                  <a:lnTo>
                    <a:pt x="262" y="256"/>
                  </a:lnTo>
                  <a:lnTo>
                    <a:pt x="268" y="256"/>
                  </a:lnTo>
                  <a:lnTo>
                    <a:pt x="274" y="266"/>
                  </a:lnTo>
                  <a:lnTo>
                    <a:pt x="280" y="277"/>
                  </a:lnTo>
                  <a:lnTo>
                    <a:pt x="286" y="266"/>
                  </a:lnTo>
                  <a:lnTo>
                    <a:pt x="292" y="277"/>
                  </a:lnTo>
                  <a:lnTo>
                    <a:pt x="298" y="277"/>
                  </a:lnTo>
                  <a:lnTo>
                    <a:pt x="304" y="277"/>
                  </a:lnTo>
                  <a:lnTo>
                    <a:pt x="310" y="277"/>
                  </a:lnTo>
                  <a:lnTo>
                    <a:pt x="316" y="277"/>
                  </a:lnTo>
                  <a:lnTo>
                    <a:pt x="322" y="277"/>
                  </a:lnTo>
                  <a:lnTo>
                    <a:pt x="328" y="277"/>
                  </a:lnTo>
                  <a:lnTo>
                    <a:pt x="334" y="277"/>
                  </a:lnTo>
                  <a:lnTo>
                    <a:pt x="341" y="277"/>
                  </a:lnTo>
                  <a:lnTo>
                    <a:pt x="347" y="277"/>
                  </a:lnTo>
                  <a:lnTo>
                    <a:pt x="353" y="277"/>
                  </a:lnTo>
                  <a:lnTo>
                    <a:pt x="359" y="277"/>
                  </a:lnTo>
                  <a:lnTo>
                    <a:pt x="365" y="277"/>
                  </a:lnTo>
                  <a:lnTo>
                    <a:pt x="371" y="277"/>
                  </a:lnTo>
                  <a:lnTo>
                    <a:pt x="377" y="277"/>
                  </a:lnTo>
                  <a:lnTo>
                    <a:pt x="383" y="277"/>
                  </a:lnTo>
                  <a:lnTo>
                    <a:pt x="389" y="277"/>
                  </a:lnTo>
                  <a:lnTo>
                    <a:pt x="395" y="277"/>
                  </a:lnTo>
                  <a:lnTo>
                    <a:pt x="401" y="277"/>
                  </a:lnTo>
                  <a:lnTo>
                    <a:pt x="407" y="277"/>
                  </a:lnTo>
                  <a:lnTo>
                    <a:pt x="413" y="277"/>
                  </a:lnTo>
                  <a:lnTo>
                    <a:pt x="420" y="277"/>
                  </a:lnTo>
                  <a:lnTo>
                    <a:pt x="426" y="277"/>
                  </a:lnTo>
                  <a:lnTo>
                    <a:pt x="432" y="277"/>
                  </a:lnTo>
                  <a:lnTo>
                    <a:pt x="438" y="277"/>
                  </a:lnTo>
                  <a:lnTo>
                    <a:pt x="444" y="277"/>
                  </a:lnTo>
                  <a:lnTo>
                    <a:pt x="450" y="277"/>
                  </a:lnTo>
                  <a:lnTo>
                    <a:pt x="456" y="277"/>
                  </a:lnTo>
                  <a:lnTo>
                    <a:pt x="462" y="277"/>
                  </a:lnTo>
                  <a:lnTo>
                    <a:pt x="468" y="277"/>
                  </a:lnTo>
                  <a:lnTo>
                    <a:pt x="474" y="277"/>
                  </a:lnTo>
                  <a:lnTo>
                    <a:pt x="480" y="277"/>
                  </a:lnTo>
                  <a:lnTo>
                    <a:pt x="486" y="277"/>
                  </a:lnTo>
                  <a:lnTo>
                    <a:pt x="492" y="277"/>
                  </a:lnTo>
                  <a:lnTo>
                    <a:pt x="499" y="277"/>
                  </a:lnTo>
                  <a:lnTo>
                    <a:pt x="505" y="277"/>
                  </a:lnTo>
                  <a:lnTo>
                    <a:pt x="511" y="277"/>
                  </a:lnTo>
                  <a:lnTo>
                    <a:pt x="517" y="277"/>
                  </a:lnTo>
                  <a:lnTo>
                    <a:pt x="523" y="277"/>
                  </a:lnTo>
                  <a:lnTo>
                    <a:pt x="529" y="277"/>
                  </a:lnTo>
                  <a:lnTo>
                    <a:pt x="535" y="277"/>
                  </a:lnTo>
                  <a:lnTo>
                    <a:pt x="541" y="277"/>
                  </a:lnTo>
                  <a:lnTo>
                    <a:pt x="547" y="277"/>
                  </a:lnTo>
                  <a:lnTo>
                    <a:pt x="553" y="277"/>
                  </a:lnTo>
                  <a:lnTo>
                    <a:pt x="559" y="277"/>
                  </a:lnTo>
                  <a:lnTo>
                    <a:pt x="565" y="277"/>
                  </a:lnTo>
                  <a:lnTo>
                    <a:pt x="571" y="277"/>
                  </a:lnTo>
                  <a:lnTo>
                    <a:pt x="577" y="277"/>
                  </a:lnTo>
                  <a:lnTo>
                    <a:pt x="584" y="277"/>
                  </a:lnTo>
                  <a:lnTo>
                    <a:pt x="590" y="277"/>
                  </a:lnTo>
                  <a:lnTo>
                    <a:pt x="596" y="277"/>
                  </a:lnTo>
                  <a:lnTo>
                    <a:pt x="602" y="277"/>
                  </a:lnTo>
                  <a:lnTo>
                    <a:pt x="608" y="277"/>
                  </a:lnTo>
                  <a:lnTo>
                    <a:pt x="614" y="277"/>
                  </a:lnTo>
                  <a:lnTo>
                    <a:pt x="620" y="277"/>
                  </a:lnTo>
                  <a:lnTo>
                    <a:pt x="626" y="277"/>
                  </a:lnTo>
                  <a:lnTo>
                    <a:pt x="632" y="277"/>
                  </a:lnTo>
                  <a:lnTo>
                    <a:pt x="638" y="277"/>
                  </a:lnTo>
                  <a:lnTo>
                    <a:pt x="644" y="277"/>
                  </a:lnTo>
                  <a:lnTo>
                    <a:pt x="650" y="277"/>
                  </a:lnTo>
                  <a:lnTo>
                    <a:pt x="656" y="277"/>
                  </a:lnTo>
                  <a:lnTo>
                    <a:pt x="663" y="277"/>
                  </a:lnTo>
                  <a:lnTo>
                    <a:pt x="669" y="277"/>
                  </a:lnTo>
                  <a:lnTo>
                    <a:pt x="675" y="277"/>
                  </a:lnTo>
                  <a:lnTo>
                    <a:pt x="681" y="277"/>
                  </a:lnTo>
                  <a:lnTo>
                    <a:pt x="687" y="277"/>
                  </a:lnTo>
                  <a:lnTo>
                    <a:pt x="693" y="277"/>
                  </a:lnTo>
                  <a:lnTo>
                    <a:pt x="699" y="277"/>
                  </a:lnTo>
                  <a:lnTo>
                    <a:pt x="705" y="277"/>
                  </a:lnTo>
                  <a:lnTo>
                    <a:pt x="711" y="277"/>
                  </a:lnTo>
                  <a:lnTo>
                    <a:pt x="717" y="277"/>
                  </a:lnTo>
                  <a:lnTo>
                    <a:pt x="723" y="277"/>
                  </a:lnTo>
                  <a:lnTo>
                    <a:pt x="729" y="277"/>
                  </a:lnTo>
                  <a:lnTo>
                    <a:pt x="735" y="277"/>
                  </a:lnTo>
                  <a:lnTo>
                    <a:pt x="742" y="277"/>
                  </a:lnTo>
                </a:path>
              </a:pathLst>
            </a:custGeom>
            <a:noFill/>
            <a:ln w="9525">
              <a:solidFill>
                <a:srgbClr val="0000FF"/>
              </a:solidFill>
              <a:prstDash val="solid"/>
              <a:round/>
              <a:headEnd/>
              <a:tailEnd/>
            </a:ln>
          </p:spPr>
          <p:txBody>
            <a:bodyPr/>
            <a:lstStyle/>
            <a:p>
              <a:endParaRPr lang="ja-JP" altLang="en-US"/>
            </a:p>
          </p:txBody>
        </p:sp>
      </p:grpSp>
      <p:sp>
        <p:nvSpPr>
          <p:cNvPr id="132" name="角丸四角形吹き出し 131"/>
          <p:cNvSpPr/>
          <p:nvPr/>
        </p:nvSpPr>
        <p:spPr>
          <a:xfrm>
            <a:off x="4067671" y="5420196"/>
            <a:ext cx="504825" cy="215900"/>
          </a:xfrm>
          <a:prstGeom prst="wedgeRoundRectCallout">
            <a:avLst>
              <a:gd name="adj1" fmla="val -19598"/>
              <a:gd name="adj2" fmla="val 120768"/>
              <a:gd name="adj3" fmla="val 16667"/>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36000" rIns="36000" anchor="ctr" anchorCtr="1"/>
          <a:lstStyle/>
          <a:p>
            <a:pPr algn="ctr">
              <a:defRPr/>
            </a:pPr>
            <a:r>
              <a:rPr lang="ja-JP" altLang="en-US" sz="1050" b="1" dirty="0" smtClean="0">
                <a:solidFill>
                  <a:srgbClr val="FF0000"/>
                </a:solidFill>
              </a:rPr>
              <a:t>ゼロ点</a:t>
            </a:r>
            <a:endParaRPr lang="ja-JP" altLang="en-US" sz="1050" b="1" dirty="0">
              <a:solidFill>
                <a:srgbClr val="FF0000"/>
              </a:solidFill>
            </a:endParaRPr>
          </a:p>
        </p:txBody>
      </p:sp>
      <p:sp>
        <p:nvSpPr>
          <p:cNvPr id="133" name="円/楕円 132"/>
          <p:cNvSpPr/>
          <p:nvPr/>
        </p:nvSpPr>
        <p:spPr>
          <a:xfrm>
            <a:off x="4140696" y="5780559"/>
            <a:ext cx="215900" cy="21590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35" name="円/楕円 134"/>
          <p:cNvSpPr/>
          <p:nvPr/>
        </p:nvSpPr>
        <p:spPr>
          <a:xfrm>
            <a:off x="6995169" y="5420196"/>
            <a:ext cx="144463" cy="58420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36" name="円/楕円 135"/>
          <p:cNvSpPr/>
          <p:nvPr/>
        </p:nvSpPr>
        <p:spPr>
          <a:xfrm>
            <a:off x="5077321" y="5780559"/>
            <a:ext cx="215900" cy="21590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37" name="円/楕円 136"/>
          <p:cNvSpPr/>
          <p:nvPr/>
        </p:nvSpPr>
        <p:spPr>
          <a:xfrm>
            <a:off x="7931794" y="5636096"/>
            <a:ext cx="144463" cy="354013"/>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40" name="角丸四角形吹き出し 139"/>
          <p:cNvSpPr/>
          <p:nvPr/>
        </p:nvSpPr>
        <p:spPr>
          <a:xfrm>
            <a:off x="4932859" y="5420196"/>
            <a:ext cx="503237" cy="215900"/>
          </a:xfrm>
          <a:prstGeom prst="wedgeRoundRectCallout">
            <a:avLst>
              <a:gd name="adj1" fmla="val 13576"/>
              <a:gd name="adj2" fmla="val 126483"/>
              <a:gd name="adj3" fmla="val 16667"/>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36000" rIns="36000" anchor="ctr" anchorCtr="1"/>
          <a:lstStyle/>
          <a:p>
            <a:pPr algn="ctr">
              <a:defRPr/>
            </a:pPr>
            <a:r>
              <a:rPr lang="ja-JP" altLang="en-US" sz="1050" b="1" dirty="0" smtClean="0">
                <a:solidFill>
                  <a:srgbClr val="FF0000"/>
                </a:solidFill>
              </a:rPr>
              <a:t>ゼロ点</a:t>
            </a:r>
            <a:endParaRPr lang="ja-JP" altLang="en-US" sz="1050" b="1" dirty="0">
              <a:solidFill>
                <a:srgbClr val="FF0000"/>
              </a:solidFill>
            </a:endParaRPr>
          </a:p>
        </p:txBody>
      </p:sp>
      <p:sp>
        <p:nvSpPr>
          <p:cNvPr id="141" name="テキスト ボックス 282"/>
          <p:cNvSpPr txBox="1">
            <a:spLocks noChangeArrowheads="1"/>
          </p:cNvSpPr>
          <p:nvPr/>
        </p:nvSpPr>
        <p:spPr bwMode="auto">
          <a:xfrm>
            <a:off x="7644554" y="2852936"/>
            <a:ext cx="902811" cy="307777"/>
          </a:xfrm>
          <a:prstGeom prst="rect">
            <a:avLst/>
          </a:prstGeom>
          <a:noFill/>
          <a:ln w="9525">
            <a:noFill/>
            <a:miter lim="800000"/>
            <a:headEnd/>
            <a:tailEnd/>
          </a:ln>
        </p:spPr>
        <p:txBody>
          <a:bodyPr wrap="none">
            <a:spAutoFit/>
          </a:bodyPr>
          <a:lstStyle/>
          <a:p>
            <a:pPr algn="r"/>
            <a:r>
              <a:rPr lang="ja-JP" altLang="en-US" sz="1400" dirty="0" smtClean="0"/>
              <a:t>復元信号</a:t>
            </a:r>
            <a:endParaRPr lang="ja-JP" altLang="en-US" sz="1400" i="1" dirty="0">
              <a:latin typeface="Times New Roman" pitchFamily="18" charset="0"/>
              <a:cs typeface="Times New Roman" pitchFamily="18" charset="0"/>
            </a:endParaRPr>
          </a:p>
        </p:txBody>
      </p:sp>
      <p:sp>
        <p:nvSpPr>
          <p:cNvPr id="142" name="テキスト ボックス 282"/>
          <p:cNvSpPr txBox="1">
            <a:spLocks noChangeArrowheads="1"/>
          </p:cNvSpPr>
          <p:nvPr/>
        </p:nvSpPr>
        <p:spPr bwMode="auto">
          <a:xfrm>
            <a:off x="7596336" y="4921423"/>
            <a:ext cx="902811" cy="307777"/>
          </a:xfrm>
          <a:prstGeom prst="rect">
            <a:avLst/>
          </a:prstGeom>
          <a:noFill/>
          <a:ln w="9525">
            <a:noFill/>
            <a:miter lim="800000"/>
            <a:headEnd/>
            <a:tailEnd/>
          </a:ln>
        </p:spPr>
        <p:txBody>
          <a:bodyPr wrap="none">
            <a:spAutoFit/>
          </a:bodyPr>
          <a:lstStyle/>
          <a:p>
            <a:pPr algn="r"/>
            <a:r>
              <a:rPr lang="ja-JP" altLang="en-US" sz="1400" dirty="0" smtClean="0"/>
              <a:t>復元信号</a:t>
            </a:r>
            <a:endParaRPr lang="ja-JP" altLang="en-US" sz="1400" dirty="0">
              <a:latin typeface="Times New Roman" pitchFamily="18" charset="0"/>
              <a:cs typeface="Times New Roman" pitchFamily="18" charset="0"/>
            </a:endParaRPr>
          </a:p>
        </p:txBody>
      </p:sp>
      <p:sp>
        <p:nvSpPr>
          <p:cNvPr id="143" name="テキスト ボックス 142"/>
          <p:cNvSpPr txBox="1"/>
          <p:nvPr/>
        </p:nvSpPr>
        <p:spPr>
          <a:xfrm>
            <a:off x="5652120" y="5257691"/>
            <a:ext cx="441146" cy="400110"/>
          </a:xfrm>
          <a:prstGeom prst="rect">
            <a:avLst/>
          </a:prstGeom>
          <a:noFill/>
        </p:spPr>
        <p:txBody>
          <a:bodyPr wrap="none" rtlCol="0">
            <a:spAutoFit/>
          </a:bodyPr>
          <a:lstStyle/>
          <a:p>
            <a:r>
              <a:rPr kumimoji="1" lang="ja-JP" altLang="en-US" sz="2000" dirty="0" smtClean="0"/>
              <a:t>＝</a:t>
            </a:r>
            <a:endParaRPr kumimoji="1" lang="ja-JP" altLang="en-US" sz="2000"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xit" presetSubtype="0" fill="hold" nodeType="withEffect">
                                  <p:stCondLst>
                                    <p:cond delay="0"/>
                                  </p:stCondLst>
                                  <p:childTnLst>
                                    <p:animEffect transition="out" filter="fade">
                                      <p:cBhvr>
                                        <p:cTn id="12" dur="500"/>
                                        <p:tgtEl>
                                          <p:spTgt spid="125"/>
                                        </p:tgtEl>
                                      </p:cBhvr>
                                    </p:animEffect>
                                    <p:set>
                                      <p:cBhvr>
                                        <p:cTn id="13" dur="1" fill="hold">
                                          <p:stCondLst>
                                            <p:cond delay="499"/>
                                          </p:stCondLst>
                                        </p:cTn>
                                        <p:tgtEl>
                                          <p:spTgt spid="12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4"/>
                                        </p:tgtEl>
                                      </p:cBhvr>
                                    </p:animEffect>
                                    <p:set>
                                      <p:cBhvr>
                                        <p:cTn id="16" dur="1" fill="hold">
                                          <p:stCondLst>
                                            <p:cond delay="499"/>
                                          </p:stCondLst>
                                        </p:cTn>
                                        <p:tgtEl>
                                          <p:spTgt spid="19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9"/>
                                        </p:tgtEl>
                                        <p:attrNameLst>
                                          <p:attrName>style.visibility</p:attrName>
                                        </p:attrNameLst>
                                      </p:cBhvr>
                                      <p:to>
                                        <p:strVal val="visible"/>
                                      </p:to>
                                    </p:set>
                                    <p:animEffect transition="in" filter="fade">
                                      <p:cBhvr>
                                        <p:cTn id="21" dur="500"/>
                                        <p:tgtEl>
                                          <p:spTgt spid="339"/>
                                        </p:tgtEl>
                                      </p:cBhvr>
                                    </p:animEffect>
                                  </p:childTnLst>
                                </p:cTn>
                              </p:par>
                              <p:par>
                                <p:cTn id="22" presetID="10" presetClass="exit" presetSubtype="0" fill="hold" grpId="0" nodeType="withEffect">
                                  <p:stCondLst>
                                    <p:cond delay="0"/>
                                  </p:stCondLst>
                                  <p:childTnLst>
                                    <p:animEffect transition="out" filter="fade">
                                      <p:cBhvr>
                                        <p:cTn id="23" dur="500"/>
                                        <p:tgtEl>
                                          <p:spTgt spid="335"/>
                                        </p:tgtEl>
                                      </p:cBhvr>
                                    </p:animEffect>
                                    <p:set>
                                      <p:cBhvr>
                                        <p:cTn id="24" dur="1" fill="hold">
                                          <p:stCondLst>
                                            <p:cond delay="499"/>
                                          </p:stCondLst>
                                        </p:cTn>
                                        <p:tgtEl>
                                          <p:spTgt spid="335"/>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224"/>
                                        </p:tgtEl>
                                      </p:cBhvr>
                                    </p:animEffect>
                                    <p:set>
                                      <p:cBhvr>
                                        <p:cTn id="27" dur="1" fill="hold">
                                          <p:stCondLst>
                                            <p:cond delay="499"/>
                                          </p:stCondLst>
                                        </p:cTn>
                                        <p:tgtEl>
                                          <p:spTgt spid="22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25"/>
                                        </p:tgtEl>
                                      </p:cBhvr>
                                    </p:animEffect>
                                    <p:set>
                                      <p:cBhvr>
                                        <p:cTn id="30" dur="1" fill="hold">
                                          <p:stCondLst>
                                            <p:cond delay="499"/>
                                          </p:stCondLst>
                                        </p:cTn>
                                        <p:tgtEl>
                                          <p:spTgt spid="225"/>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36"/>
                                        </p:tgtEl>
                                      </p:cBhvr>
                                    </p:animEffect>
                                    <p:set>
                                      <p:cBhvr>
                                        <p:cTn id="33" dur="1" fill="hold">
                                          <p:stCondLst>
                                            <p:cond delay="499"/>
                                          </p:stCondLst>
                                        </p:cTn>
                                        <p:tgtEl>
                                          <p:spTgt spid="336"/>
                                        </p:tgtEl>
                                        <p:attrNameLst>
                                          <p:attrName>style.visibility</p:attrName>
                                        </p:attrNameLst>
                                      </p:cBhvr>
                                      <p:to>
                                        <p:strVal val="hidden"/>
                                      </p:to>
                                    </p:set>
                                  </p:childTnLst>
                                </p:cTn>
                              </p:par>
                              <p:par>
                                <p:cTn id="34" presetID="10" presetClass="entr" presetSubtype="0" fill="hold" grpId="1"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500"/>
                                        <p:tgtEl>
                                          <p:spTgt spid="8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95"/>
                                        </p:tgtEl>
                                      </p:cBhvr>
                                    </p:animEffect>
                                    <p:set>
                                      <p:cBhvr>
                                        <p:cTn id="41" dur="1" fill="hold">
                                          <p:stCondLst>
                                            <p:cond delay="499"/>
                                          </p:stCondLst>
                                        </p:cTn>
                                        <p:tgtEl>
                                          <p:spTgt spid="195"/>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331"/>
                                        </p:tgtEl>
                                      </p:cBhvr>
                                    </p:animEffect>
                                    <p:set>
                                      <p:cBhvr>
                                        <p:cTn id="44" dur="1" fill="hold">
                                          <p:stCondLst>
                                            <p:cond delay="499"/>
                                          </p:stCondLst>
                                        </p:cTn>
                                        <p:tgtEl>
                                          <p:spTgt spid="33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3"/>
                                        </p:tgtEl>
                                      </p:cBhvr>
                                    </p:animEffect>
                                    <p:set>
                                      <p:cBhvr>
                                        <p:cTn id="50" dur="1" fill="hold">
                                          <p:stCondLst>
                                            <p:cond delay="499"/>
                                          </p:stCondLst>
                                        </p:cTn>
                                        <p:tgtEl>
                                          <p:spTgt spid="8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fade">
                                      <p:cBhvr>
                                        <p:cTn id="53" dur="500"/>
                                        <p:tgtEl>
                                          <p:spTgt spid="112"/>
                                        </p:tgtEl>
                                      </p:cBhvr>
                                    </p:animEffect>
                                  </p:childTnLst>
                                </p:cTn>
                              </p:par>
                              <p:par>
                                <p:cTn id="54" presetID="10" presetClass="entr" presetSubtype="0" fill="hold" nodeType="withEffect">
                                  <p:stCondLst>
                                    <p:cond delay="0"/>
                                  </p:stCondLst>
                                  <p:childTnLst>
                                    <p:set>
                                      <p:cBhvr>
                                        <p:cTn id="55" dur="1" fill="hold">
                                          <p:stCondLst>
                                            <p:cond delay="0"/>
                                          </p:stCondLst>
                                        </p:cTn>
                                        <p:tgtEl>
                                          <p:spTgt spid="114"/>
                                        </p:tgtEl>
                                        <p:attrNameLst>
                                          <p:attrName>style.visibility</p:attrName>
                                        </p:attrNameLst>
                                      </p:cBhvr>
                                      <p:to>
                                        <p:strVal val="visible"/>
                                      </p:to>
                                    </p:set>
                                    <p:animEffect transition="in" filter="fade">
                                      <p:cBhvr>
                                        <p:cTn id="56" dur="500"/>
                                        <p:tgtEl>
                                          <p:spTgt spid="1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3"/>
                                        </p:tgtEl>
                                        <p:attrNameLst>
                                          <p:attrName>style.visibility</p:attrName>
                                        </p:attrNameLst>
                                      </p:cBhvr>
                                      <p:to>
                                        <p:strVal val="visible"/>
                                      </p:to>
                                    </p:set>
                                    <p:animEffect transition="in" filter="fade">
                                      <p:cBhvr>
                                        <p:cTn id="59" dur="500"/>
                                        <p:tgtEl>
                                          <p:spTgt spid="13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5"/>
                                        </p:tgtEl>
                                        <p:attrNameLst>
                                          <p:attrName>style.visibility</p:attrName>
                                        </p:attrNameLst>
                                      </p:cBhvr>
                                      <p:to>
                                        <p:strVal val="visible"/>
                                      </p:to>
                                    </p:set>
                                    <p:animEffect transition="in" filter="fade">
                                      <p:cBhvr>
                                        <p:cTn id="62" dur="500"/>
                                        <p:tgtEl>
                                          <p:spTgt spid="1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6"/>
                                        </p:tgtEl>
                                        <p:attrNameLst>
                                          <p:attrName>style.visibility</p:attrName>
                                        </p:attrNameLst>
                                      </p:cBhvr>
                                      <p:to>
                                        <p:strVal val="visible"/>
                                      </p:to>
                                    </p:set>
                                    <p:animEffect transition="in" filter="fade">
                                      <p:cBhvr>
                                        <p:cTn id="65" dur="500"/>
                                        <p:tgtEl>
                                          <p:spTgt spid="1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500"/>
                                        <p:tgtEl>
                                          <p:spTgt spid="1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1"/>
                                        </p:tgtEl>
                                        <p:attrNameLst>
                                          <p:attrName>style.visibility</p:attrName>
                                        </p:attrNameLst>
                                      </p:cBhvr>
                                      <p:to>
                                        <p:strVal val="visible"/>
                                      </p:to>
                                    </p:set>
                                    <p:animEffect transition="in" filter="fade">
                                      <p:cBhvr>
                                        <p:cTn id="71" dur="500"/>
                                        <p:tgtEl>
                                          <p:spTgt spid="1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42"/>
                                        </p:tgtEl>
                                        <p:attrNameLst>
                                          <p:attrName>style.visibility</p:attrName>
                                        </p:attrNameLst>
                                      </p:cBhvr>
                                      <p:to>
                                        <p:strVal val="visible"/>
                                      </p:to>
                                    </p:set>
                                    <p:animEffect transition="in" filter="fade">
                                      <p:cBhvr>
                                        <p:cTn id="74" dur="500"/>
                                        <p:tgtEl>
                                          <p:spTgt spid="14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43"/>
                                        </p:tgtEl>
                                        <p:attrNameLst>
                                          <p:attrName>style.visibility</p:attrName>
                                        </p:attrNameLst>
                                      </p:cBhvr>
                                      <p:to>
                                        <p:strVal val="visible"/>
                                      </p:to>
                                    </p:set>
                                    <p:animEffect transition="in" filter="fade">
                                      <p:cBhvr>
                                        <p:cTn id="77" dur="500"/>
                                        <p:tgtEl>
                                          <p:spTgt spid="1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fade">
                                      <p:cBhvr>
                                        <p:cTn id="80" dur="500"/>
                                        <p:tgtEl>
                                          <p:spTgt spid="145"/>
                                        </p:tgtEl>
                                      </p:cBhvr>
                                    </p:animEffect>
                                  </p:childTnLst>
                                </p:cTn>
                              </p:par>
                              <p:par>
                                <p:cTn id="81" presetID="10" presetClass="entr" presetSubtype="0" fill="hold" nodeType="withEffect">
                                  <p:stCondLst>
                                    <p:cond delay="0"/>
                                  </p:stCondLst>
                                  <p:childTnLst>
                                    <p:set>
                                      <p:cBhvr>
                                        <p:cTn id="82" dur="1" fill="hold">
                                          <p:stCondLst>
                                            <p:cond delay="0"/>
                                          </p:stCondLst>
                                        </p:cTn>
                                        <p:tgtEl>
                                          <p:spTgt spid="146"/>
                                        </p:tgtEl>
                                        <p:attrNameLst>
                                          <p:attrName>style.visibility</p:attrName>
                                        </p:attrNameLst>
                                      </p:cBhvr>
                                      <p:to>
                                        <p:strVal val="visible"/>
                                      </p:to>
                                    </p:set>
                                    <p:animEffect transition="in" filter="fade">
                                      <p:cBhvr>
                                        <p:cTn id="83" dur="500"/>
                                        <p:tgtEl>
                                          <p:spTgt spid="14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7"/>
                                        </p:tgtEl>
                                        <p:attrNameLst>
                                          <p:attrName>style.visibility</p:attrName>
                                        </p:attrNameLst>
                                      </p:cBhvr>
                                      <p:to>
                                        <p:strVal val="visible"/>
                                      </p:to>
                                    </p:set>
                                    <p:animEffect transition="in" filter="fade">
                                      <p:cBhvr>
                                        <p:cTn id="86" dur="500"/>
                                        <p:tgtEl>
                                          <p:spTgt spid="147"/>
                                        </p:tgtEl>
                                      </p:cBhvr>
                                    </p:animEffect>
                                  </p:childTnLst>
                                </p:cTn>
                              </p:par>
                              <p:par>
                                <p:cTn id="87" presetID="1" presetClass="entr" presetSubtype="0" fill="hold" grpId="1" nodeType="withEffect">
                                  <p:stCondLst>
                                    <p:cond delay="0"/>
                                  </p:stCondLst>
                                  <p:childTnLst>
                                    <p:set>
                                      <p:cBhvr>
                                        <p:cTn id="88" dur="1" fill="hold">
                                          <p:stCondLst>
                                            <p:cond delay="0"/>
                                          </p:stCondLst>
                                        </p:cTn>
                                        <p:tgtEl>
                                          <p:spTgt spid="132"/>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7" grpId="0"/>
      <p:bldP spid="224" grpId="0"/>
      <p:bldP spid="225" grpId="0"/>
      <p:bldP spid="335" grpId="0"/>
      <p:bldP spid="336" grpId="0"/>
      <p:bldP spid="339" grpId="0" animBg="1"/>
      <p:bldP spid="82" grpId="0" animBg="1"/>
      <p:bldP spid="82" grpId="1" animBg="1"/>
      <p:bldP spid="195" grpId="0"/>
      <p:bldP spid="83" grpId="0" animBg="1"/>
      <p:bldP spid="83" grpId="1" animBg="1"/>
      <p:bldP spid="331" grpId="0"/>
      <p:bldP spid="84" grpId="1"/>
      <p:bldP spid="132" grpId="1" animBg="1"/>
      <p:bldP spid="133" grpId="0" animBg="1"/>
      <p:bldP spid="135" grpId="0" animBg="1"/>
      <p:bldP spid="136" grpId="0" animBg="1"/>
      <p:bldP spid="137" grpId="0" animBg="1"/>
      <p:bldP spid="140" grpId="1" animBg="1"/>
      <p:bldP spid="141" grpId="0"/>
      <p:bldP spid="142" grpId="0"/>
      <p:bldP spid="1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8"/>
          <p:cNvPicPr>
            <a:picLocks noChangeAspect="1" noChangeArrowheads="1"/>
          </p:cNvPicPr>
          <p:nvPr/>
        </p:nvPicPr>
        <p:blipFill>
          <a:blip r:embed="rId4" cstate="print"/>
          <a:srcRect/>
          <a:stretch>
            <a:fillRect/>
          </a:stretch>
        </p:blipFill>
        <p:spPr bwMode="auto">
          <a:xfrm>
            <a:off x="5322244" y="2740493"/>
            <a:ext cx="1512168" cy="1120555"/>
          </a:xfrm>
          <a:prstGeom prst="rect">
            <a:avLst/>
          </a:prstGeom>
          <a:noFill/>
          <a:ln w="9525">
            <a:noFill/>
            <a:miter lim="800000"/>
            <a:headEnd/>
            <a:tailEnd/>
          </a:ln>
        </p:spPr>
      </p:pic>
      <p:sp>
        <p:nvSpPr>
          <p:cNvPr id="15362" name="タイトル 1"/>
          <p:cNvSpPr>
            <a:spLocks noGrp="1"/>
          </p:cNvSpPr>
          <p:nvPr>
            <p:ph type="title"/>
          </p:nvPr>
        </p:nvSpPr>
        <p:spPr/>
        <p:txBody>
          <a:bodyPr/>
          <a:lstStyle/>
          <a:p>
            <a:r>
              <a:rPr lang="ja-JP" altLang="en-US" dirty="0" smtClean="0"/>
              <a:t>従来研究</a:t>
            </a:r>
            <a:r>
              <a:rPr lang="en-US" altLang="ja-JP" dirty="0" smtClean="0"/>
              <a:t>: </a:t>
            </a:r>
            <a:r>
              <a:rPr lang="ja-JP" altLang="en-US" dirty="0" smtClean="0"/>
              <a:t>リンギングを</a:t>
            </a:r>
            <a:r>
              <a:rPr lang="ja-JP" altLang="en-US" smtClean="0"/>
              <a:t>抑制するぶれ画像復元</a:t>
            </a:r>
            <a:r>
              <a:rPr lang="ja-JP" altLang="en-US" dirty="0" smtClean="0"/>
              <a:t>手法</a:t>
            </a:r>
          </a:p>
        </p:txBody>
      </p:sp>
      <p:sp>
        <p:nvSpPr>
          <p:cNvPr id="15363" name="コンテンツ プレースホルダ 2"/>
          <p:cNvSpPr>
            <a:spLocks noGrp="1"/>
          </p:cNvSpPr>
          <p:nvPr>
            <p:ph sz="half" idx="1"/>
          </p:nvPr>
        </p:nvSpPr>
        <p:spPr>
          <a:xfrm>
            <a:off x="323528" y="908051"/>
            <a:ext cx="4038600" cy="432718"/>
          </a:xfrm>
        </p:spPr>
        <p:txBody>
          <a:bodyPr/>
          <a:lstStyle/>
          <a:p>
            <a:r>
              <a:rPr lang="ja-JP" altLang="en-US" sz="2400" dirty="0" smtClean="0"/>
              <a:t>統計的・経験的性質の利用</a:t>
            </a:r>
            <a:r>
              <a:rPr lang="ja-JP" altLang="en-US" sz="2000" dirty="0" smtClean="0"/>
              <a:t> 　　　　　</a:t>
            </a:r>
            <a:endParaRPr lang="en-US" altLang="ja-JP" sz="2000" dirty="0" smtClean="0"/>
          </a:p>
          <a:p>
            <a:pPr lvl="1"/>
            <a:endParaRPr lang="en-US" altLang="ja-JP" sz="2000" dirty="0" smtClean="0"/>
          </a:p>
          <a:p>
            <a:pPr lvl="1"/>
            <a:endParaRPr lang="en-US" altLang="ja-JP" sz="2000" dirty="0" smtClean="0"/>
          </a:p>
          <a:p>
            <a:pPr lvl="1"/>
            <a:endParaRPr lang="en-US" altLang="ja-JP" sz="2000" dirty="0" smtClean="0"/>
          </a:p>
          <a:p>
            <a:pPr lvl="1"/>
            <a:endParaRPr lang="en-US" altLang="ja-JP" sz="2000" dirty="0" smtClean="0"/>
          </a:p>
          <a:p>
            <a:pPr lvl="1"/>
            <a:endParaRPr lang="en-US" altLang="ja-JP" sz="2000" dirty="0" smtClean="0"/>
          </a:p>
        </p:txBody>
      </p:sp>
      <p:sp>
        <p:nvSpPr>
          <p:cNvPr id="12" name="コンテンツ プレースホルダ 11"/>
          <p:cNvSpPr>
            <a:spLocks noGrp="1"/>
          </p:cNvSpPr>
          <p:nvPr>
            <p:ph sz="half" idx="2"/>
          </p:nvPr>
        </p:nvSpPr>
        <p:spPr>
          <a:xfrm>
            <a:off x="4709864" y="908645"/>
            <a:ext cx="4038600" cy="432123"/>
          </a:xfrm>
        </p:spPr>
        <p:txBody>
          <a:bodyPr/>
          <a:lstStyle/>
          <a:p>
            <a:r>
              <a:rPr lang="ja-JP" altLang="en-US" sz="2400" dirty="0" smtClean="0"/>
              <a:t>撮影装置・手法の工夫</a:t>
            </a:r>
            <a:endParaRPr kumimoji="1" lang="ja-JP" altLang="en-US" sz="2000" dirty="0"/>
          </a:p>
        </p:txBody>
      </p:sp>
      <p:sp>
        <p:nvSpPr>
          <p:cNvPr id="15364" name="日付プレースホルダ 3"/>
          <p:cNvSpPr>
            <a:spLocks noGrp="1"/>
          </p:cNvSpPr>
          <p:nvPr>
            <p:ph type="dt" sz="half" idx="10"/>
          </p:nvPr>
        </p:nvSpPr>
        <p:spPr>
          <a:noFill/>
        </p:spPr>
        <p:txBody>
          <a:bodyPr/>
          <a:lstStyle/>
          <a:p>
            <a:fld id="{C42C4184-9385-4CAE-BB18-6045C21BB65F}" type="datetime1">
              <a:rPr lang="ja-JP" altLang="en-US" smtClean="0">
                <a:ea typeface="ＭＳ Ｐゴシック" charset="-128"/>
              </a:rPr>
              <a:pPr/>
              <a:t>2012/7/4</a:t>
            </a:fld>
            <a:endParaRPr lang="en-US" altLang="ja-JP" smtClean="0">
              <a:ea typeface="ＭＳ Ｐゴシック" charset="-128"/>
            </a:endParaRPr>
          </a:p>
        </p:txBody>
      </p:sp>
      <p:pic>
        <p:nvPicPr>
          <p:cNvPr id="75778" name="Picture 2"/>
          <p:cNvPicPr>
            <a:picLocks noChangeAspect="1" noChangeArrowheads="1"/>
          </p:cNvPicPr>
          <p:nvPr/>
        </p:nvPicPr>
        <p:blipFill>
          <a:blip r:embed="rId5" cstate="print"/>
          <a:srcRect/>
          <a:stretch>
            <a:fillRect/>
          </a:stretch>
        </p:blipFill>
        <p:spPr bwMode="auto">
          <a:xfrm>
            <a:off x="2267744" y="2204864"/>
            <a:ext cx="1728192" cy="1296144"/>
          </a:xfrm>
          <a:prstGeom prst="rect">
            <a:avLst/>
          </a:prstGeom>
          <a:noFill/>
          <a:ln w="9525">
            <a:noFill/>
            <a:miter lim="800000"/>
            <a:headEnd/>
            <a:tailEnd/>
          </a:ln>
        </p:spPr>
      </p:pic>
      <p:sp>
        <p:nvSpPr>
          <p:cNvPr id="8" name="テキスト ボックス 7"/>
          <p:cNvSpPr txBox="1"/>
          <p:nvPr/>
        </p:nvSpPr>
        <p:spPr>
          <a:xfrm>
            <a:off x="1116038" y="3615407"/>
            <a:ext cx="2632452" cy="461665"/>
          </a:xfrm>
          <a:prstGeom prst="rect">
            <a:avLst/>
          </a:prstGeom>
          <a:noFill/>
        </p:spPr>
        <p:txBody>
          <a:bodyPr wrap="none" rtlCol="0">
            <a:spAutoFit/>
          </a:bodyPr>
          <a:lstStyle/>
          <a:p>
            <a:pPr algn="ctr"/>
            <a:r>
              <a:rPr kumimoji="1" lang="ja-JP" altLang="en-US" sz="1200" dirty="0" smtClean="0"/>
              <a:t>画像の勾配ヒストグラムの性質を利用</a:t>
            </a:r>
            <a:endParaRPr kumimoji="1" lang="en-US" altLang="ja-JP" sz="1200" dirty="0" smtClean="0"/>
          </a:p>
          <a:p>
            <a:pPr algn="ctr"/>
            <a:r>
              <a:rPr kumimoji="1" lang="en-US" altLang="ja-JP" sz="1200" dirty="0" smtClean="0"/>
              <a:t>[Shan et al. SIGGRAPH2008]</a:t>
            </a:r>
            <a:endParaRPr kumimoji="1" lang="ja-JP" altLang="en-US" dirty="0"/>
          </a:p>
        </p:txBody>
      </p:sp>
      <p:sp>
        <p:nvSpPr>
          <p:cNvPr id="13" name="テキスト ボックス 12"/>
          <p:cNvSpPr txBox="1"/>
          <p:nvPr/>
        </p:nvSpPr>
        <p:spPr>
          <a:xfrm>
            <a:off x="760256" y="5930696"/>
            <a:ext cx="3558988" cy="276999"/>
          </a:xfrm>
          <a:prstGeom prst="rect">
            <a:avLst/>
          </a:prstGeom>
          <a:noFill/>
        </p:spPr>
        <p:txBody>
          <a:bodyPr wrap="none" rtlCol="0">
            <a:spAutoFit/>
          </a:bodyPr>
          <a:lstStyle/>
          <a:p>
            <a:r>
              <a:rPr kumimoji="1" lang="ja-JP" altLang="en-US" sz="1200" dirty="0" smtClean="0"/>
              <a:t>リンギングの経験的性質を利用 </a:t>
            </a:r>
            <a:r>
              <a:rPr kumimoji="1" lang="en-US" altLang="ja-JP" sz="1200" dirty="0" smtClean="0"/>
              <a:t>[</a:t>
            </a:r>
            <a:r>
              <a:rPr kumimoji="1" lang="ja-JP" altLang="en-US" sz="1200" dirty="0" smtClean="0"/>
              <a:t>神田ら</a:t>
            </a:r>
            <a:r>
              <a:rPr kumimoji="1" lang="en-US" altLang="ja-JP" sz="1200" dirty="0" smtClean="0"/>
              <a:t> MIRU2008]</a:t>
            </a:r>
            <a:endParaRPr kumimoji="1" lang="ja-JP" altLang="en-US" dirty="0"/>
          </a:p>
        </p:txBody>
      </p:sp>
      <p:pic>
        <p:nvPicPr>
          <p:cNvPr id="55" name="Picture 102"/>
          <p:cNvPicPr>
            <a:picLocks noChangeAspect="1" noChangeArrowheads="1"/>
          </p:cNvPicPr>
          <p:nvPr/>
        </p:nvPicPr>
        <p:blipFill>
          <a:blip r:embed="rId6" cstate="print"/>
          <a:srcRect/>
          <a:stretch>
            <a:fillRect/>
          </a:stretch>
        </p:blipFill>
        <p:spPr bwMode="auto">
          <a:xfrm>
            <a:off x="7092280" y="2250479"/>
            <a:ext cx="1512168" cy="1034505"/>
          </a:xfrm>
          <a:prstGeom prst="rect">
            <a:avLst/>
          </a:prstGeom>
          <a:noFill/>
          <a:ln w="9525">
            <a:noFill/>
            <a:miter lim="800000"/>
            <a:headEnd/>
            <a:tailEnd/>
          </a:ln>
          <a:effectLst/>
        </p:spPr>
      </p:pic>
      <p:sp>
        <p:nvSpPr>
          <p:cNvPr id="57" name="テキスト ボックス 56"/>
          <p:cNvSpPr txBox="1"/>
          <p:nvPr/>
        </p:nvSpPr>
        <p:spPr>
          <a:xfrm>
            <a:off x="6978428" y="3286725"/>
            <a:ext cx="1770036" cy="646331"/>
          </a:xfrm>
          <a:prstGeom prst="rect">
            <a:avLst/>
          </a:prstGeom>
          <a:noFill/>
        </p:spPr>
        <p:txBody>
          <a:bodyPr wrap="none" rtlCol="0">
            <a:spAutoFit/>
          </a:bodyPr>
          <a:lstStyle/>
          <a:p>
            <a:r>
              <a:rPr kumimoji="1" lang="en-US" altLang="ja-JP" sz="1200" dirty="0" smtClean="0"/>
              <a:t>Coded exposure</a:t>
            </a:r>
            <a:r>
              <a:rPr kumimoji="1" lang="ja-JP" altLang="en-US" sz="1200" dirty="0" smtClean="0"/>
              <a:t>の利用</a:t>
            </a:r>
            <a:endParaRPr kumimoji="1" lang="en-US" altLang="ja-JP" sz="1200" dirty="0" smtClean="0"/>
          </a:p>
          <a:p>
            <a:r>
              <a:rPr kumimoji="1" lang="en-US" altLang="ja-JP" sz="1200" dirty="0" smtClean="0"/>
              <a:t>[</a:t>
            </a:r>
            <a:r>
              <a:rPr kumimoji="1" lang="en-US" altLang="ja-JP" sz="1200" dirty="0" err="1" smtClean="0"/>
              <a:t>Raskar</a:t>
            </a:r>
            <a:r>
              <a:rPr kumimoji="1" lang="en-US" altLang="ja-JP" sz="1200" dirty="0" smtClean="0"/>
              <a:t> et al. </a:t>
            </a:r>
          </a:p>
          <a:p>
            <a:r>
              <a:rPr kumimoji="1" lang="en-US" altLang="ja-JP" sz="1200" dirty="0" smtClean="0"/>
              <a:t>         SIGGRAPH2006]</a:t>
            </a:r>
            <a:endParaRPr kumimoji="1" lang="ja-JP" altLang="en-US" dirty="0"/>
          </a:p>
        </p:txBody>
      </p:sp>
      <p:sp>
        <p:nvSpPr>
          <p:cNvPr id="59" name="テキスト ボックス 58"/>
          <p:cNvSpPr txBox="1"/>
          <p:nvPr/>
        </p:nvSpPr>
        <p:spPr>
          <a:xfrm>
            <a:off x="4962204" y="2420888"/>
            <a:ext cx="569387" cy="400110"/>
          </a:xfrm>
          <a:prstGeom prst="rect">
            <a:avLst/>
          </a:prstGeom>
          <a:noFill/>
        </p:spPr>
        <p:txBody>
          <a:bodyPr wrap="none" rtlCol="0">
            <a:spAutoFit/>
          </a:bodyPr>
          <a:lstStyle/>
          <a:p>
            <a:pPr algn="ctr"/>
            <a:r>
              <a:rPr kumimoji="1" lang="ja-JP" altLang="en-US" sz="1000" dirty="0" smtClean="0"/>
              <a:t>周波数</a:t>
            </a:r>
            <a:endParaRPr kumimoji="1" lang="en-US" altLang="ja-JP" sz="1000" dirty="0" smtClean="0"/>
          </a:p>
          <a:p>
            <a:pPr algn="ctr"/>
            <a:r>
              <a:rPr kumimoji="1" lang="ja-JP" altLang="en-US" sz="1000" dirty="0" smtClean="0"/>
              <a:t>強度</a:t>
            </a:r>
            <a:endParaRPr kumimoji="1" lang="ja-JP" altLang="en-US" sz="1000" dirty="0"/>
          </a:p>
        </p:txBody>
      </p:sp>
      <p:sp>
        <p:nvSpPr>
          <p:cNvPr id="60" name="テキスト ボックス 59"/>
          <p:cNvSpPr txBox="1"/>
          <p:nvPr/>
        </p:nvSpPr>
        <p:spPr>
          <a:xfrm>
            <a:off x="6690396" y="3758843"/>
            <a:ext cx="569387" cy="246221"/>
          </a:xfrm>
          <a:prstGeom prst="rect">
            <a:avLst/>
          </a:prstGeom>
          <a:noFill/>
        </p:spPr>
        <p:txBody>
          <a:bodyPr wrap="none" rtlCol="0">
            <a:spAutoFit/>
          </a:bodyPr>
          <a:lstStyle/>
          <a:p>
            <a:pPr algn="ctr"/>
            <a:r>
              <a:rPr kumimoji="1" lang="ja-JP" altLang="en-US" sz="1000" dirty="0" smtClean="0"/>
              <a:t>周波数</a:t>
            </a:r>
            <a:endParaRPr kumimoji="1" lang="en-US" altLang="ja-JP" sz="1000" dirty="0" smtClean="0"/>
          </a:p>
        </p:txBody>
      </p:sp>
      <p:grpSp>
        <p:nvGrpSpPr>
          <p:cNvPr id="111" name="グループ化 110"/>
          <p:cNvGrpSpPr/>
          <p:nvPr/>
        </p:nvGrpSpPr>
        <p:grpSpPr>
          <a:xfrm>
            <a:off x="5754293" y="2204864"/>
            <a:ext cx="1080120" cy="617874"/>
            <a:chOff x="5508104" y="2051824"/>
            <a:chExt cx="1152290" cy="729104"/>
          </a:xfrm>
        </p:grpSpPr>
        <p:grpSp>
          <p:nvGrpSpPr>
            <p:cNvPr id="61" name="Group 72"/>
            <p:cNvGrpSpPr>
              <a:grpSpLocks/>
            </p:cNvGrpSpPr>
            <p:nvPr/>
          </p:nvGrpSpPr>
          <p:grpSpPr bwMode="auto">
            <a:xfrm>
              <a:off x="5652120" y="2348879"/>
              <a:ext cx="936104" cy="124678"/>
              <a:chOff x="840" y="1366"/>
              <a:chExt cx="1525" cy="341"/>
            </a:xfrm>
          </p:grpSpPr>
          <p:sp>
            <p:nvSpPr>
              <p:cNvPr id="62" name="Rectangle 73"/>
              <p:cNvSpPr>
                <a:spLocks noChangeArrowheads="1"/>
              </p:cNvSpPr>
              <p:nvPr/>
            </p:nvSpPr>
            <p:spPr bwMode="auto">
              <a:xfrm>
                <a:off x="840"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63" name="Rectangle 74"/>
              <p:cNvSpPr>
                <a:spLocks noChangeArrowheads="1"/>
              </p:cNvSpPr>
              <p:nvPr/>
            </p:nvSpPr>
            <p:spPr bwMode="auto">
              <a:xfrm>
                <a:off x="895"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64" name="Rectangle 75"/>
              <p:cNvSpPr>
                <a:spLocks noChangeArrowheads="1"/>
              </p:cNvSpPr>
              <p:nvPr/>
            </p:nvSpPr>
            <p:spPr bwMode="auto">
              <a:xfrm>
                <a:off x="950"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65" name="Rectangle 76"/>
              <p:cNvSpPr>
                <a:spLocks noChangeArrowheads="1"/>
              </p:cNvSpPr>
              <p:nvPr/>
            </p:nvSpPr>
            <p:spPr bwMode="auto">
              <a:xfrm>
                <a:off x="1004"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66" name="Rectangle 77"/>
              <p:cNvSpPr>
                <a:spLocks noChangeArrowheads="1"/>
              </p:cNvSpPr>
              <p:nvPr/>
            </p:nvSpPr>
            <p:spPr bwMode="auto">
              <a:xfrm>
                <a:off x="1059"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67" name="Rectangle 78"/>
              <p:cNvSpPr>
                <a:spLocks noChangeArrowheads="1"/>
              </p:cNvSpPr>
              <p:nvPr/>
            </p:nvSpPr>
            <p:spPr bwMode="auto">
              <a:xfrm>
                <a:off x="1113"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68" name="Rectangle 79"/>
              <p:cNvSpPr>
                <a:spLocks noChangeArrowheads="1"/>
              </p:cNvSpPr>
              <p:nvPr/>
            </p:nvSpPr>
            <p:spPr bwMode="auto">
              <a:xfrm>
                <a:off x="1168"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69" name="Rectangle 80"/>
              <p:cNvSpPr>
                <a:spLocks noChangeArrowheads="1"/>
              </p:cNvSpPr>
              <p:nvPr/>
            </p:nvSpPr>
            <p:spPr bwMode="auto">
              <a:xfrm>
                <a:off x="1222"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0" name="Rectangle 81"/>
              <p:cNvSpPr>
                <a:spLocks noChangeArrowheads="1"/>
              </p:cNvSpPr>
              <p:nvPr/>
            </p:nvSpPr>
            <p:spPr bwMode="auto">
              <a:xfrm>
                <a:off x="1277"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1" name="Rectangle 82"/>
              <p:cNvSpPr>
                <a:spLocks noChangeArrowheads="1"/>
              </p:cNvSpPr>
              <p:nvPr/>
            </p:nvSpPr>
            <p:spPr bwMode="auto">
              <a:xfrm>
                <a:off x="1332"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2" name="Rectangle 83"/>
              <p:cNvSpPr>
                <a:spLocks noChangeArrowheads="1"/>
              </p:cNvSpPr>
              <p:nvPr/>
            </p:nvSpPr>
            <p:spPr bwMode="auto">
              <a:xfrm>
                <a:off x="1386"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3" name="Rectangle 84"/>
              <p:cNvSpPr>
                <a:spLocks noChangeArrowheads="1"/>
              </p:cNvSpPr>
              <p:nvPr/>
            </p:nvSpPr>
            <p:spPr bwMode="auto">
              <a:xfrm>
                <a:off x="1441"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4" name="Rectangle 85"/>
              <p:cNvSpPr>
                <a:spLocks noChangeArrowheads="1"/>
              </p:cNvSpPr>
              <p:nvPr/>
            </p:nvSpPr>
            <p:spPr bwMode="auto">
              <a:xfrm>
                <a:off x="1495"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5" name="Rectangle 86"/>
              <p:cNvSpPr>
                <a:spLocks noChangeArrowheads="1"/>
              </p:cNvSpPr>
              <p:nvPr/>
            </p:nvSpPr>
            <p:spPr bwMode="auto">
              <a:xfrm>
                <a:off x="1550"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6" name="Rectangle 87"/>
              <p:cNvSpPr>
                <a:spLocks noChangeArrowheads="1"/>
              </p:cNvSpPr>
              <p:nvPr/>
            </p:nvSpPr>
            <p:spPr bwMode="auto">
              <a:xfrm>
                <a:off x="1604"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7" name="Rectangle 88"/>
              <p:cNvSpPr>
                <a:spLocks noChangeArrowheads="1"/>
              </p:cNvSpPr>
              <p:nvPr/>
            </p:nvSpPr>
            <p:spPr bwMode="auto">
              <a:xfrm>
                <a:off x="1659"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8" name="Rectangle 89"/>
              <p:cNvSpPr>
                <a:spLocks noChangeArrowheads="1"/>
              </p:cNvSpPr>
              <p:nvPr/>
            </p:nvSpPr>
            <p:spPr bwMode="auto">
              <a:xfrm>
                <a:off x="1714"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79" name="Rectangle 90"/>
              <p:cNvSpPr>
                <a:spLocks noChangeArrowheads="1"/>
              </p:cNvSpPr>
              <p:nvPr/>
            </p:nvSpPr>
            <p:spPr bwMode="auto">
              <a:xfrm>
                <a:off x="1768"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80" name="Rectangle 91"/>
              <p:cNvSpPr>
                <a:spLocks noChangeArrowheads="1"/>
              </p:cNvSpPr>
              <p:nvPr/>
            </p:nvSpPr>
            <p:spPr bwMode="auto">
              <a:xfrm>
                <a:off x="1823"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81" name="Rectangle 92"/>
              <p:cNvSpPr>
                <a:spLocks noChangeArrowheads="1"/>
              </p:cNvSpPr>
              <p:nvPr/>
            </p:nvSpPr>
            <p:spPr bwMode="auto">
              <a:xfrm>
                <a:off x="1877"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82" name="Rectangle 93"/>
              <p:cNvSpPr>
                <a:spLocks noChangeArrowheads="1"/>
              </p:cNvSpPr>
              <p:nvPr/>
            </p:nvSpPr>
            <p:spPr bwMode="auto">
              <a:xfrm>
                <a:off x="1932"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83" name="Rectangle 94"/>
              <p:cNvSpPr>
                <a:spLocks noChangeArrowheads="1"/>
              </p:cNvSpPr>
              <p:nvPr/>
            </p:nvSpPr>
            <p:spPr bwMode="auto">
              <a:xfrm>
                <a:off x="1986"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84" name="Rectangle 95"/>
              <p:cNvSpPr>
                <a:spLocks noChangeArrowheads="1"/>
              </p:cNvSpPr>
              <p:nvPr/>
            </p:nvSpPr>
            <p:spPr bwMode="auto">
              <a:xfrm>
                <a:off x="2038" y="1366"/>
                <a:ext cx="56" cy="341"/>
              </a:xfrm>
              <a:prstGeom prst="rect">
                <a:avLst/>
              </a:prstGeom>
              <a:solidFill>
                <a:srgbClr val="FF3535"/>
              </a:solidFill>
              <a:ln w="9525">
                <a:noFill/>
                <a:miter lim="800000"/>
                <a:headEnd/>
                <a:tailEnd/>
              </a:ln>
              <a:effectLst/>
            </p:spPr>
            <p:txBody>
              <a:bodyPr wrap="none" anchor="ctr"/>
              <a:lstStyle/>
              <a:p>
                <a:endParaRPr lang="ja-JP" altLang="en-US"/>
              </a:p>
            </p:txBody>
          </p:sp>
          <p:sp>
            <p:nvSpPr>
              <p:cNvPr id="85" name="Line 96"/>
              <p:cNvSpPr>
                <a:spLocks noChangeShapeType="1"/>
              </p:cNvSpPr>
              <p:nvPr/>
            </p:nvSpPr>
            <p:spPr bwMode="auto">
              <a:xfrm>
                <a:off x="840" y="1694"/>
                <a:ext cx="1525" cy="3"/>
              </a:xfrm>
              <a:prstGeom prst="line">
                <a:avLst/>
              </a:prstGeom>
              <a:noFill/>
              <a:ln w="19050">
                <a:solidFill>
                  <a:schemeClr val="tx1"/>
                </a:solidFill>
                <a:round/>
                <a:headEnd/>
                <a:tailEnd type="triangle" w="lg" len="lg"/>
              </a:ln>
              <a:effectLst/>
            </p:spPr>
            <p:txBody>
              <a:bodyPr/>
              <a:lstStyle/>
              <a:p>
                <a:endParaRPr lang="ja-JP" altLang="en-US"/>
              </a:p>
            </p:txBody>
          </p:sp>
        </p:grpSp>
        <p:grpSp>
          <p:nvGrpSpPr>
            <p:cNvPr id="86" name="Group 97"/>
            <p:cNvGrpSpPr>
              <a:grpSpLocks/>
            </p:cNvGrpSpPr>
            <p:nvPr/>
          </p:nvGrpSpPr>
          <p:grpSpPr bwMode="auto">
            <a:xfrm>
              <a:off x="5652120" y="2564902"/>
              <a:ext cx="936104" cy="113819"/>
              <a:chOff x="3464" y="1373"/>
              <a:chExt cx="1525" cy="341"/>
            </a:xfrm>
          </p:grpSpPr>
          <p:sp>
            <p:nvSpPr>
              <p:cNvPr id="87" name="Rectangle 98"/>
              <p:cNvSpPr>
                <a:spLocks noChangeArrowheads="1"/>
              </p:cNvSpPr>
              <p:nvPr/>
            </p:nvSpPr>
            <p:spPr bwMode="auto">
              <a:xfrm>
                <a:off x="3465"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88" name="Rectangle 99"/>
              <p:cNvSpPr>
                <a:spLocks noChangeArrowheads="1"/>
              </p:cNvSpPr>
              <p:nvPr/>
            </p:nvSpPr>
            <p:spPr bwMode="auto">
              <a:xfrm>
                <a:off x="3520"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89" name="Rectangle 100"/>
              <p:cNvSpPr>
                <a:spLocks noChangeArrowheads="1"/>
              </p:cNvSpPr>
              <p:nvPr/>
            </p:nvSpPr>
            <p:spPr bwMode="auto">
              <a:xfrm>
                <a:off x="3629"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0" name="Rectangle 101"/>
              <p:cNvSpPr>
                <a:spLocks noChangeArrowheads="1"/>
              </p:cNvSpPr>
              <p:nvPr/>
            </p:nvSpPr>
            <p:spPr bwMode="auto">
              <a:xfrm>
                <a:off x="3684"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1" name="Rectangle 102"/>
              <p:cNvSpPr>
                <a:spLocks noChangeArrowheads="1"/>
              </p:cNvSpPr>
              <p:nvPr/>
            </p:nvSpPr>
            <p:spPr bwMode="auto">
              <a:xfrm>
                <a:off x="3793"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2" name="Rectangle 103"/>
              <p:cNvSpPr>
                <a:spLocks noChangeArrowheads="1"/>
              </p:cNvSpPr>
              <p:nvPr/>
            </p:nvSpPr>
            <p:spPr bwMode="auto">
              <a:xfrm>
                <a:off x="3902"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3" name="Rectangle 104"/>
              <p:cNvSpPr>
                <a:spLocks noChangeArrowheads="1"/>
              </p:cNvSpPr>
              <p:nvPr/>
            </p:nvSpPr>
            <p:spPr bwMode="auto">
              <a:xfrm>
                <a:off x="4120"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4" name="Rectangle 105"/>
              <p:cNvSpPr>
                <a:spLocks noChangeArrowheads="1"/>
              </p:cNvSpPr>
              <p:nvPr/>
            </p:nvSpPr>
            <p:spPr bwMode="auto">
              <a:xfrm>
                <a:off x="4284"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5" name="Rectangle 106"/>
              <p:cNvSpPr>
                <a:spLocks noChangeArrowheads="1"/>
              </p:cNvSpPr>
              <p:nvPr/>
            </p:nvSpPr>
            <p:spPr bwMode="auto">
              <a:xfrm>
                <a:off x="4339"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6" name="Rectangle 107"/>
              <p:cNvSpPr>
                <a:spLocks noChangeArrowheads="1"/>
              </p:cNvSpPr>
              <p:nvPr/>
            </p:nvSpPr>
            <p:spPr bwMode="auto">
              <a:xfrm>
                <a:off x="4547"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7" name="Rectangle 108"/>
              <p:cNvSpPr>
                <a:spLocks noChangeArrowheads="1"/>
              </p:cNvSpPr>
              <p:nvPr/>
            </p:nvSpPr>
            <p:spPr bwMode="auto">
              <a:xfrm>
                <a:off x="4603" y="1373"/>
                <a:ext cx="56" cy="341"/>
              </a:xfrm>
              <a:prstGeom prst="rect">
                <a:avLst/>
              </a:prstGeom>
              <a:solidFill>
                <a:srgbClr val="0000FF"/>
              </a:solidFill>
              <a:ln w="9525">
                <a:noFill/>
                <a:miter lim="800000"/>
                <a:headEnd/>
                <a:tailEnd/>
              </a:ln>
              <a:effectLst/>
            </p:spPr>
            <p:txBody>
              <a:bodyPr wrap="none" anchor="ctr"/>
              <a:lstStyle/>
              <a:p>
                <a:endParaRPr lang="ja-JP" altLang="en-US"/>
              </a:p>
            </p:txBody>
          </p:sp>
          <p:sp>
            <p:nvSpPr>
              <p:cNvPr id="98" name="Line 109"/>
              <p:cNvSpPr>
                <a:spLocks noChangeShapeType="1"/>
              </p:cNvSpPr>
              <p:nvPr/>
            </p:nvSpPr>
            <p:spPr bwMode="auto">
              <a:xfrm>
                <a:off x="3464" y="1707"/>
                <a:ext cx="1525" cy="3"/>
              </a:xfrm>
              <a:prstGeom prst="line">
                <a:avLst/>
              </a:prstGeom>
              <a:noFill/>
              <a:ln w="19050">
                <a:solidFill>
                  <a:schemeClr val="tx1"/>
                </a:solidFill>
                <a:round/>
                <a:headEnd/>
                <a:tailEnd type="triangle" w="lg" len="lg"/>
              </a:ln>
              <a:effectLst/>
            </p:spPr>
            <p:txBody>
              <a:bodyPr/>
              <a:lstStyle/>
              <a:p>
                <a:endParaRPr lang="ja-JP" altLang="en-US"/>
              </a:p>
            </p:txBody>
          </p:sp>
        </p:grpSp>
        <p:sp>
          <p:nvSpPr>
            <p:cNvPr id="99" name="テキスト ボックス 98"/>
            <p:cNvSpPr txBox="1"/>
            <p:nvPr/>
          </p:nvSpPr>
          <p:spPr>
            <a:xfrm>
              <a:off x="5508104" y="2051824"/>
              <a:ext cx="1152290" cy="299626"/>
            </a:xfrm>
            <a:prstGeom prst="rect">
              <a:avLst/>
            </a:prstGeom>
            <a:noFill/>
          </p:spPr>
          <p:txBody>
            <a:bodyPr wrap="square" rtlCol="0">
              <a:spAutoFit/>
            </a:bodyPr>
            <a:lstStyle/>
            <a:p>
              <a:pPr algn="ctr"/>
              <a:r>
                <a:rPr kumimoji="1" lang="ja-JP" altLang="en-US" sz="1050" dirty="0" smtClean="0"/>
                <a:t>露光パターン</a:t>
              </a:r>
              <a:endParaRPr kumimoji="1" lang="ja-JP" altLang="en-US" sz="1600" dirty="0"/>
            </a:p>
          </p:txBody>
        </p:sp>
        <p:sp>
          <p:nvSpPr>
            <p:cNvPr id="100" name="正方形/長方形 99"/>
            <p:cNvSpPr/>
            <p:nvPr/>
          </p:nvSpPr>
          <p:spPr bwMode="auto">
            <a:xfrm>
              <a:off x="5508104" y="2060848"/>
              <a:ext cx="1152128" cy="72008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pic>
        <p:nvPicPr>
          <p:cNvPr id="75787" name="Picture 11"/>
          <p:cNvPicPr>
            <a:picLocks noChangeAspect="1" noChangeArrowheads="1"/>
          </p:cNvPicPr>
          <p:nvPr/>
        </p:nvPicPr>
        <p:blipFill>
          <a:blip r:embed="rId7" cstate="print"/>
          <a:srcRect/>
          <a:stretch>
            <a:fillRect/>
          </a:stretch>
        </p:blipFill>
        <p:spPr bwMode="auto">
          <a:xfrm>
            <a:off x="5280104" y="4581128"/>
            <a:ext cx="1584024" cy="1302420"/>
          </a:xfrm>
          <a:prstGeom prst="rect">
            <a:avLst/>
          </a:prstGeom>
          <a:noFill/>
          <a:ln w="9525">
            <a:noFill/>
            <a:miter lim="800000"/>
            <a:headEnd/>
            <a:tailEnd/>
          </a:ln>
        </p:spPr>
      </p:pic>
      <p:sp>
        <p:nvSpPr>
          <p:cNvPr id="104" name="テキスト ボックス 103"/>
          <p:cNvSpPr txBox="1"/>
          <p:nvPr/>
        </p:nvSpPr>
        <p:spPr>
          <a:xfrm>
            <a:off x="5856168" y="5919663"/>
            <a:ext cx="2396810" cy="461665"/>
          </a:xfrm>
          <a:prstGeom prst="rect">
            <a:avLst/>
          </a:prstGeom>
          <a:noFill/>
        </p:spPr>
        <p:txBody>
          <a:bodyPr wrap="none" rtlCol="0">
            <a:spAutoFit/>
          </a:bodyPr>
          <a:lstStyle/>
          <a:p>
            <a:pPr algn="ctr"/>
            <a:r>
              <a:rPr kumimoji="1" lang="ja-JP" altLang="en-US" sz="1200" dirty="0" smtClean="0"/>
              <a:t>露光時間の異なる画像の利用</a:t>
            </a:r>
            <a:endParaRPr kumimoji="1" lang="en-US" altLang="ja-JP" sz="1200" dirty="0" smtClean="0"/>
          </a:p>
          <a:p>
            <a:pPr algn="ctr"/>
            <a:r>
              <a:rPr kumimoji="1" lang="en-US" altLang="ja-JP" sz="1200" dirty="0" smtClean="0"/>
              <a:t>[</a:t>
            </a:r>
            <a:r>
              <a:rPr kumimoji="1" lang="en-US" altLang="ja-JP" sz="1200" dirty="0" err="1" smtClean="0"/>
              <a:t>Agrawal</a:t>
            </a:r>
            <a:r>
              <a:rPr kumimoji="1" lang="en-US" altLang="ja-JP" sz="1200" dirty="0" smtClean="0"/>
              <a:t> et al. SIGGRAPH2009]</a:t>
            </a:r>
            <a:endParaRPr kumimoji="1" lang="ja-JP" altLang="en-US" dirty="0"/>
          </a:p>
        </p:txBody>
      </p:sp>
      <p:sp>
        <p:nvSpPr>
          <p:cNvPr id="105" name="正方形/長方形 104"/>
          <p:cNvSpPr/>
          <p:nvPr/>
        </p:nvSpPr>
        <p:spPr bwMode="auto">
          <a:xfrm>
            <a:off x="971600" y="1268760"/>
            <a:ext cx="3456384" cy="8640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ja-JP" altLang="en-US" dirty="0" smtClean="0">
                <a:solidFill>
                  <a:srgbClr val="FF0000"/>
                </a:solidFill>
                <a:ea typeface="ＭＳ Ｐゴシック" pitchFamily="50" charset="-128"/>
              </a:rPr>
              <a:t>画像に含まれるテクスチャへの</a:t>
            </a:r>
            <a:endParaRPr lang="en-US" altLang="ja-JP" dirty="0" smtClean="0">
              <a:solidFill>
                <a:srgbClr val="FF0000"/>
              </a:solidFill>
              <a:ea typeface="ＭＳ Ｐゴシック" pitchFamily="50" charset="-128"/>
            </a:endParaRPr>
          </a:p>
          <a:p>
            <a:pPr marL="0" marR="0" indent="0" defTabSz="914400" rtl="0" eaLnBrk="0" fontAlgn="base" latinLnBrk="0" hangingPunct="0">
              <a:lnSpc>
                <a:spcPct val="100000"/>
              </a:lnSpc>
              <a:spcBef>
                <a:spcPct val="0"/>
              </a:spcBef>
              <a:spcAft>
                <a:spcPct val="0"/>
              </a:spcAft>
              <a:buClrTx/>
              <a:buSzTx/>
              <a:buFontTx/>
              <a:buNone/>
              <a:tabLst/>
            </a:pPr>
            <a:r>
              <a:rPr lang="ja-JP" altLang="en-US" dirty="0" smtClean="0">
                <a:solidFill>
                  <a:srgbClr val="FF0000"/>
                </a:solidFill>
                <a:ea typeface="ＭＳ Ｐゴシック" pitchFamily="50" charset="-128"/>
              </a:rPr>
              <a:t>影響が考慮されていない！</a:t>
            </a:r>
            <a:endParaRPr kumimoji="0" lang="ja-JP" altLang="en-US" sz="1800" b="0" i="0" u="none" strike="noStrike" cap="none" normalizeH="0" baseline="0" dirty="0" smtClean="0">
              <a:ln>
                <a:noFill/>
              </a:ln>
              <a:solidFill>
                <a:srgbClr val="FF0000"/>
              </a:solidFill>
              <a:effectLst/>
              <a:latin typeface="Arial" charset="0"/>
              <a:ea typeface="ＭＳ Ｐゴシック" pitchFamily="50" charset="-128"/>
            </a:endParaRPr>
          </a:p>
        </p:txBody>
      </p:sp>
      <p:pic>
        <p:nvPicPr>
          <p:cNvPr id="106" name="Picture 10" descr="C:\Documents and Settings\Yi\Desktop\SIG09Slides\images\inputvideo-greencab\frame013.jpg"/>
          <p:cNvPicPr>
            <a:picLocks noChangeAspect="1" noChangeArrowheads="1"/>
          </p:cNvPicPr>
          <p:nvPr/>
        </p:nvPicPr>
        <p:blipFill>
          <a:blip r:embed="rId8" cstate="print">
            <a:lum bright="10000" contrast="10000"/>
          </a:blip>
          <a:srcRect l="20000" t="8333" b="39999"/>
          <a:stretch>
            <a:fillRect/>
          </a:stretch>
        </p:blipFill>
        <p:spPr bwMode="auto">
          <a:xfrm>
            <a:off x="7068328" y="4414510"/>
            <a:ext cx="1236112" cy="598666"/>
          </a:xfrm>
          <a:prstGeom prst="rect">
            <a:avLst/>
          </a:prstGeom>
          <a:noFill/>
          <a:ln w="9525">
            <a:noFill/>
            <a:miter lim="800000"/>
            <a:headEnd/>
            <a:tailEnd/>
          </a:ln>
        </p:spPr>
      </p:pic>
      <p:pic>
        <p:nvPicPr>
          <p:cNvPr id="107" name="Picture 11" descr="C:\Documents and Settings\Yi\Desktop\SIG09Slides\images\inputvideo-greencab\frame014.jpg"/>
          <p:cNvPicPr>
            <a:picLocks noChangeAspect="1" noChangeArrowheads="1"/>
          </p:cNvPicPr>
          <p:nvPr/>
        </p:nvPicPr>
        <p:blipFill>
          <a:blip r:embed="rId9" cstate="print">
            <a:lum bright="10000" contrast="10000"/>
          </a:blip>
          <a:srcRect l="20000" t="8333" b="39999"/>
          <a:stretch>
            <a:fillRect/>
          </a:stretch>
        </p:blipFill>
        <p:spPr bwMode="auto">
          <a:xfrm>
            <a:off x="7224320" y="4813942"/>
            <a:ext cx="1236112" cy="598673"/>
          </a:xfrm>
          <a:prstGeom prst="rect">
            <a:avLst/>
          </a:prstGeom>
          <a:noFill/>
          <a:ln w="9525">
            <a:noFill/>
            <a:miter lim="800000"/>
            <a:headEnd/>
            <a:tailEnd/>
          </a:ln>
        </p:spPr>
      </p:pic>
      <p:pic>
        <p:nvPicPr>
          <p:cNvPr id="108" name="Picture 12" descr="C:\Documents and Settings\Yi\Desktop\SIG09Slides\images\inputvideo-greencab\frame015.jpg"/>
          <p:cNvPicPr>
            <a:picLocks noChangeAspect="1" noChangeArrowheads="1"/>
          </p:cNvPicPr>
          <p:nvPr/>
        </p:nvPicPr>
        <p:blipFill>
          <a:blip r:embed="rId10" cstate="print">
            <a:lum bright="10000" contrast="10000"/>
          </a:blip>
          <a:srcRect l="20000" t="8333" b="39999"/>
          <a:stretch>
            <a:fillRect/>
          </a:stretch>
        </p:blipFill>
        <p:spPr bwMode="auto">
          <a:xfrm>
            <a:off x="7440344" y="5301208"/>
            <a:ext cx="1236112" cy="598673"/>
          </a:xfrm>
          <a:prstGeom prst="rect">
            <a:avLst/>
          </a:prstGeom>
          <a:noFill/>
          <a:ln w="9525">
            <a:noFill/>
            <a:miter lim="800000"/>
            <a:headEnd/>
            <a:tailEnd/>
          </a:ln>
        </p:spPr>
      </p:pic>
      <p:sp>
        <p:nvSpPr>
          <p:cNvPr id="109" name="正方形/長方形 108"/>
          <p:cNvSpPr/>
          <p:nvPr/>
        </p:nvSpPr>
        <p:spPr bwMode="auto">
          <a:xfrm>
            <a:off x="5292080" y="1268760"/>
            <a:ext cx="3456384" cy="8640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ja-JP" altLang="en-US" dirty="0" smtClean="0">
                <a:solidFill>
                  <a:srgbClr val="FF0000"/>
                </a:solidFill>
                <a:ea typeface="ＭＳ Ｐゴシック" pitchFamily="50" charset="-128"/>
              </a:rPr>
              <a:t>日常的に使用するカメラで</a:t>
            </a:r>
            <a:endParaRPr lang="en-US" altLang="ja-JP" dirty="0" smtClean="0">
              <a:solidFill>
                <a:srgbClr val="FF0000"/>
              </a:solidFill>
              <a:ea typeface="ＭＳ Ｐゴシック" pitchFamily="50" charset="-128"/>
            </a:endParaRPr>
          </a:p>
          <a:p>
            <a:pPr marL="0" marR="0" indent="0" defTabSz="914400" rtl="0" eaLnBrk="0" fontAlgn="base" latinLnBrk="0" hangingPunct="0">
              <a:lnSpc>
                <a:spcPct val="100000"/>
              </a:lnSpc>
              <a:spcBef>
                <a:spcPct val="0"/>
              </a:spcBef>
              <a:spcAft>
                <a:spcPct val="0"/>
              </a:spcAft>
              <a:buClrTx/>
              <a:buSzTx/>
              <a:buFontTx/>
              <a:buNone/>
              <a:tabLst/>
            </a:pPr>
            <a:r>
              <a:rPr lang="ja-JP" altLang="en-US" dirty="0" smtClean="0">
                <a:solidFill>
                  <a:srgbClr val="FF0000"/>
                </a:solidFill>
                <a:ea typeface="ＭＳ Ｐゴシック" pitchFamily="50" charset="-128"/>
              </a:rPr>
              <a:t>撮影した画像に適用できない！</a:t>
            </a:r>
            <a:endParaRPr lang="en-US" altLang="ja-JP" dirty="0" smtClean="0">
              <a:solidFill>
                <a:srgbClr val="FF0000"/>
              </a:solidFill>
              <a:ea typeface="ＭＳ Ｐゴシック" pitchFamily="50"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EE720A44-B02E-40AA-9134-EC9EFC1C78AB}" type="slidenum">
              <a:rPr lang="en-US" altLang="ja-JP" smtClean="0"/>
              <a:pPr>
                <a:defRPr/>
              </a:pPr>
              <a:t>4</a:t>
            </a:fld>
            <a:endParaRPr lang="en-US" altLang="ja-JP"/>
          </a:p>
        </p:txBody>
      </p:sp>
      <p:sp>
        <p:nvSpPr>
          <p:cNvPr id="101" name="テキスト ボックス 100"/>
          <p:cNvSpPr txBox="1"/>
          <p:nvPr/>
        </p:nvSpPr>
        <p:spPr>
          <a:xfrm>
            <a:off x="4998749" y="4325034"/>
            <a:ext cx="569387" cy="400110"/>
          </a:xfrm>
          <a:prstGeom prst="rect">
            <a:avLst/>
          </a:prstGeom>
          <a:noFill/>
        </p:spPr>
        <p:txBody>
          <a:bodyPr wrap="none" rtlCol="0">
            <a:spAutoFit/>
          </a:bodyPr>
          <a:lstStyle/>
          <a:p>
            <a:pPr algn="ctr"/>
            <a:r>
              <a:rPr kumimoji="1" lang="ja-JP" altLang="en-US" sz="1000" dirty="0" smtClean="0"/>
              <a:t>周波数</a:t>
            </a:r>
            <a:endParaRPr kumimoji="1" lang="en-US" altLang="ja-JP" sz="1000" dirty="0" smtClean="0"/>
          </a:p>
          <a:p>
            <a:pPr algn="ctr"/>
            <a:r>
              <a:rPr kumimoji="1" lang="ja-JP" altLang="en-US" sz="1000" dirty="0" smtClean="0"/>
              <a:t>強度</a:t>
            </a:r>
            <a:endParaRPr kumimoji="1" lang="ja-JP" altLang="en-US" sz="1000" dirty="0"/>
          </a:p>
        </p:txBody>
      </p:sp>
      <p:sp>
        <p:nvSpPr>
          <p:cNvPr id="102" name="テキスト ボックス 101"/>
          <p:cNvSpPr txBox="1"/>
          <p:nvPr/>
        </p:nvSpPr>
        <p:spPr>
          <a:xfrm>
            <a:off x="6720264" y="5703639"/>
            <a:ext cx="569387" cy="246221"/>
          </a:xfrm>
          <a:prstGeom prst="rect">
            <a:avLst/>
          </a:prstGeom>
          <a:noFill/>
        </p:spPr>
        <p:txBody>
          <a:bodyPr wrap="none" rtlCol="0">
            <a:spAutoFit/>
          </a:bodyPr>
          <a:lstStyle/>
          <a:p>
            <a:pPr algn="ctr"/>
            <a:r>
              <a:rPr kumimoji="1" lang="ja-JP" altLang="en-US" sz="1000" dirty="0" smtClean="0"/>
              <a:t>周波数</a:t>
            </a:r>
            <a:endParaRPr kumimoji="1" lang="en-US" altLang="ja-JP" sz="1000" dirty="0" smtClean="0"/>
          </a:p>
        </p:txBody>
      </p:sp>
      <p:sp>
        <p:nvSpPr>
          <p:cNvPr id="103" name="二等辺三角形 4"/>
          <p:cNvSpPr>
            <a:spLocks noChangeArrowheads="1"/>
          </p:cNvSpPr>
          <p:nvPr/>
        </p:nvSpPr>
        <p:spPr bwMode="auto">
          <a:xfrm rot="5400000">
            <a:off x="826790" y="1557586"/>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sp>
        <p:nvSpPr>
          <p:cNvPr id="110" name="二等辺三角形 4"/>
          <p:cNvSpPr>
            <a:spLocks noChangeArrowheads="1"/>
          </p:cNvSpPr>
          <p:nvPr/>
        </p:nvSpPr>
        <p:spPr bwMode="auto">
          <a:xfrm rot="5400000">
            <a:off x="5147270" y="1557586"/>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sp>
        <p:nvSpPr>
          <p:cNvPr id="112" name="テキスト ボックス 111"/>
          <p:cNvSpPr txBox="1"/>
          <p:nvPr/>
        </p:nvSpPr>
        <p:spPr>
          <a:xfrm>
            <a:off x="3233807" y="2348880"/>
            <a:ext cx="978153" cy="261610"/>
          </a:xfrm>
          <a:prstGeom prst="rect">
            <a:avLst/>
          </a:prstGeom>
          <a:solidFill>
            <a:schemeClr val="accent6">
              <a:lumMod val="20000"/>
              <a:lumOff val="80000"/>
            </a:schemeClr>
          </a:solidFill>
          <a:ln>
            <a:solidFill>
              <a:schemeClr val="tx1"/>
            </a:solidFill>
          </a:ln>
        </p:spPr>
        <p:txBody>
          <a:bodyPr wrap="none" rtlCol="0">
            <a:spAutoFit/>
          </a:bodyPr>
          <a:lstStyle/>
          <a:p>
            <a:r>
              <a:rPr kumimoji="1" lang="ja-JP" altLang="en-US" sz="1100" b="1" dirty="0" smtClean="0"/>
              <a:t>ヘビーテール</a:t>
            </a:r>
            <a:endParaRPr kumimoji="1" lang="ja-JP" altLang="en-US" sz="1100" b="1" dirty="0"/>
          </a:p>
        </p:txBody>
      </p:sp>
      <p:pic>
        <p:nvPicPr>
          <p:cNvPr id="65537" name="Picture 1"/>
          <p:cNvPicPr>
            <a:picLocks noChangeAspect="1" noChangeArrowheads="1"/>
          </p:cNvPicPr>
          <p:nvPr/>
        </p:nvPicPr>
        <p:blipFill>
          <a:blip r:embed="rId11" cstate="print"/>
          <a:srcRect/>
          <a:stretch>
            <a:fillRect/>
          </a:stretch>
        </p:blipFill>
        <p:spPr bwMode="auto">
          <a:xfrm>
            <a:off x="1259630" y="2204864"/>
            <a:ext cx="970686" cy="728014"/>
          </a:xfrm>
          <a:prstGeom prst="rect">
            <a:avLst/>
          </a:prstGeom>
          <a:noFill/>
          <a:ln w="9525">
            <a:noFill/>
            <a:miter lim="800000"/>
            <a:headEnd/>
            <a:tailEnd/>
          </a:ln>
        </p:spPr>
      </p:pic>
      <p:pic>
        <p:nvPicPr>
          <p:cNvPr id="115" name="図 114" descr="a0001_001982.jpg"/>
          <p:cNvPicPr>
            <a:picLocks noChangeAspect="1"/>
          </p:cNvPicPr>
          <p:nvPr/>
        </p:nvPicPr>
        <p:blipFill>
          <a:blip r:embed="rId12" cstate="print"/>
          <a:stretch>
            <a:fillRect/>
          </a:stretch>
        </p:blipFill>
        <p:spPr>
          <a:xfrm>
            <a:off x="611560" y="2395288"/>
            <a:ext cx="970686" cy="643760"/>
          </a:xfrm>
          <a:prstGeom prst="rect">
            <a:avLst/>
          </a:prstGeom>
        </p:spPr>
      </p:pic>
      <p:pic>
        <p:nvPicPr>
          <p:cNvPr id="113" name="図 112" descr="a1030_000159.jpg"/>
          <p:cNvPicPr>
            <a:picLocks noChangeAspect="1"/>
          </p:cNvPicPr>
          <p:nvPr/>
        </p:nvPicPr>
        <p:blipFill>
          <a:blip r:embed="rId13" cstate="print"/>
          <a:stretch>
            <a:fillRect/>
          </a:stretch>
        </p:blipFill>
        <p:spPr>
          <a:xfrm>
            <a:off x="1004005" y="2683320"/>
            <a:ext cx="1109355" cy="738032"/>
          </a:xfrm>
          <a:prstGeom prst="rect">
            <a:avLst/>
          </a:prstGeom>
        </p:spPr>
      </p:pic>
      <p:graphicFrame>
        <p:nvGraphicFramePr>
          <p:cNvPr id="116" name="Object 18"/>
          <p:cNvGraphicFramePr>
            <a:graphicFrameLocks noGrp="1" noChangeAspect="1"/>
          </p:cNvGraphicFramePr>
          <p:nvPr>
            <p:extLst>
              <p:ext uri="{D42A27DB-BD31-4B8C-83A1-F6EECF244321}">
                <p14:modId xmlns:p14="http://schemas.microsoft.com/office/powerpoint/2010/main" val="2274573174"/>
              </p:ext>
            </p:extLst>
          </p:nvPr>
        </p:nvGraphicFramePr>
        <p:xfrm>
          <a:off x="596820" y="4660974"/>
          <a:ext cx="1022852" cy="1022851"/>
        </p:xfrm>
        <a:graphic>
          <a:graphicData uri="http://schemas.openxmlformats.org/presentationml/2006/ole">
            <mc:AlternateContent xmlns:mc="http://schemas.openxmlformats.org/markup-compatibility/2006">
              <mc:Choice xmlns:v="urn:schemas-microsoft-com:vml" Requires="v">
                <p:oleObj spid="_x0000_s65700" name="ビットマップ イメージ" r:id="rId14" imgW="2666667" imgH="2666667" progId="PBrush">
                  <p:embed/>
                </p:oleObj>
              </mc:Choice>
              <mc:Fallback>
                <p:oleObj name="ビットマップ イメージ" r:id="rId14" imgW="2666667" imgH="2666667" progId="PBrush">
                  <p:embed/>
                  <p:pic>
                    <p:nvPicPr>
                      <p:cNvPr id="0" name="Picture 152"/>
                      <p:cNvPicPr>
                        <a:picLocks noGrp="1"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6820" y="4660974"/>
                        <a:ext cx="1022852" cy="1022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 name="Object 20"/>
          <p:cNvGraphicFramePr>
            <a:graphicFrameLocks noGrp="1" noChangeAspect="1"/>
          </p:cNvGraphicFramePr>
          <p:nvPr>
            <p:extLst>
              <p:ext uri="{D42A27DB-BD31-4B8C-83A1-F6EECF244321}">
                <p14:modId xmlns:p14="http://schemas.microsoft.com/office/powerpoint/2010/main" val="3935999260"/>
              </p:ext>
            </p:extLst>
          </p:nvPr>
        </p:nvGraphicFramePr>
        <p:xfrm>
          <a:off x="3203848" y="4660975"/>
          <a:ext cx="1022852" cy="1022852"/>
        </p:xfrm>
        <a:graphic>
          <a:graphicData uri="http://schemas.openxmlformats.org/presentationml/2006/ole">
            <mc:AlternateContent xmlns:mc="http://schemas.openxmlformats.org/markup-compatibility/2006">
              <mc:Choice xmlns:v="urn:schemas-microsoft-com:vml" Requires="v">
                <p:oleObj spid="_x0000_s65701" name="ビットマップ イメージ" r:id="rId16" imgW="2666667" imgH="2666667" progId="PBrush">
                  <p:embed/>
                </p:oleObj>
              </mc:Choice>
              <mc:Fallback>
                <p:oleObj name="ビットマップ イメージ" r:id="rId16" imgW="2666667" imgH="2666667" progId="PBrush">
                  <p:embed/>
                  <p:pic>
                    <p:nvPicPr>
                      <p:cNvPr id="0" name="Picture 153"/>
                      <p:cNvPicPr>
                        <a:picLocks noGrp="1"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03848" y="4660975"/>
                        <a:ext cx="1022852" cy="1022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 name="Object 22"/>
          <p:cNvGraphicFramePr>
            <a:graphicFrameLocks noChangeAspect="1"/>
          </p:cNvGraphicFramePr>
          <p:nvPr>
            <p:extLst>
              <p:ext uri="{D42A27DB-BD31-4B8C-83A1-F6EECF244321}">
                <p14:modId xmlns:p14="http://schemas.microsoft.com/office/powerpoint/2010/main" val="18735699"/>
              </p:ext>
            </p:extLst>
          </p:nvPr>
        </p:nvGraphicFramePr>
        <p:xfrm>
          <a:off x="1906464" y="4660975"/>
          <a:ext cx="1022852" cy="1022852"/>
        </p:xfrm>
        <a:graphic>
          <a:graphicData uri="http://schemas.openxmlformats.org/presentationml/2006/ole">
            <mc:AlternateContent xmlns:mc="http://schemas.openxmlformats.org/markup-compatibility/2006">
              <mc:Choice xmlns:v="urn:schemas-microsoft-com:vml" Requires="v">
                <p:oleObj spid="_x0000_s65702" name="ビットマップ イメージ" r:id="rId18" imgW="2666667" imgH="2666667" progId="PBrush">
                  <p:embed/>
                </p:oleObj>
              </mc:Choice>
              <mc:Fallback>
                <p:oleObj name="ビットマップ イメージ" r:id="rId18" imgW="2666667" imgH="2666667" progId="PBrush">
                  <p:embed/>
                  <p:pic>
                    <p:nvPicPr>
                      <p:cNvPr id="0" name="Picture 1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6464" y="4660975"/>
                        <a:ext cx="1022852" cy="1022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 name="Text Box 25"/>
          <p:cNvSpPr txBox="1">
            <a:spLocks noChangeArrowheads="1"/>
          </p:cNvSpPr>
          <p:nvPr/>
        </p:nvSpPr>
        <p:spPr bwMode="auto">
          <a:xfrm>
            <a:off x="726733" y="5658053"/>
            <a:ext cx="748923" cy="261610"/>
          </a:xfrm>
          <a:prstGeom prst="rect">
            <a:avLst/>
          </a:prstGeom>
          <a:noFill/>
          <a:ln w="9525">
            <a:noFill/>
            <a:miter lim="800000"/>
            <a:headEnd/>
            <a:tailEnd/>
          </a:ln>
        </p:spPr>
        <p:txBody>
          <a:bodyPr wrap="none">
            <a:spAutoFit/>
          </a:bodyPr>
          <a:lstStyle/>
          <a:p>
            <a:r>
              <a:rPr lang="ja-JP" altLang="en-US" sz="1100" dirty="0"/>
              <a:t>ぶれ画像</a:t>
            </a:r>
          </a:p>
        </p:txBody>
      </p:sp>
      <p:sp>
        <p:nvSpPr>
          <p:cNvPr id="122" name="Text Box 26"/>
          <p:cNvSpPr txBox="1">
            <a:spLocks noChangeArrowheads="1"/>
          </p:cNvSpPr>
          <p:nvPr/>
        </p:nvSpPr>
        <p:spPr bwMode="auto">
          <a:xfrm>
            <a:off x="2051720" y="5658053"/>
            <a:ext cx="748923" cy="261610"/>
          </a:xfrm>
          <a:prstGeom prst="rect">
            <a:avLst/>
          </a:prstGeom>
          <a:noFill/>
          <a:ln w="9525">
            <a:noFill/>
            <a:miter lim="800000"/>
            <a:headEnd/>
            <a:tailEnd/>
          </a:ln>
        </p:spPr>
        <p:txBody>
          <a:bodyPr wrap="none">
            <a:spAutoFit/>
          </a:bodyPr>
          <a:lstStyle/>
          <a:p>
            <a:r>
              <a:rPr lang="ja-JP" altLang="en-US" sz="1100" dirty="0"/>
              <a:t>参照画像</a:t>
            </a:r>
          </a:p>
        </p:txBody>
      </p:sp>
      <p:sp>
        <p:nvSpPr>
          <p:cNvPr id="123" name="Text Box 27"/>
          <p:cNvSpPr txBox="1">
            <a:spLocks noChangeArrowheads="1"/>
          </p:cNvSpPr>
          <p:nvPr/>
        </p:nvSpPr>
        <p:spPr bwMode="auto">
          <a:xfrm>
            <a:off x="3347864" y="5661248"/>
            <a:ext cx="748923" cy="261610"/>
          </a:xfrm>
          <a:prstGeom prst="rect">
            <a:avLst/>
          </a:prstGeom>
          <a:noFill/>
          <a:ln w="9525">
            <a:noFill/>
            <a:miter lim="800000"/>
            <a:headEnd/>
            <a:tailEnd/>
          </a:ln>
        </p:spPr>
        <p:txBody>
          <a:bodyPr wrap="none">
            <a:spAutoFit/>
          </a:bodyPr>
          <a:lstStyle/>
          <a:p>
            <a:r>
              <a:rPr lang="ja-JP" altLang="en-US" sz="1100" dirty="0"/>
              <a:t>残差画像</a:t>
            </a:r>
          </a:p>
        </p:txBody>
      </p:sp>
      <p:sp>
        <p:nvSpPr>
          <p:cNvPr id="124" name="AutoShape 28"/>
          <p:cNvSpPr>
            <a:spLocks noChangeArrowheads="1"/>
          </p:cNvSpPr>
          <p:nvPr/>
        </p:nvSpPr>
        <p:spPr bwMode="auto">
          <a:xfrm>
            <a:off x="3347864" y="4289900"/>
            <a:ext cx="936104" cy="299065"/>
          </a:xfrm>
          <a:prstGeom prst="wedgeRoundRectCallout">
            <a:avLst>
              <a:gd name="adj1" fmla="val 15040"/>
              <a:gd name="adj2" fmla="val 103767"/>
              <a:gd name="adj3" fmla="val 16667"/>
            </a:avLst>
          </a:prstGeom>
          <a:solidFill>
            <a:schemeClr val="bg1"/>
          </a:solidFill>
          <a:ln w="19050">
            <a:solidFill>
              <a:schemeClr val="tx1"/>
            </a:solidFill>
            <a:miter lim="800000"/>
            <a:headEnd/>
            <a:tailEnd/>
          </a:ln>
        </p:spPr>
        <p:txBody>
          <a:bodyPr/>
          <a:lstStyle/>
          <a:p>
            <a:pPr algn="ctr"/>
            <a:r>
              <a:rPr lang="ja-JP" altLang="en-US" sz="1200" dirty="0"/>
              <a:t>復元</a:t>
            </a:r>
            <a:r>
              <a:rPr lang="ja-JP" altLang="en-US" sz="1200" dirty="0" smtClean="0"/>
              <a:t>操作</a:t>
            </a:r>
            <a:endParaRPr lang="ja-JP" altLang="en-US" sz="1200" dirty="0"/>
          </a:p>
        </p:txBody>
      </p:sp>
      <p:sp>
        <p:nvSpPr>
          <p:cNvPr id="125" name="Text Box 23"/>
          <p:cNvSpPr txBox="1">
            <a:spLocks noChangeArrowheads="1"/>
          </p:cNvSpPr>
          <p:nvPr/>
        </p:nvSpPr>
        <p:spPr bwMode="auto">
          <a:xfrm>
            <a:off x="1562770" y="5021014"/>
            <a:ext cx="415498" cy="369332"/>
          </a:xfrm>
          <a:prstGeom prst="rect">
            <a:avLst/>
          </a:prstGeom>
          <a:noFill/>
          <a:ln w="9525">
            <a:noFill/>
            <a:miter lim="800000"/>
            <a:headEnd/>
            <a:tailEnd/>
          </a:ln>
        </p:spPr>
        <p:txBody>
          <a:bodyPr wrap="none">
            <a:spAutoFit/>
          </a:bodyPr>
          <a:lstStyle/>
          <a:p>
            <a:r>
              <a:rPr lang="ja-JP" altLang="en-US" dirty="0"/>
              <a:t>＝</a:t>
            </a:r>
          </a:p>
        </p:txBody>
      </p:sp>
      <p:sp>
        <p:nvSpPr>
          <p:cNvPr id="126" name="Text Box 24"/>
          <p:cNvSpPr txBox="1">
            <a:spLocks noChangeArrowheads="1"/>
          </p:cNvSpPr>
          <p:nvPr/>
        </p:nvSpPr>
        <p:spPr bwMode="auto">
          <a:xfrm>
            <a:off x="2843808" y="5021014"/>
            <a:ext cx="415498" cy="369332"/>
          </a:xfrm>
          <a:prstGeom prst="rect">
            <a:avLst/>
          </a:prstGeom>
          <a:noFill/>
          <a:ln w="9525">
            <a:noFill/>
            <a:miter lim="800000"/>
            <a:headEnd/>
            <a:tailEnd/>
          </a:ln>
        </p:spPr>
        <p:txBody>
          <a:bodyPr wrap="none">
            <a:spAutoFit/>
          </a:bodyPr>
          <a:lstStyle/>
          <a:p>
            <a:r>
              <a:rPr lang="ja-JP" altLang="en-US" dirty="0"/>
              <a:t>＋</a:t>
            </a:r>
          </a:p>
        </p:txBody>
      </p:sp>
    </p:spTree>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図形 35"/>
          <p:cNvCxnSpPr>
            <a:stCxn id="132101" idx="3"/>
            <a:endCxn id="63489" idx="1"/>
          </p:cNvCxnSpPr>
          <p:nvPr/>
        </p:nvCxnSpPr>
        <p:spPr bwMode="auto">
          <a:xfrm flipV="1">
            <a:off x="3671640" y="5564954"/>
            <a:ext cx="1944736" cy="3"/>
          </a:xfrm>
          <a:prstGeom prst="bentConnector3">
            <a:avLst>
              <a:gd name="adj1" fmla="val 50000"/>
            </a:avLst>
          </a:prstGeom>
          <a:noFill/>
          <a:ln w="190500">
            <a:solidFill>
              <a:schemeClr val="accent5">
                <a:lumMod val="40000"/>
                <a:lumOff val="60000"/>
              </a:schemeClr>
            </a:solidFill>
            <a:round/>
            <a:headEnd type="triangle" w="med" len="sm"/>
            <a:tailEnd type="triangle" w="med" len="sm"/>
          </a:ln>
        </p:spPr>
      </p:cxnSp>
      <p:sp>
        <p:nvSpPr>
          <p:cNvPr id="16386" name="タイトル 1"/>
          <p:cNvSpPr>
            <a:spLocks noGrp="1"/>
          </p:cNvSpPr>
          <p:nvPr>
            <p:ph type="title"/>
          </p:nvPr>
        </p:nvSpPr>
        <p:spPr/>
        <p:txBody>
          <a:bodyPr/>
          <a:lstStyle/>
          <a:p>
            <a:r>
              <a:rPr lang="ja-JP" altLang="en-US" dirty="0" smtClean="0"/>
              <a:t>従来研究</a:t>
            </a:r>
            <a:r>
              <a:rPr lang="en-US" altLang="ja-JP" dirty="0" smtClean="0"/>
              <a:t>: </a:t>
            </a:r>
            <a:r>
              <a:rPr lang="ja-JP" altLang="en-US" dirty="0" smtClean="0"/>
              <a:t>リンギングを</a:t>
            </a:r>
            <a:r>
              <a:rPr lang="ja-JP" altLang="en-US" dirty="0"/>
              <a:t>評価</a:t>
            </a:r>
            <a:r>
              <a:rPr lang="ja-JP" altLang="en-US" dirty="0" smtClean="0"/>
              <a:t>する手法</a:t>
            </a:r>
          </a:p>
        </p:txBody>
      </p:sp>
      <p:sp>
        <p:nvSpPr>
          <p:cNvPr id="16388" name="日付プレースホルダ 3"/>
          <p:cNvSpPr>
            <a:spLocks noGrp="1"/>
          </p:cNvSpPr>
          <p:nvPr>
            <p:ph type="dt" sz="quarter" idx="10"/>
          </p:nvPr>
        </p:nvSpPr>
        <p:spPr>
          <a:noFill/>
        </p:spPr>
        <p:txBody>
          <a:bodyPr/>
          <a:lstStyle/>
          <a:p>
            <a:fld id="{CA0B2B9D-7E9D-4B06-9529-71CBF77D1BCC}" type="datetime1">
              <a:rPr lang="ja-JP" altLang="en-US" smtClean="0">
                <a:ea typeface="ＭＳ Ｐゴシック" charset="-128"/>
              </a:rPr>
              <a:pPr/>
              <a:t>2012/7/4</a:t>
            </a:fld>
            <a:endParaRPr lang="en-US" altLang="ja-JP" smtClean="0">
              <a:ea typeface="ＭＳ Ｐゴシック" charset="-128"/>
            </a:endParaRPr>
          </a:p>
        </p:txBody>
      </p:sp>
      <p:pic>
        <p:nvPicPr>
          <p:cNvPr id="132101" name="Picture 5"/>
          <p:cNvPicPr>
            <a:picLocks noChangeAspect="1" noChangeArrowheads="1"/>
          </p:cNvPicPr>
          <p:nvPr/>
        </p:nvPicPr>
        <p:blipFill>
          <a:blip r:embed="rId3" cstate="print"/>
          <a:srcRect/>
          <a:stretch>
            <a:fillRect/>
          </a:stretch>
        </p:blipFill>
        <p:spPr bwMode="auto">
          <a:xfrm>
            <a:off x="1403648" y="4797330"/>
            <a:ext cx="2267992" cy="1535254"/>
          </a:xfrm>
          <a:prstGeom prst="rect">
            <a:avLst/>
          </a:prstGeom>
          <a:noFill/>
          <a:ln w="9525">
            <a:noFill/>
            <a:miter lim="800000"/>
            <a:headEnd/>
            <a:tailEnd/>
          </a:ln>
        </p:spPr>
      </p:pic>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a:xfrm>
            <a:off x="6829996" y="6524625"/>
            <a:ext cx="2133600" cy="268288"/>
          </a:xfrm>
        </p:spPr>
        <p:txBody>
          <a:bodyPr/>
          <a:lstStyle/>
          <a:p>
            <a:pPr>
              <a:defRPr/>
            </a:pPr>
            <a:fld id="{80E9A165-6B1D-465E-81F2-0B63A639D03F}" type="slidenum">
              <a:rPr lang="en-US" altLang="ja-JP" smtClean="0"/>
              <a:pPr>
                <a:defRPr/>
              </a:pPr>
              <a:t>5</a:t>
            </a:fld>
            <a:endParaRPr lang="en-US" altLang="ja-JP"/>
          </a:p>
        </p:txBody>
      </p:sp>
      <p:grpSp>
        <p:nvGrpSpPr>
          <p:cNvPr id="4" name="グループ化 16"/>
          <p:cNvGrpSpPr/>
          <p:nvPr/>
        </p:nvGrpSpPr>
        <p:grpSpPr>
          <a:xfrm>
            <a:off x="3859777" y="1484784"/>
            <a:ext cx="4600655" cy="439440"/>
            <a:chOff x="1115616" y="1556792"/>
            <a:chExt cx="4600655" cy="439440"/>
          </a:xfrm>
        </p:grpSpPr>
        <p:sp>
          <p:nvSpPr>
            <p:cNvPr id="6" name="正方形/長方形 5"/>
            <p:cNvSpPr/>
            <p:nvPr/>
          </p:nvSpPr>
          <p:spPr bwMode="auto">
            <a:xfrm>
              <a:off x="1215263" y="1636192"/>
              <a:ext cx="4501008"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ja-JP" altLang="en-US" sz="2400" dirty="0" smtClean="0">
                  <a:solidFill>
                    <a:srgbClr val="FF0000"/>
                  </a:solidFill>
                  <a:ea typeface="ＭＳ Ｐゴシック" pitchFamily="50" charset="-128"/>
                </a:rPr>
                <a:t>リンギングではないエッジや</a:t>
              </a:r>
              <a:endParaRPr lang="en-US" altLang="ja-JP" sz="2400" dirty="0" smtClean="0">
                <a:solidFill>
                  <a:srgbClr val="FF0000"/>
                </a:solidFill>
                <a:ea typeface="ＭＳ Ｐゴシック" pitchFamily="50" charset="-128"/>
              </a:endParaRPr>
            </a:p>
            <a:p>
              <a:pPr marL="0" marR="0" indent="0" defTabSz="914400" rtl="0" eaLnBrk="0" fontAlgn="base" latinLnBrk="0" hangingPunct="0">
                <a:lnSpc>
                  <a:spcPct val="100000"/>
                </a:lnSpc>
                <a:spcBef>
                  <a:spcPct val="0"/>
                </a:spcBef>
                <a:spcAft>
                  <a:spcPct val="0"/>
                </a:spcAft>
                <a:buClrTx/>
                <a:buSzTx/>
                <a:buFontTx/>
                <a:buNone/>
                <a:tabLst/>
              </a:pPr>
              <a:r>
                <a:rPr lang="ja-JP" altLang="en-US" sz="2400" dirty="0">
                  <a:solidFill>
                    <a:srgbClr val="FF0000"/>
                  </a:solidFill>
                  <a:ea typeface="ＭＳ Ｐゴシック" pitchFamily="50" charset="-128"/>
                </a:rPr>
                <a:t>波状</a:t>
              </a:r>
              <a:r>
                <a:rPr lang="ja-JP" altLang="en-US" sz="2400" dirty="0" smtClean="0">
                  <a:solidFill>
                    <a:srgbClr val="FF0000"/>
                  </a:solidFill>
                  <a:ea typeface="ＭＳ Ｐゴシック" pitchFamily="50" charset="-128"/>
                </a:rPr>
                <a:t>の模様にも反応してしまう</a:t>
              </a:r>
              <a:endParaRPr kumimoji="0" lang="en-US" altLang="ja-JP" sz="2400" b="0" i="0" u="none" strike="noStrike" cap="none" normalizeH="0" baseline="0" dirty="0" smtClean="0">
                <a:ln>
                  <a:noFill/>
                </a:ln>
                <a:solidFill>
                  <a:srgbClr val="FF0000"/>
                </a:solidFill>
                <a:effectLst/>
                <a:latin typeface="Arial" charset="0"/>
                <a:ea typeface="ＭＳ Ｐゴシック" pitchFamily="50" charset="-128"/>
              </a:endParaRPr>
            </a:p>
          </p:txBody>
        </p:sp>
        <p:sp>
          <p:nvSpPr>
            <p:cNvPr id="15" name="二等辺三角形 4"/>
            <p:cNvSpPr>
              <a:spLocks noChangeArrowheads="1"/>
            </p:cNvSpPr>
            <p:nvPr/>
          </p:nvSpPr>
          <p:spPr bwMode="auto">
            <a:xfrm rot="5400000">
              <a:off x="1114822" y="1557586"/>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grpSp>
      <p:pic>
        <p:nvPicPr>
          <p:cNvPr id="63489" name="Picture 1"/>
          <p:cNvPicPr>
            <a:picLocks noChangeAspect="1" noChangeArrowheads="1"/>
          </p:cNvPicPr>
          <p:nvPr/>
        </p:nvPicPr>
        <p:blipFill>
          <a:blip r:embed="rId4" cstate="print"/>
          <a:srcRect/>
          <a:stretch>
            <a:fillRect/>
          </a:stretch>
        </p:blipFill>
        <p:spPr bwMode="auto">
          <a:xfrm>
            <a:off x="5616376" y="4797327"/>
            <a:ext cx="2267992" cy="1535254"/>
          </a:xfrm>
          <a:prstGeom prst="rect">
            <a:avLst/>
          </a:prstGeom>
          <a:noFill/>
          <a:ln w="9525">
            <a:noFill/>
            <a:miter lim="800000"/>
            <a:headEnd/>
            <a:tailEnd/>
          </a:ln>
        </p:spPr>
      </p:pic>
      <p:sp>
        <p:nvSpPr>
          <p:cNvPr id="19" name="コンテンツ プレースホルダ 2"/>
          <p:cNvSpPr txBox="1">
            <a:spLocks/>
          </p:cNvSpPr>
          <p:nvPr/>
        </p:nvSpPr>
        <p:spPr bwMode="auto">
          <a:xfrm>
            <a:off x="467544" y="908720"/>
            <a:ext cx="7200800" cy="4327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1" lang="ja-JP" altLang="en-US" sz="2400" b="0" i="0" u="none" strike="noStrike" kern="0" cap="none" spc="0" normalizeH="0" baseline="0" noProof="0" dirty="0" smtClean="0">
                <a:ln>
                  <a:noFill/>
                </a:ln>
                <a:solidFill>
                  <a:schemeClr val="tx1"/>
                </a:solidFill>
                <a:effectLst/>
                <a:uLnTx/>
                <a:uFillTx/>
                <a:latin typeface="+mn-lt"/>
                <a:ea typeface="+mn-ea"/>
                <a:cs typeface="+mn-cs"/>
              </a:rPr>
              <a:t>ガボール変換の利用 </a:t>
            </a:r>
            <a:r>
              <a:rPr kumimoji="1" lang="en-US" altLang="ja-JP" sz="2400" b="0" i="0" u="none" strike="noStrike" kern="0" cap="none" spc="0" normalizeH="0" baseline="0" noProof="0" dirty="0" smtClean="0">
                <a:ln>
                  <a:noFill/>
                </a:ln>
                <a:solidFill>
                  <a:schemeClr val="tx1"/>
                </a:solidFill>
                <a:effectLst/>
                <a:uLnTx/>
                <a:uFillTx/>
                <a:latin typeface="+mn-lt"/>
                <a:ea typeface="+mn-ea"/>
                <a:cs typeface="+mn-cs"/>
              </a:rPr>
              <a:t>[</a:t>
            </a:r>
            <a:r>
              <a:rPr kumimoji="1" lang="en-US" altLang="ja-JP" sz="2400" b="0" i="0" u="none" strike="noStrike" kern="0" cap="none" spc="0" normalizeH="0" baseline="0" noProof="0" dirty="0" err="1" smtClean="0">
                <a:ln>
                  <a:noFill/>
                </a:ln>
                <a:solidFill>
                  <a:schemeClr val="tx1"/>
                </a:solidFill>
                <a:effectLst/>
                <a:uLnTx/>
                <a:uFillTx/>
                <a:latin typeface="+mn-lt"/>
                <a:ea typeface="+mn-ea"/>
                <a:cs typeface="+mn-cs"/>
              </a:rPr>
              <a:t>Zuo</a:t>
            </a:r>
            <a:r>
              <a:rPr kumimoji="1" lang="en-US" altLang="ja-JP" sz="2400" b="0" i="0" u="none" strike="noStrike" kern="0" cap="none" spc="0" normalizeH="0" baseline="0" noProof="0" dirty="0" smtClean="0">
                <a:ln>
                  <a:noFill/>
                </a:ln>
                <a:solidFill>
                  <a:schemeClr val="tx1"/>
                </a:solidFill>
                <a:effectLst/>
                <a:uLnTx/>
                <a:uFillTx/>
                <a:latin typeface="+mn-lt"/>
                <a:ea typeface="+mn-ea"/>
                <a:cs typeface="+mn-cs"/>
              </a:rPr>
              <a:t> et al. WAPR2008]</a:t>
            </a:r>
            <a:r>
              <a:rPr kumimoji="1" lang="ja-JP" altLang="en-US" sz="2400" b="0" i="0" u="none" strike="noStrike" kern="0" cap="none" spc="0" normalizeH="0" baseline="0" noProof="0" dirty="0" smtClean="0">
                <a:ln>
                  <a:noFill/>
                </a:ln>
                <a:solidFill>
                  <a:schemeClr val="tx1"/>
                </a:solidFill>
                <a:effectLst/>
                <a:uLnTx/>
                <a:uFillTx/>
                <a:latin typeface="+mn-lt"/>
                <a:ea typeface="+mn-ea"/>
                <a:cs typeface="+mn-cs"/>
              </a:rPr>
              <a:t>　　　　</a:t>
            </a:r>
            <a:endParaRPr kumimoji="1" lang="en-US" altLang="ja-JP" sz="2400" b="0" i="0" u="none" strike="noStrike" kern="0" cap="none" spc="0" normalizeH="0" baseline="0" noProof="0" dirty="0" smtClean="0">
              <a:ln>
                <a:noFill/>
              </a:ln>
              <a:solidFill>
                <a:schemeClr val="tx1"/>
              </a:solidFill>
              <a:effectLst/>
              <a:uLnTx/>
              <a:uFillTx/>
              <a:latin typeface="+mn-lt"/>
              <a:ea typeface="+mn-ea"/>
              <a:cs typeface="+mn-cs"/>
            </a:endParaRPr>
          </a:p>
          <a:p>
            <a:pPr marL="1200150" lvl="2" indent="-285750">
              <a:spcBef>
                <a:spcPct val="20000"/>
              </a:spcBef>
              <a:buFontTx/>
              <a:buChar char="–"/>
              <a:defRPr/>
            </a:pPr>
            <a:endParaRPr kumimoji="1" lang="en-US" altLang="ja-JP" sz="2400" b="0" u="none" strike="noStrike" kern="0" cap="none" spc="0" normalizeH="0" baseline="0" noProof="0" dirty="0" smtClean="0">
              <a:ln>
                <a:noFill/>
              </a:ln>
              <a:solidFill>
                <a:schemeClr val="tx1"/>
              </a:solidFill>
              <a:effectLst/>
              <a:uLnTx/>
              <a:uFillTx/>
              <a:latin typeface="+mn-lt"/>
              <a:ea typeface="+mn-ea"/>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1" lang="en-US" altLang="ja-JP" sz="2400" b="0" i="0" u="none" strike="noStrike" kern="0" cap="none" spc="0" normalizeH="0" baseline="0" noProof="0" dirty="0" smtClean="0">
              <a:ln>
                <a:noFill/>
              </a:ln>
              <a:solidFill>
                <a:schemeClr val="tx1"/>
              </a:solidFill>
              <a:effectLst/>
              <a:uLnTx/>
              <a:uFillTx/>
              <a:latin typeface="+mn-lt"/>
              <a:ea typeface="+mn-ea"/>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1" lang="en-US" altLang="ja-JP" sz="2400" b="0" i="0" u="none" strike="noStrike" kern="0" cap="none" spc="0" normalizeH="0" baseline="0" noProof="0" dirty="0" smtClean="0">
              <a:ln>
                <a:noFill/>
              </a:ln>
              <a:solidFill>
                <a:schemeClr val="tx1"/>
              </a:solidFill>
              <a:effectLst/>
              <a:uLnTx/>
              <a:uFillTx/>
              <a:latin typeface="+mn-lt"/>
              <a:ea typeface="+mn-ea"/>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1" lang="en-US" altLang="ja-JP" sz="2400" b="0" i="0" u="none" strike="noStrike" kern="0" cap="none" spc="0" normalizeH="0" baseline="0" noProof="0" dirty="0" smtClean="0">
              <a:ln>
                <a:noFill/>
              </a:ln>
              <a:solidFill>
                <a:schemeClr val="tx1"/>
              </a:solidFill>
              <a:effectLst/>
              <a:uLnTx/>
              <a:uFillTx/>
              <a:latin typeface="+mn-lt"/>
              <a:ea typeface="+mn-ea"/>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1" lang="en-US" altLang="ja-JP" sz="2400" b="0" i="0" u="none" strike="noStrike" kern="0" cap="none" spc="0" normalizeH="0" baseline="0" noProof="0" dirty="0" smtClean="0">
              <a:ln>
                <a:noFill/>
              </a:ln>
              <a:solidFill>
                <a:schemeClr val="tx1"/>
              </a:solidFill>
              <a:effectLst/>
              <a:uLnTx/>
              <a:uFillTx/>
              <a:latin typeface="+mn-lt"/>
              <a:ea typeface="+mn-ea"/>
            </a:endParaRPr>
          </a:p>
        </p:txBody>
      </p:sp>
      <p:cxnSp>
        <p:nvCxnSpPr>
          <p:cNvPr id="24" name="直線矢印コネクタ 23"/>
          <p:cNvCxnSpPr>
            <a:stCxn id="132100" idx="2"/>
            <a:endCxn id="132101" idx="0"/>
          </p:cNvCxnSpPr>
          <p:nvPr/>
        </p:nvCxnSpPr>
        <p:spPr bwMode="auto">
          <a:xfrm rot="5400000">
            <a:off x="2045042" y="4304728"/>
            <a:ext cx="985204" cy="1588"/>
          </a:xfrm>
          <a:prstGeom prst="straightConnector1">
            <a:avLst/>
          </a:prstGeom>
          <a:noFill/>
          <a:ln w="127000">
            <a:solidFill>
              <a:srgbClr val="FFCC99"/>
            </a:solidFill>
            <a:round/>
            <a:headEnd/>
            <a:tailEnd type="triangle" w="med" len="sm"/>
          </a:ln>
        </p:spPr>
      </p:cxnSp>
      <p:cxnSp>
        <p:nvCxnSpPr>
          <p:cNvPr id="26" name="直線矢印コネクタ 25"/>
          <p:cNvCxnSpPr>
            <a:stCxn id="132100" idx="2"/>
            <a:endCxn id="63489" idx="0"/>
          </p:cNvCxnSpPr>
          <p:nvPr/>
        </p:nvCxnSpPr>
        <p:spPr bwMode="auto">
          <a:xfrm rot="16200000" flipH="1">
            <a:off x="4151408" y="2198362"/>
            <a:ext cx="985201" cy="4212728"/>
          </a:xfrm>
          <a:prstGeom prst="straightConnector1">
            <a:avLst/>
          </a:prstGeom>
          <a:noFill/>
          <a:ln w="127000">
            <a:solidFill>
              <a:srgbClr val="FFCC99"/>
            </a:solidFill>
            <a:round/>
            <a:headEnd/>
            <a:tailEnd type="triangle" w="med" len="sm"/>
          </a:ln>
        </p:spPr>
      </p:cxnSp>
      <p:pic>
        <p:nvPicPr>
          <p:cNvPr id="132100" name="Picture 4"/>
          <p:cNvPicPr>
            <a:picLocks noChangeAspect="1" noChangeArrowheads="1"/>
          </p:cNvPicPr>
          <p:nvPr/>
        </p:nvPicPr>
        <p:blipFill>
          <a:blip r:embed="rId5" cstate="print"/>
          <a:srcRect/>
          <a:stretch>
            <a:fillRect/>
          </a:stretch>
        </p:blipFill>
        <p:spPr bwMode="auto">
          <a:xfrm>
            <a:off x="1403648" y="2276872"/>
            <a:ext cx="2267992" cy="1535254"/>
          </a:xfrm>
          <a:prstGeom prst="rect">
            <a:avLst/>
          </a:prstGeom>
          <a:noFill/>
          <a:ln w="9525">
            <a:noFill/>
            <a:miter lim="800000"/>
            <a:headEnd/>
            <a:tailEnd/>
          </a:ln>
        </p:spPr>
      </p:pic>
      <p:sp>
        <p:nvSpPr>
          <p:cNvPr id="29" name="テキスト ボックス 28"/>
          <p:cNvSpPr txBox="1"/>
          <p:nvPr/>
        </p:nvSpPr>
        <p:spPr>
          <a:xfrm>
            <a:off x="1753139" y="4102077"/>
            <a:ext cx="1574470" cy="584775"/>
          </a:xfrm>
          <a:prstGeom prst="rect">
            <a:avLst/>
          </a:prstGeom>
          <a:noFill/>
        </p:spPr>
        <p:txBody>
          <a:bodyPr wrap="none" rtlCol="0">
            <a:spAutoFit/>
          </a:bodyPr>
          <a:lstStyle/>
          <a:p>
            <a:pPr algn="ctr"/>
            <a:r>
              <a:rPr kumimoji="1" lang="ja-JP" altLang="en-US" sz="1600" dirty="0" smtClean="0"/>
              <a:t>縦方向に関する</a:t>
            </a:r>
            <a:endParaRPr kumimoji="1" lang="en-US" altLang="ja-JP" sz="1600" dirty="0" smtClean="0"/>
          </a:p>
          <a:p>
            <a:pPr algn="ctr"/>
            <a:r>
              <a:rPr kumimoji="1" lang="ja-JP" altLang="en-US" sz="1600" dirty="0" smtClean="0"/>
              <a:t>ガボール変換</a:t>
            </a:r>
            <a:endParaRPr kumimoji="1" lang="en-US" altLang="ja-JP" sz="1600" dirty="0" smtClean="0"/>
          </a:p>
        </p:txBody>
      </p:sp>
      <p:sp>
        <p:nvSpPr>
          <p:cNvPr id="30" name="テキスト ボックス 29"/>
          <p:cNvSpPr txBox="1"/>
          <p:nvPr/>
        </p:nvSpPr>
        <p:spPr>
          <a:xfrm>
            <a:off x="4982788" y="4091044"/>
            <a:ext cx="1574470" cy="584775"/>
          </a:xfrm>
          <a:prstGeom prst="rect">
            <a:avLst/>
          </a:prstGeom>
          <a:noFill/>
        </p:spPr>
        <p:txBody>
          <a:bodyPr wrap="none" rtlCol="0">
            <a:spAutoFit/>
          </a:bodyPr>
          <a:lstStyle/>
          <a:p>
            <a:pPr algn="ctr"/>
            <a:r>
              <a:rPr kumimoji="1" lang="ja-JP" altLang="en-US" sz="1600" dirty="0" smtClean="0"/>
              <a:t>横方向に関する</a:t>
            </a:r>
            <a:endParaRPr kumimoji="1" lang="en-US" altLang="ja-JP" sz="1600" dirty="0" smtClean="0"/>
          </a:p>
          <a:p>
            <a:pPr algn="ctr"/>
            <a:r>
              <a:rPr kumimoji="1" lang="ja-JP" altLang="en-US" sz="1600" dirty="0" smtClean="0"/>
              <a:t>ガボール変換</a:t>
            </a:r>
            <a:endParaRPr kumimoji="1" lang="en-US" altLang="ja-JP" sz="1600" dirty="0" smtClean="0"/>
          </a:p>
        </p:txBody>
      </p:sp>
      <p:cxnSp>
        <p:nvCxnSpPr>
          <p:cNvPr id="32" name="直線矢印コネクタ 31"/>
          <p:cNvCxnSpPr>
            <a:stCxn id="132100" idx="3"/>
            <a:endCxn id="132102" idx="1"/>
          </p:cNvCxnSpPr>
          <p:nvPr/>
        </p:nvCxnSpPr>
        <p:spPr bwMode="auto">
          <a:xfrm>
            <a:off x="3671640" y="3044499"/>
            <a:ext cx="1944736" cy="1588"/>
          </a:xfrm>
          <a:prstGeom prst="straightConnector1">
            <a:avLst/>
          </a:prstGeom>
          <a:noFill/>
          <a:ln w="127000">
            <a:solidFill>
              <a:srgbClr val="FFCC99"/>
            </a:solidFill>
            <a:round/>
            <a:headEnd/>
            <a:tailEnd type="triangle" w="med" len="sm"/>
          </a:ln>
        </p:spPr>
      </p:cxnSp>
      <p:sp>
        <p:nvSpPr>
          <p:cNvPr id="33" name="テキスト ボックス 32"/>
          <p:cNvSpPr txBox="1"/>
          <p:nvPr/>
        </p:nvSpPr>
        <p:spPr>
          <a:xfrm>
            <a:off x="3995936" y="2732184"/>
            <a:ext cx="1114408" cy="338554"/>
          </a:xfrm>
          <a:prstGeom prst="rect">
            <a:avLst/>
          </a:prstGeom>
          <a:noFill/>
        </p:spPr>
        <p:txBody>
          <a:bodyPr vert="horz" wrap="none" rtlCol="0">
            <a:spAutoFit/>
          </a:bodyPr>
          <a:lstStyle/>
          <a:p>
            <a:r>
              <a:rPr kumimoji="1" lang="ja-JP" altLang="en-US" sz="1600" dirty="0" smtClean="0"/>
              <a:t>エッジ抽出</a:t>
            </a:r>
            <a:endParaRPr kumimoji="1" lang="ja-JP" altLang="en-US" sz="1600" dirty="0"/>
          </a:p>
        </p:txBody>
      </p:sp>
      <p:sp>
        <p:nvSpPr>
          <p:cNvPr id="34" name="テキスト ボックス 33"/>
          <p:cNvSpPr txBox="1"/>
          <p:nvPr/>
        </p:nvSpPr>
        <p:spPr>
          <a:xfrm>
            <a:off x="3830787" y="5086925"/>
            <a:ext cx="1673855" cy="584775"/>
          </a:xfrm>
          <a:prstGeom prst="rect">
            <a:avLst/>
          </a:prstGeom>
          <a:noFill/>
        </p:spPr>
        <p:txBody>
          <a:bodyPr wrap="none" rtlCol="0">
            <a:spAutoFit/>
          </a:bodyPr>
          <a:lstStyle/>
          <a:p>
            <a:pPr algn="ctr"/>
            <a:r>
              <a:rPr kumimoji="1" lang="ja-JP" altLang="en-US" sz="1600" dirty="0" smtClean="0"/>
              <a:t>境界付近の</a:t>
            </a:r>
            <a:endParaRPr kumimoji="1" lang="en-US" altLang="ja-JP" sz="1600" dirty="0" smtClean="0"/>
          </a:p>
          <a:p>
            <a:pPr algn="ctr"/>
            <a:r>
              <a:rPr kumimoji="1" lang="ja-JP" altLang="en-US" sz="1600" dirty="0" smtClean="0"/>
              <a:t>リンギングを評価</a:t>
            </a:r>
            <a:endParaRPr kumimoji="1" lang="ja-JP" altLang="en-US" sz="1600" dirty="0"/>
          </a:p>
        </p:txBody>
      </p:sp>
      <p:pic>
        <p:nvPicPr>
          <p:cNvPr id="132102" name="Picture 6"/>
          <p:cNvPicPr>
            <a:picLocks noChangeAspect="1" noChangeArrowheads="1"/>
          </p:cNvPicPr>
          <p:nvPr/>
        </p:nvPicPr>
        <p:blipFill>
          <a:blip r:embed="rId6" cstate="print"/>
          <a:srcRect/>
          <a:stretch>
            <a:fillRect/>
          </a:stretch>
        </p:blipFill>
        <p:spPr bwMode="auto">
          <a:xfrm>
            <a:off x="5616376" y="2276872"/>
            <a:ext cx="2267992" cy="1535254"/>
          </a:xfrm>
          <a:prstGeom prst="rect">
            <a:avLst/>
          </a:prstGeom>
          <a:noFill/>
          <a:ln w="9525">
            <a:noFill/>
            <a:miter lim="800000"/>
            <a:headEnd/>
            <a:tailEnd/>
          </a:ln>
        </p:spPr>
      </p:pic>
      <p:sp>
        <p:nvSpPr>
          <p:cNvPr id="47" name="テキスト ボックス 46"/>
          <p:cNvSpPr txBox="1"/>
          <p:nvPr/>
        </p:nvSpPr>
        <p:spPr>
          <a:xfrm>
            <a:off x="6516216" y="3483041"/>
            <a:ext cx="1800200" cy="565146"/>
          </a:xfrm>
          <a:prstGeom prst="rect">
            <a:avLst/>
          </a:prstGeom>
          <a:solidFill>
            <a:schemeClr val="accent5">
              <a:lumMod val="40000"/>
              <a:lumOff val="60000"/>
            </a:schemeClr>
          </a:solidFill>
        </p:spPr>
        <p:txBody>
          <a:bodyPr wrap="square" lIns="36000" tIns="36000" rIns="36000" bIns="36000" rtlCol="0" anchor="ctr" anchorCtr="1">
            <a:spAutoFit/>
          </a:bodyPr>
          <a:lstStyle/>
          <a:p>
            <a:pPr algn="ctr"/>
            <a:r>
              <a:rPr kumimoji="1" lang="ja-JP" altLang="en-US" sz="1600" dirty="0" smtClean="0"/>
              <a:t>エッジ付近の</a:t>
            </a:r>
            <a:endParaRPr kumimoji="1" lang="en-US" altLang="ja-JP" sz="1600" dirty="0" smtClean="0"/>
          </a:p>
          <a:p>
            <a:pPr algn="ctr"/>
            <a:r>
              <a:rPr kumimoji="1" lang="ja-JP" altLang="en-US" sz="1600" dirty="0" smtClean="0"/>
              <a:t>リンギングを評価</a:t>
            </a:r>
            <a:endParaRPr kumimoji="1" lang="ja-JP" altLang="en-US" sz="1600" dirty="0"/>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コンテンツ プレースホルダ 2"/>
          <p:cNvSpPr>
            <a:spLocks noGrp="1"/>
          </p:cNvSpPr>
          <p:nvPr>
            <p:ph idx="1"/>
          </p:nvPr>
        </p:nvSpPr>
        <p:spPr>
          <a:xfrm>
            <a:off x="457200" y="909315"/>
            <a:ext cx="8363272" cy="1367557"/>
          </a:xfrm>
        </p:spPr>
        <p:txBody>
          <a:bodyPr/>
          <a:lstStyle/>
          <a:p>
            <a:r>
              <a:rPr lang="ja-JP" altLang="en-US" u="sng" dirty="0" smtClean="0">
                <a:solidFill>
                  <a:srgbClr val="FF0000"/>
                </a:solidFill>
              </a:rPr>
              <a:t>リンギングの解析的特徴</a:t>
            </a:r>
            <a:r>
              <a:rPr lang="ja-JP" altLang="en-US" dirty="0" smtClean="0"/>
              <a:t>に基づき検出器を設計</a:t>
            </a:r>
            <a:endParaRPr lang="en-US" altLang="ja-JP" dirty="0" smtClean="0"/>
          </a:p>
        </p:txBody>
      </p:sp>
      <p:sp>
        <p:nvSpPr>
          <p:cNvPr id="17410" name="タイトル 1"/>
          <p:cNvSpPr>
            <a:spLocks noGrp="1"/>
          </p:cNvSpPr>
          <p:nvPr>
            <p:ph type="title"/>
          </p:nvPr>
        </p:nvSpPr>
        <p:spPr/>
        <p:txBody>
          <a:bodyPr/>
          <a:lstStyle/>
          <a:p>
            <a:r>
              <a:rPr lang="ja-JP" altLang="en-US" smtClean="0"/>
              <a:t>提案手法</a:t>
            </a:r>
          </a:p>
        </p:txBody>
      </p:sp>
      <p:sp>
        <p:nvSpPr>
          <p:cNvPr id="17412" name="日付プレースホルダ 3"/>
          <p:cNvSpPr>
            <a:spLocks noGrp="1"/>
          </p:cNvSpPr>
          <p:nvPr>
            <p:ph type="dt" sz="quarter" idx="10"/>
          </p:nvPr>
        </p:nvSpPr>
        <p:spPr>
          <a:noFill/>
        </p:spPr>
        <p:txBody>
          <a:bodyPr/>
          <a:lstStyle/>
          <a:p>
            <a:fld id="{8857BFA4-FC3D-4CC0-8E88-3E47E518F26F}" type="datetime1">
              <a:rPr lang="ja-JP" altLang="en-US" smtClean="0">
                <a:ea typeface="ＭＳ Ｐゴシック" charset="-128"/>
              </a:rPr>
              <a:pPr/>
              <a:t>2012/7/4</a:t>
            </a:fld>
            <a:endParaRPr lang="en-US" altLang="ja-JP" smtClean="0">
              <a:ea typeface="ＭＳ Ｐゴシック" charset="-128"/>
            </a:endParaRPr>
          </a:p>
        </p:txBody>
      </p:sp>
      <p:sp>
        <p:nvSpPr>
          <p:cNvPr id="2" name="フッター プレースホルダー 1"/>
          <p:cNvSpPr>
            <a:spLocks noGrp="1"/>
          </p:cNvSpPr>
          <p:nvPr>
            <p:ph type="ftr" sz="quarter" idx="11"/>
          </p:nvPr>
        </p:nvSpPr>
        <p:spPr/>
        <p:txBody>
          <a:bodyPr/>
          <a:lstStyle/>
          <a:p>
            <a:pPr>
              <a:defRPr/>
            </a:pPr>
            <a:r>
              <a:rPr lang="en-US" altLang="ja-JP" smtClean="0"/>
              <a:t>MIRU2010 OS11-3</a:t>
            </a:r>
            <a:endParaRPr lang="en-US" altLang="ja-JP"/>
          </a:p>
        </p:txBody>
      </p:sp>
      <p:sp>
        <p:nvSpPr>
          <p:cNvPr id="3" name="スライド番号プレースホルダー 2"/>
          <p:cNvSpPr>
            <a:spLocks noGrp="1"/>
          </p:cNvSpPr>
          <p:nvPr>
            <p:ph type="sldNum" sz="quarter" idx="12"/>
          </p:nvPr>
        </p:nvSpPr>
        <p:spPr/>
        <p:txBody>
          <a:bodyPr/>
          <a:lstStyle/>
          <a:p>
            <a:pPr>
              <a:defRPr/>
            </a:pPr>
            <a:fld id="{80E9A165-6B1D-465E-81F2-0B63A639D03F}" type="slidenum">
              <a:rPr lang="en-US" altLang="ja-JP" smtClean="0"/>
              <a:pPr>
                <a:defRPr/>
              </a:pPr>
              <a:t>6</a:t>
            </a:fld>
            <a:endParaRPr lang="en-US" altLang="ja-JP"/>
          </a:p>
        </p:txBody>
      </p:sp>
      <p:sp>
        <p:nvSpPr>
          <p:cNvPr id="120" name="二等辺三角形 4"/>
          <p:cNvSpPr>
            <a:spLocks noChangeArrowheads="1"/>
          </p:cNvSpPr>
          <p:nvPr/>
        </p:nvSpPr>
        <p:spPr bwMode="auto">
          <a:xfrm rot="5400000">
            <a:off x="3275062" y="2060178"/>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sp>
        <p:nvSpPr>
          <p:cNvPr id="122" name="二等辺三角形 4"/>
          <p:cNvSpPr>
            <a:spLocks noChangeArrowheads="1"/>
          </p:cNvSpPr>
          <p:nvPr/>
        </p:nvSpPr>
        <p:spPr bwMode="auto">
          <a:xfrm rot="5400000">
            <a:off x="3275062" y="1629594"/>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sp>
        <p:nvSpPr>
          <p:cNvPr id="114" name="テキスト ボックス 113"/>
          <p:cNvSpPr txBox="1"/>
          <p:nvPr/>
        </p:nvSpPr>
        <p:spPr>
          <a:xfrm>
            <a:off x="3635896" y="1484784"/>
            <a:ext cx="3932487" cy="461665"/>
          </a:xfrm>
          <a:prstGeom prst="rect">
            <a:avLst/>
          </a:prstGeom>
          <a:noFill/>
        </p:spPr>
        <p:txBody>
          <a:bodyPr wrap="none" rtlCol="0">
            <a:spAutoFit/>
          </a:bodyPr>
          <a:lstStyle/>
          <a:p>
            <a:r>
              <a:rPr kumimoji="1" lang="ja-JP" altLang="en-US" sz="2400" dirty="0" smtClean="0">
                <a:solidFill>
                  <a:srgbClr val="FF0000"/>
                </a:solidFill>
              </a:rPr>
              <a:t>リンギングのみを正確に検出</a:t>
            </a:r>
            <a:endParaRPr kumimoji="1" lang="ja-JP" altLang="en-US" sz="2400" dirty="0">
              <a:solidFill>
                <a:srgbClr val="FF0000"/>
              </a:solidFill>
            </a:endParaRPr>
          </a:p>
        </p:txBody>
      </p:sp>
      <p:sp>
        <p:nvSpPr>
          <p:cNvPr id="115" name="テキスト ボックス 114"/>
          <p:cNvSpPr txBox="1"/>
          <p:nvPr/>
        </p:nvSpPr>
        <p:spPr>
          <a:xfrm>
            <a:off x="3635896" y="1916832"/>
            <a:ext cx="5069016" cy="461665"/>
          </a:xfrm>
          <a:prstGeom prst="rect">
            <a:avLst/>
          </a:prstGeom>
          <a:noFill/>
        </p:spPr>
        <p:txBody>
          <a:bodyPr wrap="none" rtlCol="0">
            <a:spAutoFit/>
          </a:bodyPr>
          <a:lstStyle/>
          <a:p>
            <a:r>
              <a:rPr kumimoji="1" lang="ja-JP" altLang="en-US" sz="2400" dirty="0" smtClean="0">
                <a:solidFill>
                  <a:srgbClr val="FF0000"/>
                </a:solidFill>
              </a:rPr>
              <a:t>自然画像のテクスチャには反応しない</a:t>
            </a:r>
          </a:p>
        </p:txBody>
      </p:sp>
      <p:sp>
        <p:nvSpPr>
          <p:cNvPr id="119" name="正方形/長方形 118"/>
          <p:cNvSpPr/>
          <p:nvPr/>
        </p:nvSpPr>
        <p:spPr bwMode="auto">
          <a:xfrm>
            <a:off x="3347864" y="4221088"/>
            <a:ext cx="5184576" cy="1584176"/>
          </a:xfrm>
          <a:prstGeom prst="rect">
            <a:avLst/>
          </a:prstGeom>
          <a:solidFill>
            <a:schemeClr val="accent6">
              <a:lumMod val="20000"/>
              <a:lumOff val="80000"/>
            </a:schemeClr>
          </a:solidFill>
          <a:ln w="12700">
            <a:solidFill>
              <a:schemeClr val="accent6">
                <a:lumMod val="60000"/>
                <a:lumOff val="40000"/>
              </a:schemeClr>
            </a:solidFill>
            <a:prstDash val="solid"/>
          </a:ln>
        </p:spPr>
        <p:style>
          <a:lnRef idx="2">
            <a:schemeClr val="accent5"/>
          </a:lnRef>
          <a:fillRef idx="1">
            <a:schemeClr val="lt1"/>
          </a:fillRef>
          <a:effectRef idx="0">
            <a:schemeClr val="accent5"/>
          </a:effectRef>
          <a:fontRef idx="minor">
            <a:schemeClr val="dk1"/>
          </a:fontRef>
        </p:style>
        <p:txBody>
          <a:bodyPr lIns="180000" tIns="36000" bIns="36000" rtlCol="0" anchor="ctr"/>
          <a:lstStyle/>
          <a:p>
            <a:pPr algn="ctr" eaLnBrk="1" hangingPunct="1"/>
            <a:endParaRPr kumimoji="1" lang="ja-JP" altLang="en-US" dirty="0" smtClean="0"/>
          </a:p>
        </p:txBody>
      </p:sp>
      <p:grpSp>
        <p:nvGrpSpPr>
          <p:cNvPr id="123" name="Group 3"/>
          <p:cNvGrpSpPr>
            <a:grpSpLocks noChangeAspect="1"/>
          </p:cNvGrpSpPr>
          <p:nvPr/>
        </p:nvGrpSpPr>
        <p:grpSpPr bwMode="auto">
          <a:xfrm>
            <a:off x="467544" y="4221088"/>
            <a:ext cx="2735982" cy="1080120"/>
            <a:chOff x="204" y="2432"/>
            <a:chExt cx="2313" cy="755"/>
          </a:xfrm>
        </p:grpSpPr>
        <p:sp>
          <p:nvSpPr>
            <p:cNvPr id="124" name="Rectangle 4"/>
            <p:cNvSpPr>
              <a:spLocks noChangeArrowheads="1"/>
            </p:cNvSpPr>
            <p:nvPr/>
          </p:nvSpPr>
          <p:spPr bwMode="auto">
            <a:xfrm>
              <a:off x="506" y="2518"/>
              <a:ext cx="1792" cy="5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AutoShape 2"/>
            <p:cNvSpPr>
              <a:spLocks noChangeAspect="1" noChangeArrowheads="1" noTextEdit="1"/>
            </p:cNvSpPr>
            <p:nvPr/>
          </p:nvSpPr>
          <p:spPr bwMode="auto">
            <a:xfrm>
              <a:off x="204" y="2432"/>
              <a:ext cx="2313" cy="7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Rectangle 5"/>
            <p:cNvSpPr>
              <a:spLocks noChangeArrowheads="1"/>
            </p:cNvSpPr>
            <p:nvPr/>
          </p:nvSpPr>
          <p:spPr bwMode="auto">
            <a:xfrm>
              <a:off x="506" y="2518"/>
              <a:ext cx="1792" cy="5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 name="Line 8"/>
            <p:cNvSpPr>
              <a:spLocks noChangeShapeType="1"/>
            </p:cNvSpPr>
            <p:nvPr/>
          </p:nvSpPr>
          <p:spPr bwMode="auto">
            <a:xfrm flipV="1">
              <a:off x="506" y="2518"/>
              <a:ext cx="1" cy="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 name="Line 9"/>
            <p:cNvSpPr>
              <a:spLocks noChangeShapeType="1"/>
            </p:cNvSpPr>
            <p:nvPr/>
          </p:nvSpPr>
          <p:spPr bwMode="auto">
            <a:xfrm>
              <a:off x="506" y="3105"/>
              <a:ext cx="1792" cy="1"/>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 name="Line 10"/>
            <p:cNvSpPr>
              <a:spLocks noChangeShapeType="1"/>
            </p:cNvSpPr>
            <p:nvPr/>
          </p:nvSpPr>
          <p:spPr bwMode="auto">
            <a:xfrm flipV="1">
              <a:off x="506" y="2518"/>
              <a:ext cx="1" cy="58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 name="Line 38"/>
            <p:cNvSpPr>
              <a:spLocks noChangeShapeType="1"/>
            </p:cNvSpPr>
            <p:nvPr/>
          </p:nvSpPr>
          <p:spPr bwMode="auto">
            <a:xfrm>
              <a:off x="506" y="3105"/>
              <a:ext cx="16"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 name="Line 39"/>
            <p:cNvSpPr>
              <a:spLocks noChangeShapeType="1"/>
            </p:cNvSpPr>
            <p:nvPr/>
          </p:nvSpPr>
          <p:spPr bwMode="auto">
            <a:xfrm flipH="1">
              <a:off x="2277" y="3105"/>
              <a:ext cx="21"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58"/>
            <p:cNvSpPr>
              <a:spLocks/>
            </p:cNvSpPr>
            <p:nvPr/>
          </p:nvSpPr>
          <p:spPr bwMode="auto">
            <a:xfrm>
              <a:off x="506" y="2724"/>
              <a:ext cx="943" cy="304"/>
            </a:xfrm>
            <a:custGeom>
              <a:avLst/>
              <a:gdLst/>
              <a:ahLst/>
              <a:cxnLst>
                <a:cxn ang="0">
                  <a:pos x="8" y="30"/>
                </a:cxn>
                <a:cxn ang="0">
                  <a:pos x="16" y="21"/>
                </a:cxn>
                <a:cxn ang="0">
                  <a:pos x="20" y="17"/>
                </a:cxn>
                <a:cxn ang="0">
                  <a:pos x="24" y="13"/>
                </a:cxn>
                <a:cxn ang="0">
                  <a:pos x="37" y="8"/>
                </a:cxn>
                <a:cxn ang="0">
                  <a:pos x="49" y="0"/>
                </a:cxn>
                <a:cxn ang="0">
                  <a:pos x="57" y="0"/>
                </a:cxn>
                <a:cxn ang="0">
                  <a:pos x="61" y="4"/>
                </a:cxn>
                <a:cxn ang="0">
                  <a:pos x="66" y="0"/>
                </a:cxn>
                <a:cxn ang="0">
                  <a:pos x="78" y="4"/>
                </a:cxn>
                <a:cxn ang="0">
                  <a:pos x="82" y="0"/>
                </a:cxn>
                <a:cxn ang="0">
                  <a:pos x="86" y="8"/>
                </a:cxn>
                <a:cxn ang="0">
                  <a:pos x="90" y="13"/>
                </a:cxn>
                <a:cxn ang="0">
                  <a:pos x="95" y="8"/>
                </a:cxn>
                <a:cxn ang="0">
                  <a:pos x="103" y="21"/>
                </a:cxn>
                <a:cxn ang="0">
                  <a:pos x="107" y="17"/>
                </a:cxn>
                <a:cxn ang="0">
                  <a:pos x="115" y="21"/>
                </a:cxn>
                <a:cxn ang="0">
                  <a:pos x="128" y="21"/>
                </a:cxn>
                <a:cxn ang="0">
                  <a:pos x="132" y="25"/>
                </a:cxn>
                <a:cxn ang="0">
                  <a:pos x="140" y="21"/>
                </a:cxn>
                <a:cxn ang="0">
                  <a:pos x="144" y="30"/>
                </a:cxn>
                <a:cxn ang="0">
                  <a:pos x="148" y="34"/>
                </a:cxn>
                <a:cxn ang="0">
                  <a:pos x="161" y="34"/>
                </a:cxn>
                <a:cxn ang="0">
                  <a:pos x="165" y="86"/>
                </a:cxn>
                <a:cxn ang="0">
                  <a:pos x="173" y="43"/>
                </a:cxn>
                <a:cxn ang="0">
                  <a:pos x="177" y="43"/>
                </a:cxn>
                <a:cxn ang="0">
                  <a:pos x="181" y="77"/>
                </a:cxn>
                <a:cxn ang="0">
                  <a:pos x="185" y="240"/>
                </a:cxn>
                <a:cxn ang="0">
                  <a:pos x="190" y="283"/>
                </a:cxn>
                <a:cxn ang="0">
                  <a:pos x="198" y="287"/>
                </a:cxn>
                <a:cxn ang="0">
                  <a:pos x="202" y="274"/>
                </a:cxn>
                <a:cxn ang="0">
                  <a:pos x="206" y="270"/>
                </a:cxn>
                <a:cxn ang="0">
                  <a:pos x="210" y="266"/>
                </a:cxn>
                <a:cxn ang="0">
                  <a:pos x="214" y="304"/>
                </a:cxn>
                <a:cxn ang="0">
                  <a:pos x="218" y="283"/>
                </a:cxn>
                <a:cxn ang="0">
                  <a:pos x="227" y="107"/>
                </a:cxn>
                <a:cxn ang="0">
                  <a:pos x="231" y="154"/>
                </a:cxn>
                <a:cxn ang="0">
                  <a:pos x="235" y="171"/>
                </a:cxn>
                <a:cxn ang="0">
                  <a:pos x="239" y="184"/>
                </a:cxn>
                <a:cxn ang="0">
                  <a:pos x="239" y="240"/>
                </a:cxn>
                <a:cxn ang="0">
                  <a:pos x="247" y="244"/>
                </a:cxn>
                <a:cxn ang="0">
                  <a:pos x="251" y="236"/>
                </a:cxn>
              </a:cxnLst>
              <a:rect l="0" t="0" r="r" b="b"/>
              <a:pathLst>
                <a:path w="251" h="304">
                  <a:moveTo>
                    <a:pt x="0" y="51"/>
                  </a:moveTo>
                  <a:lnTo>
                    <a:pt x="0" y="43"/>
                  </a:lnTo>
                  <a:lnTo>
                    <a:pt x="8" y="30"/>
                  </a:lnTo>
                  <a:lnTo>
                    <a:pt x="8" y="25"/>
                  </a:lnTo>
                  <a:lnTo>
                    <a:pt x="8" y="30"/>
                  </a:lnTo>
                  <a:lnTo>
                    <a:pt x="16" y="21"/>
                  </a:lnTo>
                  <a:lnTo>
                    <a:pt x="16" y="13"/>
                  </a:lnTo>
                  <a:lnTo>
                    <a:pt x="20" y="21"/>
                  </a:lnTo>
                  <a:lnTo>
                    <a:pt x="20" y="17"/>
                  </a:lnTo>
                  <a:lnTo>
                    <a:pt x="24" y="13"/>
                  </a:lnTo>
                  <a:lnTo>
                    <a:pt x="24" y="17"/>
                  </a:lnTo>
                  <a:lnTo>
                    <a:pt x="24" y="13"/>
                  </a:lnTo>
                  <a:lnTo>
                    <a:pt x="28" y="8"/>
                  </a:lnTo>
                  <a:lnTo>
                    <a:pt x="33" y="13"/>
                  </a:lnTo>
                  <a:lnTo>
                    <a:pt x="37" y="8"/>
                  </a:lnTo>
                  <a:lnTo>
                    <a:pt x="41" y="4"/>
                  </a:lnTo>
                  <a:lnTo>
                    <a:pt x="49" y="4"/>
                  </a:lnTo>
                  <a:lnTo>
                    <a:pt x="49" y="0"/>
                  </a:lnTo>
                  <a:lnTo>
                    <a:pt x="49" y="4"/>
                  </a:lnTo>
                  <a:lnTo>
                    <a:pt x="53" y="4"/>
                  </a:lnTo>
                  <a:lnTo>
                    <a:pt x="57" y="0"/>
                  </a:lnTo>
                  <a:lnTo>
                    <a:pt x="61" y="4"/>
                  </a:lnTo>
                  <a:lnTo>
                    <a:pt x="61" y="8"/>
                  </a:lnTo>
                  <a:lnTo>
                    <a:pt x="61" y="4"/>
                  </a:lnTo>
                  <a:lnTo>
                    <a:pt x="66" y="0"/>
                  </a:lnTo>
                  <a:lnTo>
                    <a:pt x="66" y="4"/>
                  </a:lnTo>
                  <a:lnTo>
                    <a:pt x="66" y="0"/>
                  </a:lnTo>
                  <a:lnTo>
                    <a:pt x="70" y="4"/>
                  </a:lnTo>
                  <a:lnTo>
                    <a:pt x="78" y="0"/>
                  </a:lnTo>
                  <a:lnTo>
                    <a:pt x="78" y="4"/>
                  </a:lnTo>
                  <a:lnTo>
                    <a:pt x="78" y="0"/>
                  </a:lnTo>
                  <a:lnTo>
                    <a:pt x="82" y="4"/>
                  </a:lnTo>
                  <a:lnTo>
                    <a:pt x="82" y="0"/>
                  </a:lnTo>
                  <a:lnTo>
                    <a:pt x="82" y="4"/>
                  </a:lnTo>
                  <a:lnTo>
                    <a:pt x="86" y="0"/>
                  </a:lnTo>
                  <a:lnTo>
                    <a:pt x="86" y="8"/>
                  </a:lnTo>
                  <a:lnTo>
                    <a:pt x="86" y="0"/>
                  </a:lnTo>
                  <a:lnTo>
                    <a:pt x="90" y="4"/>
                  </a:lnTo>
                  <a:lnTo>
                    <a:pt x="90" y="13"/>
                  </a:lnTo>
                  <a:lnTo>
                    <a:pt x="95" y="4"/>
                  </a:lnTo>
                  <a:lnTo>
                    <a:pt x="95" y="4"/>
                  </a:lnTo>
                  <a:lnTo>
                    <a:pt x="95" y="8"/>
                  </a:lnTo>
                  <a:lnTo>
                    <a:pt x="99" y="13"/>
                  </a:lnTo>
                  <a:lnTo>
                    <a:pt x="103" y="17"/>
                  </a:lnTo>
                  <a:lnTo>
                    <a:pt x="103" y="21"/>
                  </a:lnTo>
                  <a:lnTo>
                    <a:pt x="103" y="17"/>
                  </a:lnTo>
                  <a:lnTo>
                    <a:pt x="111" y="17"/>
                  </a:lnTo>
                  <a:lnTo>
                    <a:pt x="107" y="17"/>
                  </a:lnTo>
                  <a:lnTo>
                    <a:pt x="111" y="30"/>
                  </a:lnTo>
                  <a:lnTo>
                    <a:pt x="115" y="25"/>
                  </a:lnTo>
                  <a:lnTo>
                    <a:pt x="115" y="21"/>
                  </a:lnTo>
                  <a:lnTo>
                    <a:pt x="115" y="25"/>
                  </a:lnTo>
                  <a:lnTo>
                    <a:pt x="119" y="21"/>
                  </a:lnTo>
                  <a:lnTo>
                    <a:pt x="128" y="21"/>
                  </a:lnTo>
                  <a:lnTo>
                    <a:pt x="128" y="25"/>
                  </a:lnTo>
                  <a:lnTo>
                    <a:pt x="128" y="21"/>
                  </a:lnTo>
                  <a:lnTo>
                    <a:pt x="132" y="25"/>
                  </a:lnTo>
                  <a:lnTo>
                    <a:pt x="140" y="25"/>
                  </a:lnTo>
                  <a:lnTo>
                    <a:pt x="136" y="25"/>
                  </a:lnTo>
                  <a:lnTo>
                    <a:pt x="140" y="21"/>
                  </a:lnTo>
                  <a:lnTo>
                    <a:pt x="140" y="21"/>
                  </a:lnTo>
                  <a:lnTo>
                    <a:pt x="144" y="25"/>
                  </a:lnTo>
                  <a:lnTo>
                    <a:pt x="144" y="30"/>
                  </a:lnTo>
                  <a:lnTo>
                    <a:pt x="144" y="25"/>
                  </a:lnTo>
                  <a:lnTo>
                    <a:pt x="148" y="30"/>
                  </a:lnTo>
                  <a:lnTo>
                    <a:pt x="148" y="34"/>
                  </a:lnTo>
                  <a:lnTo>
                    <a:pt x="148" y="30"/>
                  </a:lnTo>
                  <a:lnTo>
                    <a:pt x="152" y="34"/>
                  </a:lnTo>
                  <a:lnTo>
                    <a:pt x="161" y="34"/>
                  </a:lnTo>
                  <a:lnTo>
                    <a:pt x="161" y="51"/>
                  </a:lnTo>
                  <a:lnTo>
                    <a:pt x="165" y="34"/>
                  </a:lnTo>
                  <a:lnTo>
                    <a:pt x="165" y="86"/>
                  </a:lnTo>
                  <a:lnTo>
                    <a:pt x="169" y="43"/>
                  </a:lnTo>
                  <a:lnTo>
                    <a:pt x="169" y="34"/>
                  </a:lnTo>
                  <a:lnTo>
                    <a:pt x="173" y="43"/>
                  </a:lnTo>
                  <a:lnTo>
                    <a:pt x="173" y="38"/>
                  </a:lnTo>
                  <a:lnTo>
                    <a:pt x="173" y="43"/>
                  </a:lnTo>
                  <a:lnTo>
                    <a:pt x="177" y="43"/>
                  </a:lnTo>
                  <a:lnTo>
                    <a:pt x="177" y="188"/>
                  </a:lnTo>
                  <a:lnTo>
                    <a:pt x="177" y="107"/>
                  </a:lnTo>
                  <a:lnTo>
                    <a:pt x="181" y="77"/>
                  </a:lnTo>
                  <a:lnTo>
                    <a:pt x="181" y="249"/>
                  </a:lnTo>
                  <a:lnTo>
                    <a:pt x="181" y="236"/>
                  </a:lnTo>
                  <a:lnTo>
                    <a:pt x="185" y="240"/>
                  </a:lnTo>
                  <a:lnTo>
                    <a:pt x="190" y="257"/>
                  </a:lnTo>
                  <a:lnTo>
                    <a:pt x="190" y="287"/>
                  </a:lnTo>
                  <a:lnTo>
                    <a:pt x="190" y="283"/>
                  </a:lnTo>
                  <a:lnTo>
                    <a:pt x="194" y="291"/>
                  </a:lnTo>
                  <a:lnTo>
                    <a:pt x="194" y="283"/>
                  </a:lnTo>
                  <a:lnTo>
                    <a:pt x="198" y="287"/>
                  </a:lnTo>
                  <a:lnTo>
                    <a:pt x="198" y="266"/>
                  </a:lnTo>
                  <a:lnTo>
                    <a:pt x="198" y="283"/>
                  </a:lnTo>
                  <a:lnTo>
                    <a:pt x="202" y="274"/>
                  </a:lnTo>
                  <a:lnTo>
                    <a:pt x="202" y="240"/>
                  </a:lnTo>
                  <a:lnTo>
                    <a:pt x="202" y="274"/>
                  </a:lnTo>
                  <a:lnTo>
                    <a:pt x="206" y="270"/>
                  </a:lnTo>
                  <a:lnTo>
                    <a:pt x="206" y="266"/>
                  </a:lnTo>
                  <a:lnTo>
                    <a:pt x="210" y="257"/>
                  </a:lnTo>
                  <a:lnTo>
                    <a:pt x="210" y="266"/>
                  </a:lnTo>
                  <a:lnTo>
                    <a:pt x="210" y="257"/>
                  </a:lnTo>
                  <a:lnTo>
                    <a:pt x="214" y="253"/>
                  </a:lnTo>
                  <a:lnTo>
                    <a:pt x="214" y="304"/>
                  </a:lnTo>
                  <a:lnTo>
                    <a:pt x="218" y="291"/>
                  </a:lnTo>
                  <a:lnTo>
                    <a:pt x="218" y="279"/>
                  </a:lnTo>
                  <a:lnTo>
                    <a:pt x="218" y="283"/>
                  </a:lnTo>
                  <a:lnTo>
                    <a:pt x="223" y="274"/>
                  </a:lnTo>
                  <a:lnTo>
                    <a:pt x="223" y="227"/>
                  </a:lnTo>
                  <a:lnTo>
                    <a:pt x="227" y="107"/>
                  </a:lnTo>
                  <a:lnTo>
                    <a:pt x="227" y="43"/>
                  </a:lnTo>
                  <a:lnTo>
                    <a:pt x="227" y="223"/>
                  </a:lnTo>
                  <a:lnTo>
                    <a:pt x="231" y="154"/>
                  </a:lnTo>
                  <a:lnTo>
                    <a:pt x="231" y="47"/>
                  </a:lnTo>
                  <a:lnTo>
                    <a:pt x="231" y="120"/>
                  </a:lnTo>
                  <a:lnTo>
                    <a:pt x="235" y="171"/>
                  </a:lnTo>
                  <a:lnTo>
                    <a:pt x="235" y="249"/>
                  </a:lnTo>
                  <a:lnTo>
                    <a:pt x="235" y="244"/>
                  </a:lnTo>
                  <a:lnTo>
                    <a:pt x="239" y="184"/>
                  </a:lnTo>
                  <a:lnTo>
                    <a:pt x="239" y="253"/>
                  </a:lnTo>
                  <a:lnTo>
                    <a:pt x="239" y="163"/>
                  </a:lnTo>
                  <a:lnTo>
                    <a:pt x="239" y="240"/>
                  </a:lnTo>
                  <a:lnTo>
                    <a:pt x="243" y="236"/>
                  </a:lnTo>
                  <a:lnTo>
                    <a:pt x="243" y="240"/>
                  </a:lnTo>
                  <a:lnTo>
                    <a:pt x="247" y="244"/>
                  </a:lnTo>
                  <a:lnTo>
                    <a:pt x="247" y="253"/>
                  </a:lnTo>
                  <a:lnTo>
                    <a:pt x="247" y="244"/>
                  </a:lnTo>
                  <a:lnTo>
                    <a:pt x="251" y="236"/>
                  </a:lnTo>
                  <a:lnTo>
                    <a:pt x="251" y="240"/>
                  </a:lnTo>
                  <a:lnTo>
                    <a:pt x="251" y="236"/>
                  </a:lnTo>
                </a:path>
              </a:pathLst>
            </a:custGeom>
            <a:noFill/>
            <a:ln w="1270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59"/>
            <p:cNvSpPr>
              <a:spLocks/>
            </p:cNvSpPr>
            <p:nvPr/>
          </p:nvSpPr>
          <p:spPr bwMode="auto">
            <a:xfrm>
              <a:off x="1428" y="2758"/>
              <a:ext cx="864" cy="317"/>
            </a:xfrm>
            <a:custGeom>
              <a:avLst/>
              <a:gdLst/>
              <a:ahLst/>
              <a:cxnLst>
                <a:cxn ang="0">
                  <a:pos x="5" y="129"/>
                </a:cxn>
                <a:cxn ang="0">
                  <a:pos x="9" y="279"/>
                </a:cxn>
                <a:cxn ang="0">
                  <a:pos x="17" y="253"/>
                </a:cxn>
                <a:cxn ang="0">
                  <a:pos x="21" y="94"/>
                </a:cxn>
                <a:cxn ang="0">
                  <a:pos x="25" y="82"/>
                </a:cxn>
                <a:cxn ang="0">
                  <a:pos x="29" y="90"/>
                </a:cxn>
                <a:cxn ang="0">
                  <a:pos x="34" y="197"/>
                </a:cxn>
                <a:cxn ang="0">
                  <a:pos x="46" y="17"/>
                </a:cxn>
                <a:cxn ang="0">
                  <a:pos x="50" y="26"/>
                </a:cxn>
                <a:cxn ang="0">
                  <a:pos x="54" y="77"/>
                </a:cxn>
                <a:cxn ang="0">
                  <a:pos x="62" y="253"/>
                </a:cxn>
                <a:cxn ang="0">
                  <a:pos x="67" y="245"/>
                </a:cxn>
                <a:cxn ang="0">
                  <a:pos x="75" y="245"/>
                </a:cxn>
                <a:cxn ang="0">
                  <a:pos x="79" y="249"/>
                </a:cxn>
                <a:cxn ang="0">
                  <a:pos x="83" y="219"/>
                </a:cxn>
                <a:cxn ang="0">
                  <a:pos x="87" y="197"/>
                </a:cxn>
                <a:cxn ang="0">
                  <a:pos x="95" y="300"/>
                </a:cxn>
                <a:cxn ang="0">
                  <a:pos x="100" y="232"/>
                </a:cxn>
                <a:cxn ang="0">
                  <a:pos x="104" y="210"/>
                </a:cxn>
                <a:cxn ang="0">
                  <a:pos x="108" y="172"/>
                </a:cxn>
                <a:cxn ang="0">
                  <a:pos x="112" y="137"/>
                </a:cxn>
                <a:cxn ang="0">
                  <a:pos x="116" y="206"/>
                </a:cxn>
                <a:cxn ang="0">
                  <a:pos x="124" y="4"/>
                </a:cxn>
                <a:cxn ang="0">
                  <a:pos x="129" y="39"/>
                </a:cxn>
                <a:cxn ang="0">
                  <a:pos x="133" y="279"/>
                </a:cxn>
                <a:cxn ang="0">
                  <a:pos x="137" y="287"/>
                </a:cxn>
                <a:cxn ang="0">
                  <a:pos x="141" y="292"/>
                </a:cxn>
                <a:cxn ang="0">
                  <a:pos x="145" y="287"/>
                </a:cxn>
                <a:cxn ang="0">
                  <a:pos x="149" y="197"/>
                </a:cxn>
                <a:cxn ang="0">
                  <a:pos x="153" y="99"/>
                </a:cxn>
                <a:cxn ang="0">
                  <a:pos x="157" y="124"/>
                </a:cxn>
                <a:cxn ang="0">
                  <a:pos x="162" y="219"/>
                </a:cxn>
                <a:cxn ang="0">
                  <a:pos x="170" y="223"/>
                </a:cxn>
                <a:cxn ang="0">
                  <a:pos x="174" y="189"/>
                </a:cxn>
                <a:cxn ang="0">
                  <a:pos x="178" y="270"/>
                </a:cxn>
                <a:cxn ang="0">
                  <a:pos x="182" y="193"/>
                </a:cxn>
                <a:cxn ang="0">
                  <a:pos x="190" y="210"/>
                </a:cxn>
                <a:cxn ang="0">
                  <a:pos x="195" y="210"/>
                </a:cxn>
                <a:cxn ang="0">
                  <a:pos x="199" y="210"/>
                </a:cxn>
                <a:cxn ang="0">
                  <a:pos x="203" y="202"/>
                </a:cxn>
                <a:cxn ang="0">
                  <a:pos x="211" y="300"/>
                </a:cxn>
                <a:cxn ang="0">
                  <a:pos x="215" y="279"/>
                </a:cxn>
              </a:cxnLst>
              <a:rect l="0" t="0" r="r" b="b"/>
              <a:pathLst>
                <a:path w="215" h="317">
                  <a:moveTo>
                    <a:pt x="0" y="202"/>
                  </a:moveTo>
                  <a:lnTo>
                    <a:pt x="5" y="210"/>
                  </a:lnTo>
                  <a:lnTo>
                    <a:pt x="5" y="129"/>
                  </a:lnTo>
                  <a:lnTo>
                    <a:pt x="5" y="172"/>
                  </a:lnTo>
                  <a:lnTo>
                    <a:pt x="9" y="210"/>
                  </a:lnTo>
                  <a:lnTo>
                    <a:pt x="9" y="279"/>
                  </a:lnTo>
                  <a:lnTo>
                    <a:pt x="13" y="275"/>
                  </a:lnTo>
                  <a:lnTo>
                    <a:pt x="17" y="275"/>
                  </a:lnTo>
                  <a:lnTo>
                    <a:pt x="17" y="253"/>
                  </a:lnTo>
                  <a:lnTo>
                    <a:pt x="21" y="103"/>
                  </a:lnTo>
                  <a:lnTo>
                    <a:pt x="21" y="26"/>
                  </a:lnTo>
                  <a:lnTo>
                    <a:pt x="21" y="94"/>
                  </a:lnTo>
                  <a:lnTo>
                    <a:pt x="25" y="82"/>
                  </a:lnTo>
                  <a:lnTo>
                    <a:pt x="25" y="107"/>
                  </a:lnTo>
                  <a:lnTo>
                    <a:pt x="25" y="82"/>
                  </a:lnTo>
                  <a:lnTo>
                    <a:pt x="29" y="103"/>
                  </a:lnTo>
                  <a:lnTo>
                    <a:pt x="29" y="30"/>
                  </a:lnTo>
                  <a:lnTo>
                    <a:pt x="29" y="90"/>
                  </a:lnTo>
                  <a:lnTo>
                    <a:pt x="34" y="167"/>
                  </a:lnTo>
                  <a:lnTo>
                    <a:pt x="34" y="202"/>
                  </a:lnTo>
                  <a:lnTo>
                    <a:pt x="34" y="197"/>
                  </a:lnTo>
                  <a:lnTo>
                    <a:pt x="38" y="129"/>
                  </a:lnTo>
                  <a:lnTo>
                    <a:pt x="38" y="26"/>
                  </a:lnTo>
                  <a:lnTo>
                    <a:pt x="46" y="17"/>
                  </a:lnTo>
                  <a:lnTo>
                    <a:pt x="42" y="17"/>
                  </a:lnTo>
                  <a:lnTo>
                    <a:pt x="46" y="21"/>
                  </a:lnTo>
                  <a:lnTo>
                    <a:pt x="50" y="26"/>
                  </a:lnTo>
                  <a:lnTo>
                    <a:pt x="50" y="94"/>
                  </a:lnTo>
                  <a:lnTo>
                    <a:pt x="54" y="43"/>
                  </a:lnTo>
                  <a:lnTo>
                    <a:pt x="54" y="77"/>
                  </a:lnTo>
                  <a:lnTo>
                    <a:pt x="58" y="210"/>
                  </a:lnTo>
                  <a:lnTo>
                    <a:pt x="58" y="253"/>
                  </a:lnTo>
                  <a:lnTo>
                    <a:pt x="62" y="253"/>
                  </a:lnTo>
                  <a:lnTo>
                    <a:pt x="62" y="219"/>
                  </a:lnTo>
                  <a:lnTo>
                    <a:pt x="67" y="223"/>
                  </a:lnTo>
                  <a:lnTo>
                    <a:pt x="67" y="245"/>
                  </a:lnTo>
                  <a:lnTo>
                    <a:pt x="71" y="245"/>
                  </a:lnTo>
                  <a:lnTo>
                    <a:pt x="71" y="236"/>
                  </a:lnTo>
                  <a:lnTo>
                    <a:pt x="75" y="245"/>
                  </a:lnTo>
                  <a:lnTo>
                    <a:pt x="75" y="249"/>
                  </a:lnTo>
                  <a:lnTo>
                    <a:pt x="75" y="245"/>
                  </a:lnTo>
                  <a:lnTo>
                    <a:pt x="79" y="249"/>
                  </a:lnTo>
                  <a:lnTo>
                    <a:pt x="79" y="245"/>
                  </a:lnTo>
                  <a:lnTo>
                    <a:pt x="79" y="257"/>
                  </a:lnTo>
                  <a:lnTo>
                    <a:pt x="83" y="219"/>
                  </a:lnTo>
                  <a:lnTo>
                    <a:pt x="83" y="112"/>
                  </a:lnTo>
                  <a:lnTo>
                    <a:pt x="83" y="189"/>
                  </a:lnTo>
                  <a:lnTo>
                    <a:pt x="87" y="197"/>
                  </a:lnTo>
                  <a:lnTo>
                    <a:pt x="87" y="176"/>
                  </a:lnTo>
                  <a:lnTo>
                    <a:pt x="87" y="283"/>
                  </a:lnTo>
                  <a:lnTo>
                    <a:pt x="95" y="300"/>
                  </a:lnTo>
                  <a:lnTo>
                    <a:pt x="91" y="300"/>
                  </a:lnTo>
                  <a:lnTo>
                    <a:pt x="95" y="240"/>
                  </a:lnTo>
                  <a:lnTo>
                    <a:pt x="100" y="232"/>
                  </a:lnTo>
                  <a:lnTo>
                    <a:pt x="100" y="236"/>
                  </a:lnTo>
                  <a:lnTo>
                    <a:pt x="104" y="227"/>
                  </a:lnTo>
                  <a:lnTo>
                    <a:pt x="104" y="210"/>
                  </a:lnTo>
                  <a:lnTo>
                    <a:pt x="104" y="223"/>
                  </a:lnTo>
                  <a:lnTo>
                    <a:pt x="108" y="193"/>
                  </a:lnTo>
                  <a:lnTo>
                    <a:pt x="108" y="172"/>
                  </a:lnTo>
                  <a:lnTo>
                    <a:pt x="108" y="219"/>
                  </a:lnTo>
                  <a:lnTo>
                    <a:pt x="112" y="159"/>
                  </a:lnTo>
                  <a:lnTo>
                    <a:pt x="112" y="137"/>
                  </a:lnTo>
                  <a:lnTo>
                    <a:pt x="112" y="223"/>
                  </a:lnTo>
                  <a:lnTo>
                    <a:pt x="116" y="219"/>
                  </a:lnTo>
                  <a:lnTo>
                    <a:pt x="116" y="206"/>
                  </a:lnTo>
                  <a:lnTo>
                    <a:pt x="120" y="180"/>
                  </a:lnTo>
                  <a:lnTo>
                    <a:pt x="120" y="0"/>
                  </a:lnTo>
                  <a:lnTo>
                    <a:pt x="124" y="4"/>
                  </a:lnTo>
                  <a:lnTo>
                    <a:pt x="124" y="17"/>
                  </a:lnTo>
                  <a:lnTo>
                    <a:pt x="124" y="9"/>
                  </a:lnTo>
                  <a:lnTo>
                    <a:pt x="129" y="39"/>
                  </a:lnTo>
                  <a:lnTo>
                    <a:pt x="129" y="236"/>
                  </a:lnTo>
                  <a:lnTo>
                    <a:pt x="133" y="223"/>
                  </a:lnTo>
                  <a:lnTo>
                    <a:pt x="133" y="279"/>
                  </a:lnTo>
                  <a:lnTo>
                    <a:pt x="133" y="266"/>
                  </a:lnTo>
                  <a:lnTo>
                    <a:pt x="137" y="279"/>
                  </a:lnTo>
                  <a:lnTo>
                    <a:pt x="137" y="287"/>
                  </a:lnTo>
                  <a:lnTo>
                    <a:pt x="137" y="275"/>
                  </a:lnTo>
                  <a:lnTo>
                    <a:pt x="137" y="287"/>
                  </a:lnTo>
                  <a:lnTo>
                    <a:pt x="141" y="292"/>
                  </a:lnTo>
                  <a:lnTo>
                    <a:pt x="141" y="275"/>
                  </a:lnTo>
                  <a:lnTo>
                    <a:pt x="145" y="266"/>
                  </a:lnTo>
                  <a:lnTo>
                    <a:pt x="145" y="287"/>
                  </a:lnTo>
                  <a:lnTo>
                    <a:pt x="145" y="262"/>
                  </a:lnTo>
                  <a:lnTo>
                    <a:pt x="149" y="236"/>
                  </a:lnTo>
                  <a:lnTo>
                    <a:pt x="149" y="197"/>
                  </a:lnTo>
                  <a:lnTo>
                    <a:pt x="149" y="219"/>
                  </a:lnTo>
                  <a:lnTo>
                    <a:pt x="153" y="206"/>
                  </a:lnTo>
                  <a:lnTo>
                    <a:pt x="153" y="99"/>
                  </a:lnTo>
                  <a:lnTo>
                    <a:pt x="157" y="43"/>
                  </a:lnTo>
                  <a:lnTo>
                    <a:pt x="157" y="189"/>
                  </a:lnTo>
                  <a:lnTo>
                    <a:pt x="157" y="124"/>
                  </a:lnTo>
                  <a:lnTo>
                    <a:pt x="162" y="146"/>
                  </a:lnTo>
                  <a:lnTo>
                    <a:pt x="162" y="223"/>
                  </a:lnTo>
                  <a:lnTo>
                    <a:pt x="162" y="219"/>
                  </a:lnTo>
                  <a:lnTo>
                    <a:pt x="166" y="223"/>
                  </a:lnTo>
                  <a:lnTo>
                    <a:pt x="166" y="219"/>
                  </a:lnTo>
                  <a:lnTo>
                    <a:pt x="170" y="223"/>
                  </a:lnTo>
                  <a:lnTo>
                    <a:pt x="170" y="112"/>
                  </a:lnTo>
                  <a:lnTo>
                    <a:pt x="174" y="120"/>
                  </a:lnTo>
                  <a:lnTo>
                    <a:pt x="174" y="189"/>
                  </a:lnTo>
                  <a:lnTo>
                    <a:pt x="174" y="56"/>
                  </a:lnTo>
                  <a:lnTo>
                    <a:pt x="178" y="43"/>
                  </a:lnTo>
                  <a:lnTo>
                    <a:pt x="178" y="270"/>
                  </a:lnTo>
                  <a:lnTo>
                    <a:pt x="178" y="257"/>
                  </a:lnTo>
                  <a:lnTo>
                    <a:pt x="182" y="210"/>
                  </a:lnTo>
                  <a:lnTo>
                    <a:pt x="182" y="193"/>
                  </a:lnTo>
                  <a:lnTo>
                    <a:pt x="182" y="210"/>
                  </a:lnTo>
                  <a:lnTo>
                    <a:pt x="186" y="206"/>
                  </a:lnTo>
                  <a:lnTo>
                    <a:pt x="190" y="210"/>
                  </a:lnTo>
                  <a:lnTo>
                    <a:pt x="190" y="219"/>
                  </a:lnTo>
                  <a:lnTo>
                    <a:pt x="190" y="206"/>
                  </a:lnTo>
                  <a:lnTo>
                    <a:pt x="195" y="210"/>
                  </a:lnTo>
                  <a:lnTo>
                    <a:pt x="199" y="197"/>
                  </a:lnTo>
                  <a:lnTo>
                    <a:pt x="199" y="219"/>
                  </a:lnTo>
                  <a:lnTo>
                    <a:pt x="199" y="210"/>
                  </a:lnTo>
                  <a:lnTo>
                    <a:pt x="203" y="223"/>
                  </a:lnTo>
                  <a:lnTo>
                    <a:pt x="203" y="266"/>
                  </a:lnTo>
                  <a:lnTo>
                    <a:pt x="203" y="202"/>
                  </a:lnTo>
                  <a:lnTo>
                    <a:pt x="207" y="206"/>
                  </a:lnTo>
                  <a:lnTo>
                    <a:pt x="207" y="279"/>
                  </a:lnTo>
                  <a:lnTo>
                    <a:pt x="211" y="300"/>
                  </a:lnTo>
                  <a:lnTo>
                    <a:pt x="211" y="309"/>
                  </a:lnTo>
                  <a:lnTo>
                    <a:pt x="211" y="275"/>
                  </a:lnTo>
                  <a:lnTo>
                    <a:pt x="215" y="279"/>
                  </a:lnTo>
                  <a:lnTo>
                    <a:pt x="215" y="317"/>
                  </a:lnTo>
                  <a:lnTo>
                    <a:pt x="215" y="309"/>
                  </a:lnTo>
                </a:path>
              </a:pathLst>
            </a:custGeom>
            <a:noFill/>
            <a:ln w="1270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pic>
        <p:nvPicPr>
          <p:cNvPr id="135" name="Picture 4"/>
          <p:cNvPicPr>
            <a:picLocks noChangeAspect="1" noChangeArrowheads="1"/>
          </p:cNvPicPr>
          <p:nvPr/>
        </p:nvPicPr>
        <p:blipFill>
          <a:blip r:embed="rId3" cstate="print"/>
          <a:srcRect/>
          <a:stretch>
            <a:fillRect/>
          </a:stretch>
        </p:blipFill>
        <p:spPr bwMode="auto">
          <a:xfrm>
            <a:off x="5491435" y="2852936"/>
            <a:ext cx="2320925" cy="877888"/>
          </a:xfrm>
          <a:prstGeom prst="rect">
            <a:avLst/>
          </a:prstGeom>
          <a:noFill/>
          <a:ln w="9525">
            <a:noFill/>
            <a:miter lim="800000"/>
            <a:headEnd/>
            <a:tailEnd/>
          </a:ln>
        </p:spPr>
      </p:pic>
      <p:sp>
        <p:nvSpPr>
          <p:cNvPr id="136" name="テキスト ボックス 284"/>
          <p:cNvSpPr txBox="1">
            <a:spLocks noChangeArrowheads="1"/>
          </p:cNvSpPr>
          <p:nvPr/>
        </p:nvSpPr>
        <p:spPr bwMode="auto">
          <a:xfrm>
            <a:off x="6292061" y="3800073"/>
            <a:ext cx="800219" cy="276999"/>
          </a:xfrm>
          <a:prstGeom prst="rect">
            <a:avLst/>
          </a:prstGeom>
          <a:noFill/>
          <a:ln w="9525">
            <a:noFill/>
            <a:miter lim="800000"/>
            <a:headEnd/>
            <a:tailEnd/>
          </a:ln>
        </p:spPr>
        <p:txBody>
          <a:bodyPr wrap="none">
            <a:spAutoFit/>
          </a:bodyPr>
          <a:lstStyle/>
          <a:p>
            <a:r>
              <a:rPr lang="ja-JP" altLang="en-US" sz="1200" dirty="0"/>
              <a:t>復元信号</a:t>
            </a:r>
          </a:p>
        </p:txBody>
      </p:sp>
      <p:sp>
        <p:nvSpPr>
          <p:cNvPr id="137" name="Text Box 9"/>
          <p:cNvSpPr txBox="1">
            <a:spLocks noChangeArrowheads="1"/>
          </p:cNvSpPr>
          <p:nvPr/>
        </p:nvSpPr>
        <p:spPr bwMode="auto">
          <a:xfrm>
            <a:off x="3055348" y="4627562"/>
            <a:ext cx="364202" cy="461665"/>
          </a:xfrm>
          <a:prstGeom prst="rect">
            <a:avLst/>
          </a:prstGeom>
          <a:noFill/>
          <a:ln w="9525">
            <a:noFill/>
            <a:miter lim="800000"/>
            <a:headEnd/>
            <a:tailEnd/>
          </a:ln>
        </p:spPr>
        <p:txBody>
          <a:bodyPr wrap="none">
            <a:spAutoFit/>
          </a:bodyPr>
          <a:lstStyle/>
          <a:p>
            <a:pPr eaLnBrk="1" hangingPunct="1"/>
            <a:r>
              <a:rPr kumimoji="1" lang="en-US" altLang="ja-JP" sz="2400" dirty="0"/>
              <a:t>+</a:t>
            </a:r>
          </a:p>
        </p:txBody>
      </p:sp>
      <p:sp>
        <p:nvSpPr>
          <p:cNvPr id="138" name="Text Box 12"/>
          <p:cNvSpPr txBox="1">
            <a:spLocks noChangeArrowheads="1"/>
          </p:cNvSpPr>
          <p:nvPr/>
        </p:nvSpPr>
        <p:spPr bwMode="auto">
          <a:xfrm>
            <a:off x="5724128" y="4627562"/>
            <a:ext cx="364202" cy="461665"/>
          </a:xfrm>
          <a:prstGeom prst="rect">
            <a:avLst/>
          </a:prstGeom>
          <a:noFill/>
          <a:ln w="9525">
            <a:noFill/>
            <a:miter lim="800000"/>
            <a:headEnd/>
            <a:tailEnd/>
          </a:ln>
        </p:spPr>
        <p:txBody>
          <a:bodyPr wrap="none">
            <a:spAutoFit/>
          </a:bodyPr>
          <a:lstStyle/>
          <a:p>
            <a:pPr eaLnBrk="1" hangingPunct="1"/>
            <a:r>
              <a:rPr kumimoji="1" lang="en-US" altLang="ja-JP" sz="2400" dirty="0"/>
              <a:t>+</a:t>
            </a:r>
          </a:p>
        </p:txBody>
      </p:sp>
      <p:sp>
        <p:nvSpPr>
          <p:cNvPr id="139" name="テキスト ボックス 284"/>
          <p:cNvSpPr txBox="1">
            <a:spLocks noChangeArrowheads="1"/>
          </p:cNvSpPr>
          <p:nvPr/>
        </p:nvSpPr>
        <p:spPr bwMode="auto">
          <a:xfrm>
            <a:off x="1547342" y="5157191"/>
            <a:ext cx="646331" cy="276999"/>
          </a:xfrm>
          <a:prstGeom prst="rect">
            <a:avLst/>
          </a:prstGeom>
          <a:noFill/>
          <a:ln w="9525">
            <a:noFill/>
            <a:miter lim="800000"/>
            <a:headEnd/>
            <a:tailEnd/>
          </a:ln>
        </p:spPr>
        <p:txBody>
          <a:bodyPr wrap="none">
            <a:spAutoFit/>
          </a:bodyPr>
          <a:lstStyle/>
          <a:p>
            <a:r>
              <a:rPr lang="ja-JP" altLang="en-US" sz="1200" dirty="0" smtClean="0"/>
              <a:t>原信号</a:t>
            </a:r>
            <a:endParaRPr lang="ja-JP" altLang="en-US" sz="1200" dirty="0"/>
          </a:p>
        </p:txBody>
      </p:sp>
      <p:grpSp>
        <p:nvGrpSpPr>
          <p:cNvPr id="140" name="グループ化 139"/>
          <p:cNvGrpSpPr/>
          <p:nvPr/>
        </p:nvGrpSpPr>
        <p:grpSpPr>
          <a:xfrm>
            <a:off x="3491880" y="4361017"/>
            <a:ext cx="2160240" cy="842610"/>
            <a:chOff x="5808041" y="4007717"/>
            <a:chExt cx="2292351" cy="931863"/>
          </a:xfrm>
        </p:grpSpPr>
        <p:sp>
          <p:nvSpPr>
            <p:cNvPr id="141" name="Line 9"/>
            <p:cNvSpPr>
              <a:spLocks noChangeShapeType="1"/>
            </p:cNvSpPr>
            <p:nvPr/>
          </p:nvSpPr>
          <p:spPr bwMode="auto">
            <a:xfrm>
              <a:off x="5808041" y="4509120"/>
              <a:ext cx="2287071" cy="1588"/>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 name="Line 10"/>
            <p:cNvSpPr>
              <a:spLocks noChangeShapeType="1"/>
            </p:cNvSpPr>
            <p:nvPr/>
          </p:nvSpPr>
          <p:spPr bwMode="auto">
            <a:xfrm flipV="1">
              <a:off x="5808041" y="4007717"/>
              <a:ext cx="1276" cy="93186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 name="フリーフォーム 142"/>
            <p:cNvSpPr/>
            <p:nvPr/>
          </p:nvSpPr>
          <p:spPr bwMode="auto">
            <a:xfrm>
              <a:off x="5812324" y="4171507"/>
              <a:ext cx="2288068" cy="637083"/>
            </a:xfrm>
            <a:custGeom>
              <a:avLst/>
              <a:gdLst>
                <a:gd name="connsiteX0" fmla="*/ 0 w 2288068"/>
                <a:gd name="connsiteY0" fmla="*/ 421342 h 794412"/>
                <a:gd name="connsiteX1" fmla="*/ 57926 w 2288068"/>
                <a:gd name="connsiteY1" fmla="*/ 61374 h 794412"/>
                <a:gd name="connsiteX2" fmla="*/ 132402 w 2288068"/>
                <a:gd name="connsiteY2" fmla="*/ 789584 h 794412"/>
                <a:gd name="connsiteX3" fmla="*/ 206878 w 2288068"/>
                <a:gd name="connsiteY3" fmla="*/ 65512 h 794412"/>
                <a:gd name="connsiteX4" fmla="*/ 281354 w 2288068"/>
                <a:gd name="connsiteY4" fmla="*/ 789584 h 794412"/>
                <a:gd name="connsiteX5" fmla="*/ 359967 w 2288068"/>
                <a:gd name="connsiteY5" fmla="*/ 69649 h 794412"/>
                <a:gd name="connsiteX6" fmla="*/ 417893 w 2288068"/>
                <a:gd name="connsiteY6" fmla="*/ 789584 h 794412"/>
                <a:gd name="connsiteX7" fmla="*/ 496507 w 2288068"/>
                <a:gd name="connsiteY7" fmla="*/ 69649 h 794412"/>
                <a:gd name="connsiteX8" fmla="*/ 558570 w 2288068"/>
                <a:gd name="connsiteY8" fmla="*/ 789584 h 794412"/>
                <a:gd name="connsiteX9" fmla="*/ 637183 w 2288068"/>
                <a:gd name="connsiteY9" fmla="*/ 69649 h 794412"/>
                <a:gd name="connsiteX10" fmla="*/ 707522 w 2288068"/>
                <a:gd name="connsiteY10" fmla="*/ 789584 h 794412"/>
                <a:gd name="connsiteX11" fmla="*/ 786135 w 2288068"/>
                <a:gd name="connsiteY11" fmla="*/ 69649 h 794412"/>
                <a:gd name="connsiteX12" fmla="*/ 860611 w 2288068"/>
                <a:gd name="connsiteY12" fmla="*/ 789584 h 794412"/>
                <a:gd name="connsiteX13" fmla="*/ 926812 w 2288068"/>
                <a:gd name="connsiteY13" fmla="*/ 69649 h 794412"/>
                <a:gd name="connsiteX14" fmla="*/ 1005426 w 2288068"/>
                <a:gd name="connsiteY14" fmla="*/ 785447 h 794412"/>
                <a:gd name="connsiteX15" fmla="*/ 1075764 w 2288068"/>
                <a:gd name="connsiteY15" fmla="*/ 69649 h 794412"/>
                <a:gd name="connsiteX16" fmla="*/ 1141965 w 2288068"/>
                <a:gd name="connsiteY16" fmla="*/ 789584 h 794412"/>
                <a:gd name="connsiteX17" fmla="*/ 1220579 w 2288068"/>
                <a:gd name="connsiteY17" fmla="*/ 65512 h 794412"/>
                <a:gd name="connsiteX18" fmla="*/ 1282642 w 2288068"/>
                <a:gd name="connsiteY18" fmla="*/ 793722 h 794412"/>
                <a:gd name="connsiteX19" fmla="*/ 1361256 w 2288068"/>
                <a:gd name="connsiteY19" fmla="*/ 69649 h 794412"/>
                <a:gd name="connsiteX20" fmla="*/ 1427457 w 2288068"/>
                <a:gd name="connsiteY20" fmla="*/ 793722 h 794412"/>
                <a:gd name="connsiteX21" fmla="*/ 1497795 w 2288068"/>
                <a:gd name="connsiteY21" fmla="*/ 69649 h 794412"/>
                <a:gd name="connsiteX22" fmla="*/ 1576409 w 2288068"/>
                <a:gd name="connsiteY22" fmla="*/ 785447 h 794412"/>
                <a:gd name="connsiteX23" fmla="*/ 1650885 w 2288068"/>
                <a:gd name="connsiteY23" fmla="*/ 69649 h 794412"/>
                <a:gd name="connsiteX24" fmla="*/ 1717086 w 2288068"/>
                <a:gd name="connsiteY24" fmla="*/ 785447 h 794412"/>
                <a:gd name="connsiteX25" fmla="*/ 1795699 w 2288068"/>
                <a:gd name="connsiteY25" fmla="*/ 69649 h 794412"/>
                <a:gd name="connsiteX26" fmla="*/ 1861900 w 2288068"/>
                <a:gd name="connsiteY26" fmla="*/ 785447 h 794412"/>
                <a:gd name="connsiteX27" fmla="*/ 1940514 w 2288068"/>
                <a:gd name="connsiteY27" fmla="*/ 69649 h 794412"/>
                <a:gd name="connsiteX28" fmla="*/ 2006715 w 2288068"/>
                <a:gd name="connsiteY28" fmla="*/ 785447 h 794412"/>
                <a:gd name="connsiteX29" fmla="*/ 2081191 w 2288068"/>
                <a:gd name="connsiteY29" fmla="*/ 69649 h 794412"/>
                <a:gd name="connsiteX30" fmla="*/ 2147392 w 2288068"/>
                <a:gd name="connsiteY30" fmla="*/ 789584 h 794412"/>
                <a:gd name="connsiteX31" fmla="*/ 2226005 w 2288068"/>
                <a:gd name="connsiteY31" fmla="*/ 69649 h 794412"/>
                <a:gd name="connsiteX32" fmla="*/ 2288068 w 2288068"/>
                <a:gd name="connsiteY32" fmla="*/ 429617 h 79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88068" h="794412">
                  <a:moveTo>
                    <a:pt x="0" y="421342"/>
                  </a:moveTo>
                  <a:cubicBezTo>
                    <a:pt x="17929" y="210671"/>
                    <a:pt x="35859" y="0"/>
                    <a:pt x="57926" y="61374"/>
                  </a:cubicBezTo>
                  <a:cubicBezTo>
                    <a:pt x="79993" y="122748"/>
                    <a:pt x="107577" y="788894"/>
                    <a:pt x="132402" y="789584"/>
                  </a:cubicBezTo>
                  <a:cubicBezTo>
                    <a:pt x="157227" y="790274"/>
                    <a:pt x="182053" y="65512"/>
                    <a:pt x="206878" y="65512"/>
                  </a:cubicBezTo>
                  <a:cubicBezTo>
                    <a:pt x="231703" y="65512"/>
                    <a:pt x="255839" y="788895"/>
                    <a:pt x="281354" y="789584"/>
                  </a:cubicBezTo>
                  <a:cubicBezTo>
                    <a:pt x="306869" y="790273"/>
                    <a:pt x="337211" y="69649"/>
                    <a:pt x="359967" y="69649"/>
                  </a:cubicBezTo>
                  <a:cubicBezTo>
                    <a:pt x="382723" y="69649"/>
                    <a:pt x="395136" y="789584"/>
                    <a:pt x="417893" y="789584"/>
                  </a:cubicBezTo>
                  <a:cubicBezTo>
                    <a:pt x="440650" y="789584"/>
                    <a:pt x="473061" y="69649"/>
                    <a:pt x="496507" y="69649"/>
                  </a:cubicBezTo>
                  <a:cubicBezTo>
                    <a:pt x="519953" y="69649"/>
                    <a:pt x="535124" y="789584"/>
                    <a:pt x="558570" y="789584"/>
                  </a:cubicBezTo>
                  <a:cubicBezTo>
                    <a:pt x="582016" y="789584"/>
                    <a:pt x="612358" y="69649"/>
                    <a:pt x="637183" y="69649"/>
                  </a:cubicBezTo>
                  <a:cubicBezTo>
                    <a:pt x="662008" y="69649"/>
                    <a:pt x="682697" y="789584"/>
                    <a:pt x="707522" y="789584"/>
                  </a:cubicBezTo>
                  <a:cubicBezTo>
                    <a:pt x="732347" y="789584"/>
                    <a:pt x="760620" y="69649"/>
                    <a:pt x="786135" y="69649"/>
                  </a:cubicBezTo>
                  <a:cubicBezTo>
                    <a:pt x="811650" y="69649"/>
                    <a:pt x="837165" y="789584"/>
                    <a:pt x="860611" y="789584"/>
                  </a:cubicBezTo>
                  <a:cubicBezTo>
                    <a:pt x="884057" y="789584"/>
                    <a:pt x="902676" y="70338"/>
                    <a:pt x="926812" y="69649"/>
                  </a:cubicBezTo>
                  <a:cubicBezTo>
                    <a:pt x="950948" y="68960"/>
                    <a:pt x="980601" y="785447"/>
                    <a:pt x="1005426" y="785447"/>
                  </a:cubicBezTo>
                  <a:cubicBezTo>
                    <a:pt x="1030251" y="785447"/>
                    <a:pt x="1053008" y="68960"/>
                    <a:pt x="1075764" y="69649"/>
                  </a:cubicBezTo>
                  <a:cubicBezTo>
                    <a:pt x="1098520" y="70338"/>
                    <a:pt x="1117829" y="790273"/>
                    <a:pt x="1141965" y="789584"/>
                  </a:cubicBezTo>
                  <a:cubicBezTo>
                    <a:pt x="1166101" y="788895"/>
                    <a:pt x="1197133" y="64822"/>
                    <a:pt x="1220579" y="65512"/>
                  </a:cubicBezTo>
                  <a:cubicBezTo>
                    <a:pt x="1244025" y="66202"/>
                    <a:pt x="1259196" y="793033"/>
                    <a:pt x="1282642" y="793722"/>
                  </a:cubicBezTo>
                  <a:cubicBezTo>
                    <a:pt x="1306088" y="794412"/>
                    <a:pt x="1337120" y="69649"/>
                    <a:pt x="1361256" y="69649"/>
                  </a:cubicBezTo>
                  <a:cubicBezTo>
                    <a:pt x="1385392" y="69649"/>
                    <a:pt x="1404701" y="793722"/>
                    <a:pt x="1427457" y="793722"/>
                  </a:cubicBezTo>
                  <a:cubicBezTo>
                    <a:pt x="1450213" y="793722"/>
                    <a:pt x="1472970" y="71028"/>
                    <a:pt x="1497795" y="69649"/>
                  </a:cubicBezTo>
                  <a:cubicBezTo>
                    <a:pt x="1522620" y="68270"/>
                    <a:pt x="1550894" y="785447"/>
                    <a:pt x="1576409" y="785447"/>
                  </a:cubicBezTo>
                  <a:cubicBezTo>
                    <a:pt x="1601924" y="785447"/>
                    <a:pt x="1627439" y="69649"/>
                    <a:pt x="1650885" y="69649"/>
                  </a:cubicBezTo>
                  <a:cubicBezTo>
                    <a:pt x="1674331" y="69649"/>
                    <a:pt x="1692950" y="785447"/>
                    <a:pt x="1717086" y="785447"/>
                  </a:cubicBezTo>
                  <a:cubicBezTo>
                    <a:pt x="1741222" y="785447"/>
                    <a:pt x="1771563" y="69649"/>
                    <a:pt x="1795699" y="69649"/>
                  </a:cubicBezTo>
                  <a:cubicBezTo>
                    <a:pt x="1819835" y="69649"/>
                    <a:pt x="1837764" y="785447"/>
                    <a:pt x="1861900" y="785447"/>
                  </a:cubicBezTo>
                  <a:cubicBezTo>
                    <a:pt x="1886036" y="785447"/>
                    <a:pt x="1916378" y="69649"/>
                    <a:pt x="1940514" y="69649"/>
                  </a:cubicBezTo>
                  <a:cubicBezTo>
                    <a:pt x="1964650" y="69649"/>
                    <a:pt x="1983269" y="785447"/>
                    <a:pt x="2006715" y="785447"/>
                  </a:cubicBezTo>
                  <a:cubicBezTo>
                    <a:pt x="2030161" y="785447"/>
                    <a:pt x="2057745" y="68960"/>
                    <a:pt x="2081191" y="69649"/>
                  </a:cubicBezTo>
                  <a:cubicBezTo>
                    <a:pt x="2104637" y="70339"/>
                    <a:pt x="2123256" y="789584"/>
                    <a:pt x="2147392" y="789584"/>
                  </a:cubicBezTo>
                  <a:cubicBezTo>
                    <a:pt x="2171528" y="789584"/>
                    <a:pt x="2202559" y="129644"/>
                    <a:pt x="2226005" y="69649"/>
                  </a:cubicBezTo>
                  <a:cubicBezTo>
                    <a:pt x="2249451" y="9655"/>
                    <a:pt x="2268759" y="219636"/>
                    <a:pt x="2288068" y="429617"/>
                  </a:cubicBezTo>
                </a:path>
              </a:pathLst>
            </a:cu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grpSp>
        <p:nvGrpSpPr>
          <p:cNvPr id="144" name="グループ化 143"/>
          <p:cNvGrpSpPr/>
          <p:nvPr/>
        </p:nvGrpSpPr>
        <p:grpSpPr>
          <a:xfrm>
            <a:off x="6198715" y="4361017"/>
            <a:ext cx="2160240" cy="842610"/>
            <a:chOff x="3131840" y="4007717"/>
            <a:chExt cx="2287071" cy="931863"/>
          </a:xfrm>
        </p:grpSpPr>
        <p:sp>
          <p:nvSpPr>
            <p:cNvPr id="145" name="Line 9"/>
            <p:cNvSpPr>
              <a:spLocks noChangeShapeType="1"/>
            </p:cNvSpPr>
            <p:nvPr/>
          </p:nvSpPr>
          <p:spPr bwMode="auto">
            <a:xfrm>
              <a:off x="3131840" y="4509120"/>
              <a:ext cx="2287071" cy="1588"/>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 name="Line 10"/>
            <p:cNvSpPr>
              <a:spLocks noChangeShapeType="1"/>
            </p:cNvSpPr>
            <p:nvPr/>
          </p:nvSpPr>
          <p:spPr bwMode="auto">
            <a:xfrm flipV="1">
              <a:off x="3131840" y="4007717"/>
              <a:ext cx="1276" cy="93186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 name="フリーフォーム 146"/>
            <p:cNvSpPr/>
            <p:nvPr/>
          </p:nvSpPr>
          <p:spPr bwMode="auto">
            <a:xfrm>
              <a:off x="3135148" y="4251142"/>
              <a:ext cx="2228939" cy="477812"/>
            </a:xfrm>
            <a:custGeom>
              <a:avLst/>
              <a:gdLst>
                <a:gd name="connsiteX0" fmla="*/ 0 w 2874254"/>
                <a:gd name="connsiteY0" fmla="*/ 417983 h 784339"/>
                <a:gd name="connsiteX1" fmla="*/ 29785 w 2874254"/>
                <a:gd name="connsiteY1" fmla="*/ 60563 h 784339"/>
                <a:gd name="connsiteX2" fmla="*/ 62549 w 2874254"/>
                <a:gd name="connsiteY2" fmla="*/ 781360 h 784339"/>
                <a:gd name="connsiteX3" fmla="*/ 101269 w 2874254"/>
                <a:gd name="connsiteY3" fmla="*/ 57584 h 784339"/>
                <a:gd name="connsiteX4" fmla="*/ 139990 w 2874254"/>
                <a:gd name="connsiteY4" fmla="*/ 778382 h 784339"/>
                <a:gd name="connsiteX5" fmla="*/ 169775 w 2874254"/>
                <a:gd name="connsiteY5" fmla="*/ 57584 h 784339"/>
                <a:gd name="connsiteX6" fmla="*/ 208495 w 2874254"/>
                <a:gd name="connsiteY6" fmla="*/ 778382 h 784339"/>
                <a:gd name="connsiteX7" fmla="*/ 244237 w 2874254"/>
                <a:gd name="connsiteY7" fmla="*/ 63541 h 784339"/>
                <a:gd name="connsiteX8" fmla="*/ 282958 w 2874254"/>
                <a:gd name="connsiteY8" fmla="*/ 781360 h 784339"/>
                <a:gd name="connsiteX9" fmla="*/ 315721 w 2874254"/>
                <a:gd name="connsiteY9" fmla="*/ 60563 h 784339"/>
                <a:gd name="connsiteX10" fmla="*/ 351463 w 2874254"/>
                <a:gd name="connsiteY10" fmla="*/ 781360 h 784339"/>
                <a:gd name="connsiteX11" fmla="*/ 393162 w 2874254"/>
                <a:gd name="connsiteY11" fmla="*/ 57584 h 784339"/>
                <a:gd name="connsiteX12" fmla="*/ 428904 w 2874254"/>
                <a:gd name="connsiteY12" fmla="*/ 778382 h 784339"/>
                <a:gd name="connsiteX13" fmla="*/ 461668 w 2874254"/>
                <a:gd name="connsiteY13" fmla="*/ 63541 h 784339"/>
                <a:gd name="connsiteX14" fmla="*/ 494431 w 2874254"/>
                <a:gd name="connsiteY14" fmla="*/ 778382 h 784339"/>
                <a:gd name="connsiteX15" fmla="*/ 533152 w 2874254"/>
                <a:gd name="connsiteY15" fmla="*/ 60563 h 784339"/>
                <a:gd name="connsiteX16" fmla="*/ 568894 w 2874254"/>
                <a:gd name="connsiteY16" fmla="*/ 778382 h 784339"/>
                <a:gd name="connsiteX17" fmla="*/ 607614 w 2874254"/>
                <a:gd name="connsiteY17" fmla="*/ 57584 h 784339"/>
                <a:gd name="connsiteX18" fmla="*/ 640378 w 2874254"/>
                <a:gd name="connsiteY18" fmla="*/ 778382 h 784339"/>
                <a:gd name="connsiteX19" fmla="*/ 676120 w 2874254"/>
                <a:gd name="connsiteY19" fmla="*/ 63541 h 784339"/>
                <a:gd name="connsiteX20" fmla="*/ 717819 w 2874254"/>
                <a:gd name="connsiteY20" fmla="*/ 775403 h 784339"/>
                <a:gd name="connsiteX21" fmla="*/ 747604 w 2874254"/>
                <a:gd name="connsiteY21" fmla="*/ 63541 h 784339"/>
                <a:gd name="connsiteX22" fmla="*/ 786324 w 2874254"/>
                <a:gd name="connsiteY22" fmla="*/ 775403 h 784339"/>
                <a:gd name="connsiteX23" fmla="*/ 822066 w 2874254"/>
                <a:gd name="connsiteY23" fmla="*/ 63541 h 784339"/>
                <a:gd name="connsiteX24" fmla="*/ 857808 w 2874254"/>
                <a:gd name="connsiteY24" fmla="*/ 781360 h 784339"/>
                <a:gd name="connsiteX25" fmla="*/ 896529 w 2874254"/>
                <a:gd name="connsiteY25" fmla="*/ 60563 h 784339"/>
                <a:gd name="connsiteX26" fmla="*/ 929293 w 2874254"/>
                <a:gd name="connsiteY26" fmla="*/ 778382 h 784339"/>
                <a:gd name="connsiteX27" fmla="*/ 965035 w 2874254"/>
                <a:gd name="connsiteY27" fmla="*/ 60563 h 784339"/>
                <a:gd name="connsiteX28" fmla="*/ 1003755 w 2874254"/>
                <a:gd name="connsiteY28" fmla="*/ 778382 h 784339"/>
                <a:gd name="connsiteX29" fmla="*/ 1039497 w 2874254"/>
                <a:gd name="connsiteY29" fmla="*/ 60563 h 784339"/>
                <a:gd name="connsiteX30" fmla="*/ 1075239 w 2874254"/>
                <a:gd name="connsiteY30" fmla="*/ 775403 h 784339"/>
                <a:gd name="connsiteX31" fmla="*/ 1113960 w 2874254"/>
                <a:gd name="connsiteY31" fmla="*/ 57584 h 784339"/>
                <a:gd name="connsiteX32" fmla="*/ 1143745 w 2874254"/>
                <a:gd name="connsiteY32" fmla="*/ 778382 h 784339"/>
                <a:gd name="connsiteX33" fmla="*/ 1182465 w 2874254"/>
                <a:gd name="connsiteY33" fmla="*/ 57584 h 784339"/>
                <a:gd name="connsiteX34" fmla="*/ 1221186 w 2874254"/>
                <a:gd name="connsiteY34" fmla="*/ 775403 h 784339"/>
                <a:gd name="connsiteX35" fmla="*/ 1256928 w 2874254"/>
                <a:gd name="connsiteY35" fmla="*/ 63541 h 784339"/>
                <a:gd name="connsiteX36" fmla="*/ 1289691 w 2874254"/>
                <a:gd name="connsiteY36" fmla="*/ 769446 h 784339"/>
                <a:gd name="connsiteX37" fmla="*/ 1328412 w 2874254"/>
                <a:gd name="connsiteY37" fmla="*/ 60563 h 784339"/>
                <a:gd name="connsiteX38" fmla="*/ 1361175 w 2874254"/>
                <a:gd name="connsiteY38" fmla="*/ 781360 h 784339"/>
                <a:gd name="connsiteX39" fmla="*/ 1399896 w 2874254"/>
                <a:gd name="connsiteY39" fmla="*/ 57584 h 784339"/>
                <a:gd name="connsiteX40" fmla="*/ 1432659 w 2874254"/>
                <a:gd name="connsiteY40" fmla="*/ 784339 h 784339"/>
                <a:gd name="connsiteX41" fmla="*/ 1465423 w 2874254"/>
                <a:gd name="connsiteY41" fmla="*/ 57584 h 784339"/>
                <a:gd name="connsiteX42" fmla="*/ 1513079 w 2874254"/>
                <a:gd name="connsiteY42" fmla="*/ 778382 h 784339"/>
                <a:gd name="connsiteX43" fmla="*/ 1548821 w 2874254"/>
                <a:gd name="connsiteY43" fmla="*/ 60563 h 784339"/>
                <a:gd name="connsiteX44" fmla="*/ 1581584 w 2874254"/>
                <a:gd name="connsiteY44" fmla="*/ 784339 h 784339"/>
                <a:gd name="connsiteX45" fmla="*/ 1611369 w 2874254"/>
                <a:gd name="connsiteY45" fmla="*/ 60563 h 784339"/>
                <a:gd name="connsiteX46" fmla="*/ 1653068 w 2874254"/>
                <a:gd name="connsiteY46" fmla="*/ 781360 h 784339"/>
                <a:gd name="connsiteX47" fmla="*/ 1682853 w 2874254"/>
                <a:gd name="connsiteY47" fmla="*/ 60563 h 784339"/>
                <a:gd name="connsiteX48" fmla="*/ 1724552 w 2874254"/>
                <a:gd name="connsiteY48" fmla="*/ 781360 h 784339"/>
                <a:gd name="connsiteX49" fmla="*/ 1760294 w 2874254"/>
                <a:gd name="connsiteY49" fmla="*/ 57584 h 784339"/>
                <a:gd name="connsiteX50" fmla="*/ 1796037 w 2874254"/>
                <a:gd name="connsiteY50" fmla="*/ 781360 h 784339"/>
                <a:gd name="connsiteX51" fmla="*/ 1828800 w 2874254"/>
                <a:gd name="connsiteY51" fmla="*/ 57584 h 784339"/>
                <a:gd name="connsiteX52" fmla="*/ 1864542 w 2874254"/>
                <a:gd name="connsiteY52" fmla="*/ 775403 h 784339"/>
                <a:gd name="connsiteX53" fmla="*/ 1909220 w 2874254"/>
                <a:gd name="connsiteY53" fmla="*/ 60563 h 784339"/>
                <a:gd name="connsiteX54" fmla="*/ 1939005 w 2874254"/>
                <a:gd name="connsiteY54" fmla="*/ 778382 h 784339"/>
                <a:gd name="connsiteX55" fmla="*/ 1971768 w 2874254"/>
                <a:gd name="connsiteY55" fmla="*/ 57584 h 784339"/>
                <a:gd name="connsiteX56" fmla="*/ 2007510 w 2874254"/>
                <a:gd name="connsiteY56" fmla="*/ 781360 h 784339"/>
                <a:gd name="connsiteX57" fmla="*/ 2049209 w 2874254"/>
                <a:gd name="connsiteY57" fmla="*/ 60563 h 784339"/>
                <a:gd name="connsiteX58" fmla="*/ 2078994 w 2874254"/>
                <a:gd name="connsiteY58" fmla="*/ 781360 h 784339"/>
                <a:gd name="connsiteX59" fmla="*/ 2117715 w 2874254"/>
                <a:gd name="connsiteY59" fmla="*/ 60563 h 784339"/>
                <a:gd name="connsiteX60" fmla="*/ 2150478 w 2874254"/>
                <a:gd name="connsiteY60" fmla="*/ 778382 h 784339"/>
                <a:gd name="connsiteX61" fmla="*/ 2186220 w 2874254"/>
                <a:gd name="connsiteY61" fmla="*/ 57584 h 784339"/>
                <a:gd name="connsiteX62" fmla="*/ 2221962 w 2874254"/>
                <a:gd name="connsiteY62" fmla="*/ 781360 h 784339"/>
                <a:gd name="connsiteX63" fmla="*/ 2263661 w 2874254"/>
                <a:gd name="connsiteY63" fmla="*/ 57584 h 784339"/>
                <a:gd name="connsiteX64" fmla="*/ 2293446 w 2874254"/>
                <a:gd name="connsiteY64" fmla="*/ 778382 h 784339"/>
                <a:gd name="connsiteX65" fmla="*/ 2338124 w 2874254"/>
                <a:gd name="connsiteY65" fmla="*/ 60563 h 784339"/>
                <a:gd name="connsiteX66" fmla="*/ 2370887 w 2874254"/>
                <a:gd name="connsiteY66" fmla="*/ 775403 h 784339"/>
                <a:gd name="connsiteX67" fmla="*/ 2403651 w 2874254"/>
                <a:gd name="connsiteY67" fmla="*/ 57584 h 784339"/>
                <a:gd name="connsiteX68" fmla="*/ 2445350 w 2874254"/>
                <a:gd name="connsiteY68" fmla="*/ 781360 h 784339"/>
                <a:gd name="connsiteX69" fmla="*/ 2481092 w 2874254"/>
                <a:gd name="connsiteY69" fmla="*/ 57584 h 784339"/>
                <a:gd name="connsiteX70" fmla="*/ 2513855 w 2874254"/>
                <a:gd name="connsiteY70" fmla="*/ 778382 h 784339"/>
                <a:gd name="connsiteX71" fmla="*/ 2549597 w 2874254"/>
                <a:gd name="connsiteY71" fmla="*/ 57584 h 784339"/>
                <a:gd name="connsiteX72" fmla="*/ 2588318 w 2874254"/>
                <a:gd name="connsiteY72" fmla="*/ 778382 h 784339"/>
                <a:gd name="connsiteX73" fmla="*/ 2621081 w 2874254"/>
                <a:gd name="connsiteY73" fmla="*/ 57584 h 784339"/>
                <a:gd name="connsiteX74" fmla="*/ 2653845 w 2874254"/>
                <a:gd name="connsiteY74" fmla="*/ 781360 h 784339"/>
                <a:gd name="connsiteX75" fmla="*/ 2692566 w 2874254"/>
                <a:gd name="connsiteY75" fmla="*/ 60563 h 784339"/>
                <a:gd name="connsiteX76" fmla="*/ 2728308 w 2874254"/>
                <a:gd name="connsiteY76" fmla="*/ 775403 h 784339"/>
                <a:gd name="connsiteX77" fmla="*/ 2767028 w 2874254"/>
                <a:gd name="connsiteY77" fmla="*/ 63541 h 784339"/>
                <a:gd name="connsiteX78" fmla="*/ 2808727 w 2874254"/>
                <a:gd name="connsiteY78" fmla="*/ 775403 h 784339"/>
                <a:gd name="connsiteX79" fmla="*/ 2838512 w 2874254"/>
                <a:gd name="connsiteY79" fmla="*/ 60563 h 784339"/>
                <a:gd name="connsiteX80" fmla="*/ 2874254 w 2874254"/>
                <a:gd name="connsiteY80" fmla="*/ 781360 h 78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74254" h="784339">
                  <a:moveTo>
                    <a:pt x="0" y="417983"/>
                  </a:moveTo>
                  <a:cubicBezTo>
                    <a:pt x="9680" y="208991"/>
                    <a:pt x="19360" y="0"/>
                    <a:pt x="29785" y="60563"/>
                  </a:cubicBezTo>
                  <a:cubicBezTo>
                    <a:pt x="40210" y="121126"/>
                    <a:pt x="50635" y="781857"/>
                    <a:pt x="62549" y="781360"/>
                  </a:cubicBezTo>
                  <a:cubicBezTo>
                    <a:pt x="74463" y="780864"/>
                    <a:pt x="88362" y="58080"/>
                    <a:pt x="101269" y="57584"/>
                  </a:cubicBezTo>
                  <a:cubicBezTo>
                    <a:pt x="114176" y="57088"/>
                    <a:pt x="128572" y="778382"/>
                    <a:pt x="139990" y="778382"/>
                  </a:cubicBezTo>
                  <a:cubicBezTo>
                    <a:pt x="151408" y="778382"/>
                    <a:pt x="158358" y="57584"/>
                    <a:pt x="169775" y="57584"/>
                  </a:cubicBezTo>
                  <a:cubicBezTo>
                    <a:pt x="181192" y="57584"/>
                    <a:pt x="196085" y="777389"/>
                    <a:pt x="208495" y="778382"/>
                  </a:cubicBezTo>
                  <a:cubicBezTo>
                    <a:pt x="220905" y="779375"/>
                    <a:pt x="231827" y="63045"/>
                    <a:pt x="244237" y="63541"/>
                  </a:cubicBezTo>
                  <a:cubicBezTo>
                    <a:pt x="256647" y="64037"/>
                    <a:pt x="271044" y="781856"/>
                    <a:pt x="282958" y="781360"/>
                  </a:cubicBezTo>
                  <a:cubicBezTo>
                    <a:pt x="294872" y="780864"/>
                    <a:pt x="304304" y="60563"/>
                    <a:pt x="315721" y="60563"/>
                  </a:cubicBezTo>
                  <a:cubicBezTo>
                    <a:pt x="327138" y="60563"/>
                    <a:pt x="338556" y="781856"/>
                    <a:pt x="351463" y="781360"/>
                  </a:cubicBezTo>
                  <a:cubicBezTo>
                    <a:pt x="364370" y="780864"/>
                    <a:pt x="380255" y="58080"/>
                    <a:pt x="393162" y="57584"/>
                  </a:cubicBezTo>
                  <a:cubicBezTo>
                    <a:pt x="406069" y="57088"/>
                    <a:pt x="417486" y="777389"/>
                    <a:pt x="428904" y="778382"/>
                  </a:cubicBezTo>
                  <a:cubicBezTo>
                    <a:pt x="440322" y="779375"/>
                    <a:pt x="450747" y="63541"/>
                    <a:pt x="461668" y="63541"/>
                  </a:cubicBezTo>
                  <a:cubicBezTo>
                    <a:pt x="472589" y="63541"/>
                    <a:pt x="482517" y="778878"/>
                    <a:pt x="494431" y="778382"/>
                  </a:cubicBezTo>
                  <a:cubicBezTo>
                    <a:pt x="506345" y="777886"/>
                    <a:pt x="520742" y="60563"/>
                    <a:pt x="533152" y="60563"/>
                  </a:cubicBezTo>
                  <a:cubicBezTo>
                    <a:pt x="545562" y="60563"/>
                    <a:pt x="556484" y="778878"/>
                    <a:pt x="568894" y="778382"/>
                  </a:cubicBezTo>
                  <a:cubicBezTo>
                    <a:pt x="581304" y="777886"/>
                    <a:pt x="595700" y="57584"/>
                    <a:pt x="607614" y="57584"/>
                  </a:cubicBezTo>
                  <a:cubicBezTo>
                    <a:pt x="619528" y="57584"/>
                    <a:pt x="628960" y="777389"/>
                    <a:pt x="640378" y="778382"/>
                  </a:cubicBezTo>
                  <a:cubicBezTo>
                    <a:pt x="651796" y="779375"/>
                    <a:pt x="663213" y="64037"/>
                    <a:pt x="676120" y="63541"/>
                  </a:cubicBezTo>
                  <a:cubicBezTo>
                    <a:pt x="689027" y="63045"/>
                    <a:pt x="705905" y="775403"/>
                    <a:pt x="717819" y="775403"/>
                  </a:cubicBezTo>
                  <a:cubicBezTo>
                    <a:pt x="729733" y="775403"/>
                    <a:pt x="736187" y="63541"/>
                    <a:pt x="747604" y="63541"/>
                  </a:cubicBezTo>
                  <a:cubicBezTo>
                    <a:pt x="759021" y="63541"/>
                    <a:pt x="773914" y="775403"/>
                    <a:pt x="786324" y="775403"/>
                  </a:cubicBezTo>
                  <a:cubicBezTo>
                    <a:pt x="798734" y="775403"/>
                    <a:pt x="810152" y="62548"/>
                    <a:pt x="822066" y="63541"/>
                  </a:cubicBezTo>
                  <a:cubicBezTo>
                    <a:pt x="833980" y="64534"/>
                    <a:pt x="845398" y="781856"/>
                    <a:pt x="857808" y="781360"/>
                  </a:cubicBezTo>
                  <a:cubicBezTo>
                    <a:pt x="870218" y="780864"/>
                    <a:pt x="884615" y="61059"/>
                    <a:pt x="896529" y="60563"/>
                  </a:cubicBezTo>
                  <a:cubicBezTo>
                    <a:pt x="908443" y="60067"/>
                    <a:pt x="917875" y="778382"/>
                    <a:pt x="929293" y="778382"/>
                  </a:cubicBezTo>
                  <a:cubicBezTo>
                    <a:pt x="940711" y="778382"/>
                    <a:pt x="952625" y="60563"/>
                    <a:pt x="965035" y="60563"/>
                  </a:cubicBezTo>
                  <a:cubicBezTo>
                    <a:pt x="977445" y="60563"/>
                    <a:pt x="991345" y="778382"/>
                    <a:pt x="1003755" y="778382"/>
                  </a:cubicBezTo>
                  <a:cubicBezTo>
                    <a:pt x="1016165" y="778382"/>
                    <a:pt x="1027583" y="61060"/>
                    <a:pt x="1039497" y="60563"/>
                  </a:cubicBezTo>
                  <a:cubicBezTo>
                    <a:pt x="1051411" y="60067"/>
                    <a:pt x="1062829" y="775899"/>
                    <a:pt x="1075239" y="775403"/>
                  </a:cubicBezTo>
                  <a:cubicBezTo>
                    <a:pt x="1087649" y="774907"/>
                    <a:pt x="1102542" y="57088"/>
                    <a:pt x="1113960" y="57584"/>
                  </a:cubicBezTo>
                  <a:cubicBezTo>
                    <a:pt x="1125378" y="58080"/>
                    <a:pt x="1132328" y="778382"/>
                    <a:pt x="1143745" y="778382"/>
                  </a:cubicBezTo>
                  <a:cubicBezTo>
                    <a:pt x="1155162" y="778382"/>
                    <a:pt x="1169558" y="58080"/>
                    <a:pt x="1182465" y="57584"/>
                  </a:cubicBezTo>
                  <a:cubicBezTo>
                    <a:pt x="1195372" y="57088"/>
                    <a:pt x="1208776" y="774410"/>
                    <a:pt x="1221186" y="775403"/>
                  </a:cubicBezTo>
                  <a:cubicBezTo>
                    <a:pt x="1233596" y="776396"/>
                    <a:pt x="1245511" y="64534"/>
                    <a:pt x="1256928" y="63541"/>
                  </a:cubicBezTo>
                  <a:cubicBezTo>
                    <a:pt x="1268345" y="62548"/>
                    <a:pt x="1277777" y="769942"/>
                    <a:pt x="1289691" y="769446"/>
                  </a:cubicBezTo>
                  <a:cubicBezTo>
                    <a:pt x="1301605" y="768950"/>
                    <a:pt x="1316498" y="58577"/>
                    <a:pt x="1328412" y="60563"/>
                  </a:cubicBezTo>
                  <a:cubicBezTo>
                    <a:pt x="1340326" y="62549"/>
                    <a:pt x="1349261" y="781857"/>
                    <a:pt x="1361175" y="781360"/>
                  </a:cubicBezTo>
                  <a:cubicBezTo>
                    <a:pt x="1373089" y="780864"/>
                    <a:pt x="1387982" y="57088"/>
                    <a:pt x="1399896" y="57584"/>
                  </a:cubicBezTo>
                  <a:cubicBezTo>
                    <a:pt x="1411810" y="58081"/>
                    <a:pt x="1421738" y="784339"/>
                    <a:pt x="1432659" y="784339"/>
                  </a:cubicBezTo>
                  <a:cubicBezTo>
                    <a:pt x="1443580" y="784339"/>
                    <a:pt x="1452020" y="58577"/>
                    <a:pt x="1465423" y="57584"/>
                  </a:cubicBezTo>
                  <a:cubicBezTo>
                    <a:pt x="1478826" y="56591"/>
                    <a:pt x="1499179" y="777886"/>
                    <a:pt x="1513079" y="778382"/>
                  </a:cubicBezTo>
                  <a:cubicBezTo>
                    <a:pt x="1526979" y="778878"/>
                    <a:pt x="1537404" y="59570"/>
                    <a:pt x="1548821" y="60563"/>
                  </a:cubicBezTo>
                  <a:cubicBezTo>
                    <a:pt x="1560238" y="61556"/>
                    <a:pt x="1571159" y="784339"/>
                    <a:pt x="1581584" y="784339"/>
                  </a:cubicBezTo>
                  <a:cubicBezTo>
                    <a:pt x="1592009" y="784339"/>
                    <a:pt x="1599455" y="61060"/>
                    <a:pt x="1611369" y="60563"/>
                  </a:cubicBezTo>
                  <a:cubicBezTo>
                    <a:pt x="1623283" y="60067"/>
                    <a:pt x="1641154" y="781360"/>
                    <a:pt x="1653068" y="781360"/>
                  </a:cubicBezTo>
                  <a:cubicBezTo>
                    <a:pt x="1664982" y="781360"/>
                    <a:pt x="1670939" y="60563"/>
                    <a:pt x="1682853" y="60563"/>
                  </a:cubicBezTo>
                  <a:cubicBezTo>
                    <a:pt x="1694767" y="60563"/>
                    <a:pt x="1711645" y="781856"/>
                    <a:pt x="1724552" y="781360"/>
                  </a:cubicBezTo>
                  <a:cubicBezTo>
                    <a:pt x="1737459" y="780864"/>
                    <a:pt x="1748380" y="57584"/>
                    <a:pt x="1760294" y="57584"/>
                  </a:cubicBezTo>
                  <a:cubicBezTo>
                    <a:pt x="1772208" y="57584"/>
                    <a:pt x="1784619" y="781360"/>
                    <a:pt x="1796037" y="781360"/>
                  </a:cubicBezTo>
                  <a:cubicBezTo>
                    <a:pt x="1807455" y="781360"/>
                    <a:pt x="1817383" y="58577"/>
                    <a:pt x="1828800" y="57584"/>
                  </a:cubicBezTo>
                  <a:cubicBezTo>
                    <a:pt x="1840217" y="56591"/>
                    <a:pt x="1851139" y="774907"/>
                    <a:pt x="1864542" y="775403"/>
                  </a:cubicBezTo>
                  <a:cubicBezTo>
                    <a:pt x="1877945" y="775899"/>
                    <a:pt x="1896810" y="60067"/>
                    <a:pt x="1909220" y="60563"/>
                  </a:cubicBezTo>
                  <a:cubicBezTo>
                    <a:pt x="1921630" y="61059"/>
                    <a:pt x="1928580" y="778878"/>
                    <a:pt x="1939005" y="778382"/>
                  </a:cubicBezTo>
                  <a:cubicBezTo>
                    <a:pt x="1949430" y="777886"/>
                    <a:pt x="1960351" y="57088"/>
                    <a:pt x="1971768" y="57584"/>
                  </a:cubicBezTo>
                  <a:cubicBezTo>
                    <a:pt x="1983185" y="58080"/>
                    <a:pt x="1994603" y="780864"/>
                    <a:pt x="2007510" y="781360"/>
                  </a:cubicBezTo>
                  <a:cubicBezTo>
                    <a:pt x="2020417" y="781856"/>
                    <a:pt x="2037295" y="60563"/>
                    <a:pt x="2049209" y="60563"/>
                  </a:cubicBezTo>
                  <a:cubicBezTo>
                    <a:pt x="2061123" y="60563"/>
                    <a:pt x="2067576" y="781360"/>
                    <a:pt x="2078994" y="781360"/>
                  </a:cubicBezTo>
                  <a:cubicBezTo>
                    <a:pt x="2090412" y="781360"/>
                    <a:pt x="2105801" y="61059"/>
                    <a:pt x="2117715" y="60563"/>
                  </a:cubicBezTo>
                  <a:cubicBezTo>
                    <a:pt x="2129629" y="60067"/>
                    <a:pt x="2139061" y="778878"/>
                    <a:pt x="2150478" y="778382"/>
                  </a:cubicBezTo>
                  <a:cubicBezTo>
                    <a:pt x="2161895" y="777886"/>
                    <a:pt x="2174306" y="57088"/>
                    <a:pt x="2186220" y="57584"/>
                  </a:cubicBezTo>
                  <a:cubicBezTo>
                    <a:pt x="2198134" y="58080"/>
                    <a:pt x="2209055" y="781360"/>
                    <a:pt x="2221962" y="781360"/>
                  </a:cubicBezTo>
                  <a:cubicBezTo>
                    <a:pt x="2234869" y="781360"/>
                    <a:pt x="2251747" y="58080"/>
                    <a:pt x="2263661" y="57584"/>
                  </a:cubicBezTo>
                  <a:cubicBezTo>
                    <a:pt x="2275575" y="57088"/>
                    <a:pt x="2281036" y="777886"/>
                    <a:pt x="2293446" y="778382"/>
                  </a:cubicBezTo>
                  <a:cubicBezTo>
                    <a:pt x="2305856" y="778878"/>
                    <a:pt x="2325217" y="61059"/>
                    <a:pt x="2338124" y="60563"/>
                  </a:cubicBezTo>
                  <a:cubicBezTo>
                    <a:pt x="2351031" y="60067"/>
                    <a:pt x="2359966" y="775899"/>
                    <a:pt x="2370887" y="775403"/>
                  </a:cubicBezTo>
                  <a:cubicBezTo>
                    <a:pt x="2381808" y="774907"/>
                    <a:pt x="2391241" y="56591"/>
                    <a:pt x="2403651" y="57584"/>
                  </a:cubicBezTo>
                  <a:cubicBezTo>
                    <a:pt x="2416061" y="58577"/>
                    <a:pt x="2432443" y="781360"/>
                    <a:pt x="2445350" y="781360"/>
                  </a:cubicBezTo>
                  <a:cubicBezTo>
                    <a:pt x="2458257" y="781360"/>
                    <a:pt x="2469675" y="58080"/>
                    <a:pt x="2481092" y="57584"/>
                  </a:cubicBezTo>
                  <a:cubicBezTo>
                    <a:pt x="2492509" y="57088"/>
                    <a:pt x="2502438" y="778382"/>
                    <a:pt x="2513855" y="778382"/>
                  </a:cubicBezTo>
                  <a:cubicBezTo>
                    <a:pt x="2525272" y="778382"/>
                    <a:pt x="2537187" y="57584"/>
                    <a:pt x="2549597" y="57584"/>
                  </a:cubicBezTo>
                  <a:cubicBezTo>
                    <a:pt x="2562007" y="57584"/>
                    <a:pt x="2576404" y="778382"/>
                    <a:pt x="2588318" y="778382"/>
                  </a:cubicBezTo>
                  <a:cubicBezTo>
                    <a:pt x="2600232" y="778382"/>
                    <a:pt x="2610160" y="57088"/>
                    <a:pt x="2621081" y="57584"/>
                  </a:cubicBezTo>
                  <a:cubicBezTo>
                    <a:pt x="2632002" y="58080"/>
                    <a:pt x="2641931" y="780864"/>
                    <a:pt x="2653845" y="781360"/>
                  </a:cubicBezTo>
                  <a:cubicBezTo>
                    <a:pt x="2665759" y="781856"/>
                    <a:pt x="2680156" y="61556"/>
                    <a:pt x="2692566" y="60563"/>
                  </a:cubicBezTo>
                  <a:cubicBezTo>
                    <a:pt x="2704976" y="59570"/>
                    <a:pt x="2715898" y="774907"/>
                    <a:pt x="2728308" y="775403"/>
                  </a:cubicBezTo>
                  <a:cubicBezTo>
                    <a:pt x="2740718" y="775899"/>
                    <a:pt x="2753625" y="63541"/>
                    <a:pt x="2767028" y="63541"/>
                  </a:cubicBezTo>
                  <a:cubicBezTo>
                    <a:pt x="2780431" y="63541"/>
                    <a:pt x="2796813" y="775899"/>
                    <a:pt x="2808727" y="775403"/>
                  </a:cubicBezTo>
                  <a:cubicBezTo>
                    <a:pt x="2820641" y="774907"/>
                    <a:pt x="2827591" y="59570"/>
                    <a:pt x="2838512" y="60563"/>
                  </a:cubicBezTo>
                  <a:cubicBezTo>
                    <a:pt x="2849433" y="61556"/>
                    <a:pt x="2862340" y="722286"/>
                    <a:pt x="2874254" y="781360"/>
                  </a:cubicBezTo>
                </a:path>
              </a:pathLst>
            </a:cu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sp>
        <p:nvSpPr>
          <p:cNvPr id="148" name="テキスト ボックス 284"/>
          <p:cNvSpPr txBox="1">
            <a:spLocks noChangeArrowheads="1"/>
          </p:cNvSpPr>
          <p:nvPr/>
        </p:nvSpPr>
        <p:spPr bwMode="auto">
          <a:xfrm>
            <a:off x="4139951" y="5157191"/>
            <a:ext cx="731290" cy="276999"/>
          </a:xfrm>
          <a:prstGeom prst="rect">
            <a:avLst/>
          </a:prstGeom>
          <a:noFill/>
          <a:ln w="9525">
            <a:noFill/>
            <a:miter lim="800000"/>
            <a:headEnd/>
            <a:tailEnd/>
          </a:ln>
        </p:spPr>
        <p:txBody>
          <a:bodyPr wrap="none">
            <a:spAutoFit/>
          </a:bodyPr>
          <a:lstStyle/>
          <a:p>
            <a:r>
              <a:rPr lang="ja-JP" altLang="en-US" sz="1200" b="1" u="sng" dirty="0" smtClean="0">
                <a:solidFill>
                  <a:srgbClr val="FF0000"/>
                </a:solidFill>
              </a:rPr>
              <a:t>誤成分</a:t>
            </a:r>
            <a:r>
              <a:rPr lang="en-US" altLang="ja-JP" sz="1200" b="1" u="sng" dirty="0" smtClean="0">
                <a:solidFill>
                  <a:srgbClr val="FF0000"/>
                </a:solidFill>
              </a:rPr>
              <a:t>1</a:t>
            </a:r>
            <a:endParaRPr lang="ja-JP" altLang="en-US" sz="1200" b="1" u="sng" dirty="0">
              <a:solidFill>
                <a:srgbClr val="FF0000"/>
              </a:solidFill>
            </a:endParaRPr>
          </a:p>
        </p:txBody>
      </p:sp>
      <p:sp>
        <p:nvSpPr>
          <p:cNvPr id="149" name="テキスト ボックス 284"/>
          <p:cNvSpPr txBox="1">
            <a:spLocks noChangeArrowheads="1"/>
          </p:cNvSpPr>
          <p:nvPr/>
        </p:nvSpPr>
        <p:spPr bwMode="auto">
          <a:xfrm>
            <a:off x="6870086" y="5157191"/>
            <a:ext cx="731290" cy="276999"/>
          </a:xfrm>
          <a:prstGeom prst="rect">
            <a:avLst/>
          </a:prstGeom>
          <a:noFill/>
          <a:ln w="9525">
            <a:noFill/>
            <a:miter lim="800000"/>
            <a:headEnd/>
            <a:tailEnd/>
          </a:ln>
        </p:spPr>
        <p:txBody>
          <a:bodyPr wrap="none">
            <a:spAutoFit/>
          </a:bodyPr>
          <a:lstStyle/>
          <a:p>
            <a:r>
              <a:rPr lang="ja-JP" altLang="en-US" sz="1200" b="1" u="sng" dirty="0" smtClean="0">
                <a:solidFill>
                  <a:srgbClr val="FF0000"/>
                </a:solidFill>
              </a:rPr>
              <a:t>誤成分</a:t>
            </a:r>
            <a:r>
              <a:rPr lang="en-US" altLang="ja-JP" sz="1200" b="1" u="sng" dirty="0" smtClean="0">
                <a:solidFill>
                  <a:srgbClr val="FF0000"/>
                </a:solidFill>
              </a:rPr>
              <a:t>2</a:t>
            </a:r>
            <a:endParaRPr lang="ja-JP" altLang="en-US" sz="1200" b="1" u="sng" dirty="0">
              <a:solidFill>
                <a:srgbClr val="FF0000"/>
              </a:solidFill>
            </a:endParaRPr>
          </a:p>
        </p:txBody>
      </p:sp>
      <p:grpSp>
        <p:nvGrpSpPr>
          <p:cNvPr id="150" name="Group 459"/>
          <p:cNvGrpSpPr>
            <a:grpSpLocks/>
          </p:cNvGrpSpPr>
          <p:nvPr/>
        </p:nvGrpSpPr>
        <p:grpSpPr bwMode="auto">
          <a:xfrm>
            <a:off x="1375639" y="2860915"/>
            <a:ext cx="2404273" cy="1005110"/>
            <a:chOff x="4613" y="1285"/>
            <a:chExt cx="2697" cy="1444"/>
          </a:xfrm>
        </p:grpSpPr>
        <p:sp>
          <p:nvSpPr>
            <p:cNvPr id="151" name="Line 464"/>
            <p:cNvSpPr>
              <a:spLocks noChangeShapeType="1"/>
            </p:cNvSpPr>
            <p:nvPr/>
          </p:nvSpPr>
          <p:spPr bwMode="auto">
            <a:xfrm flipV="1">
              <a:off x="4673" y="1285"/>
              <a:ext cx="1" cy="1239"/>
            </a:xfrm>
            <a:prstGeom prst="line">
              <a:avLst/>
            </a:prstGeom>
            <a:noFill/>
            <a:ln w="0">
              <a:solidFill>
                <a:srgbClr val="000000"/>
              </a:solidFill>
              <a:round/>
              <a:headEnd/>
              <a:tailEnd/>
            </a:ln>
          </p:spPr>
          <p:txBody>
            <a:bodyPr/>
            <a:lstStyle/>
            <a:p>
              <a:endParaRPr lang="ja-JP" altLang="en-US"/>
            </a:p>
          </p:txBody>
        </p:sp>
        <p:sp>
          <p:nvSpPr>
            <p:cNvPr id="152" name="Line 465"/>
            <p:cNvSpPr>
              <a:spLocks noChangeShapeType="1"/>
            </p:cNvSpPr>
            <p:nvPr/>
          </p:nvSpPr>
          <p:spPr bwMode="auto">
            <a:xfrm>
              <a:off x="4673" y="2524"/>
              <a:ext cx="2637" cy="1"/>
            </a:xfrm>
            <a:prstGeom prst="line">
              <a:avLst/>
            </a:prstGeom>
            <a:noFill/>
            <a:ln w="0">
              <a:solidFill>
                <a:srgbClr val="000000"/>
              </a:solidFill>
              <a:round/>
              <a:headEnd/>
              <a:tailEnd/>
            </a:ln>
          </p:spPr>
          <p:txBody>
            <a:bodyPr/>
            <a:lstStyle/>
            <a:p>
              <a:endParaRPr lang="ja-JP" altLang="en-US"/>
            </a:p>
          </p:txBody>
        </p:sp>
        <p:sp>
          <p:nvSpPr>
            <p:cNvPr id="153" name="Line 466"/>
            <p:cNvSpPr>
              <a:spLocks noChangeShapeType="1"/>
            </p:cNvSpPr>
            <p:nvPr/>
          </p:nvSpPr>
          <p:spPr bwMode="auto">
            <a:xfrm flipV="1">
              <a:off x="4673" y="1285"/>
              <a:ext cx="1" cy="1239"/>
            </a:xfrm>
            <a:prstGeom prst="line">
              <a:avLst/>
            </a:prstGeom>
            <a:noFill/>
            <a:ln w="0">
              <a:solidFill>
                <a:srgbClr val="000000"/>
              </a:solidFill>
              <a:round/>
              <a:headEnd/>
              <a:tailEnd/>
            </a:ln>
          </p:spPr>
          <p:txBody>
            <a:bodyPr/>
            <a:lstStyle/>
            <a:p>
              <a:endParaRPr lang="ja-JP" altLang="en-US"/>
            </a:p>
          </p:txBody>
        </p:sp>
        <p:sp>
          <p:nvSpPr>
            <p:cNvPr id="154" name="Line 467"/>
            <p:cNvSpPr>
              <a:spLocks noChangeShapeType="1"/>
            </p:cNvSpPr>
            <p:nvPr/>
          </p:nvSpPr>
          <p:spPr bwMode="auto">
            <a:xfrm flipV="1">
              <a:off x="4673" y="2473"/>
              <a:ext cx="1" cy="51"/>
            </a:xfrm>
            <a:prstGeom prst="line">
              <a:avLst/>
            </a:prstGeom>
            <a:noFill/>
            <a:ln w="0">
              <a:solidFill>
                <a:srgbClr val="000000"/>
              </a:solidFill>
              <a:round/>
              <a:headEnd/>
              <a:tailEnd/>
            </a:ln>
          </p:spPr>
          <p:txBody>
            <a:bodyPr/>
            <a:lstStyle/>
            <a:p>
              <a:endParaRPr lang="ja-JP" altLang="en-US"/>
            </a:p>
          </p:txBody>
        </p:sp>
        <p:sp>
          <p:nvSpPr>
            <p:cNvPr id="155" name="Line 468"/>
            <p:cNvSpPr>
              <a:spLocks noChangeShapeType="1"/>
            </p:cNvSpPr>
            <p:nvPr/>
          </p:nvSpPr>
          <p:spPr bwMode="auto">
            <a:xfrm>
              <a:off x="4673" y="1285"/>
              <a:ext cx="1" cy="41"/>
            </a:xfrm>
            <a:prstGeom prst="line">
              <a:avLst/>
            </a:prstGeom>
            <a:noFill/>
            <a:ln w="0">
              <a:solidFill>
                <a:srgbClr val="000000"/>
              </a:solidFill>
              <a:round/>
              <a:headEnd/>
              <a:tailEnd/>
            </a:ln>
          </p:spPr>
          <p:txBody>
            <a:bodyPr/>
            <a:lstStyle/>
            <a:p>
              <a:endParaRPr lang="ja-JP" altLang="en-US"/>
            </a:p>
          </p:txBody>
        </p:sp>
        <p:sp>
          <p:nvSpPr>
            <p:cNvPr id="156" name="Rectangle 469"/>
            <p:cNvSpPr>
              <a:spLocks noChangeArrowheads="1"/>
            </p:cNvSpPr>
            <p:nvPr/>
          </p:nvSpPr>
          <p:spPr bwMode="auto">
            <a:xfrm>
              <a:off x="4655" y="2555"/>
              <a:ext cx="0" cy="174"/>
            </a:xfrm>
            <a:prstGeom prst="rect">
              <a:avLst/>
            </a:prstGeom>
            <a:noFill/>
            <a:ln w="9525">
              <a:noFill/>
              <a:miter lim="800000"/>
              <a:headEnd/>
              <a:tailEnd/>
            </a:ln>
          </p:spPr>
          <p:txBody>
            <a:bodyPr wrap="none" lIns="0" tIns="0" rIns="0" bIns="0">
              <a:spAutoFit/>
            </a:bodyPr>
            <a:lstStyle/>
            <a:p>
              <a:endParaRPr lang="ja-JP" altLang="ja-JP"/>
            </a:p>
          </p:txBody>
        </p:sp>
        <p:sp>
          <p:nvSpPr>
            <p:cNvPr id="157" name="Line 470"/>
            <p:cNvSpPr>
              <a:spLocks noChangeShapeType="1"/>
            </p:cNvSpPr>
            <p:nvPr/>
          </p:nvSpPr>
          <p:spPr bwMode="auto">
            <a:xfrm flipV="1">
              <a:off x="4935" y="2473"/>
              <a:ext cx="1" cy="51"/>
            </a:xfrm>
            <a:prstGeom prst="line">
              <a:avLst/>
            </a:prstGeom>
            <a:noFill/>
            <a:ln w="0">
              <a:solidFill>
                <a:srgbClr val="000000"/>
              </a:solidFill>
              <a:round/>
              <a:headEnd/>
              <a:tailEnd/>
            </a:ln>
          </p:spPr>
          <p:txBody>
            <a:bodyPr/>
            <a:lstStyle/>
            <a:p>
              <a:endParaRPr lang="ja-JP" altLang="en-US"/>
            </a:p>
          </p:txBody>
        </p:sp>
        <p:sp>
          <p:nvSpPr>
            <p:cNvPr id="158" name="Line 473"/>
            <p:cNvSpPr>
              <a:spLocks noChangeShapeType="1"/>
            </p:cNvSpPr>
            <p:nvPr/>
          </p:nvSpPr>
          <p:spPr bwMode="auto">
            <a:xfrm flipV="1">
              <a:off x="5196" y="2473"/>
              <a:ext cx="1" cy="51"/>
            </a:xfrm>
            <a:prstGeom prst="line">
              <a:avLst/>
            </a:prstGeom>
            <a:noFill/>
            <a:ln w="0">
              <a:solidFill>
                <a:srgbClr val="000000"/>
              </a:solidFill>
              <a:round/>
              <a:headEnd/>
              <a:tailEnd/>
            </a:ln>
          </p:spPr>
          <p:txBody>
            <a:bodyPr/>
            <a:lstStyle/>
            <a:p>
              <a:endParaRPr lang="ja-JP" altLang="en-US"/>
            </a:p>
          </p:txBody>
        </p:sp>
        <p:sp>
          <p:nvSpPr>
            <p:cNvPr id="159" name="Line 476"/>
            <p:cNvSpPr>
              <a:spLocks noChangeShapeType="1"/>
            </p:cNvSpPr>
            <p:nvPr/>
          </p:nvSpPr>
          <p:spPr bwMode="auto">
            <a:xfrm flipV="1">
              <a:off x="5463" y="2473"/>
              <a:ext cx="1" cy="51"/>
            </a:xfrm>
            <a:prstGeom prst="line">
              <a:avLst/>
            </a:prstGeom>
            <a:noFill/>
            <a:ln w="0">
              <a:solidFill>
                <a:srgbClr val="000000"/>
              </a:solidFill>
              <a:round/>
              <a:headEnd/>
              <a:tailEnd/>
            </a:ln>
          </p:spPr>
          <p:txBody>
            <a:bodyPr/>
            <a:lstStyle/>
            <a:p>
              <a:endParaRPr lang="ja-JP" altLang="en-US"/>
            </a:p>
          </p:txBody>
        </p:sp>
        <p:sp>
          <p:nvSpPr>
            <p:cNvPr id="160" name="Line 479"/>
            <p:cNvSpPr>
              <a:spLocks noChangeShapeType="1"/>
            </p:cNvSpPr>
            <p:nvPr/>
          </p:nvSpPr>
          <p:spPr bwMode="auto">
            <a:xfrm flipV="1">
              <a:off x="5724" y="2473"/>
              <a:ext cx="1" cy="51"/>
            </a:xfrm>
            <a:prstGeom prst="line">
              <a:avLst/>
            </a:prstGeom>
            <a:noFill/>
            <a:ln w="0">
              <a:solidFill>
                <a:srgbClr val="000000"/>
              </a:solidFill>
              <a:round/>
              <a:headEnd/>
              <a:tailEnd/>
            </a:ln>
          </p:spPr>
          <p:txBody>
            <a:bodyPr/>
            <a:lstStyle/>
            <a:p>
              <a:endParaRPr lang="ja-JP" altLang="en-US"/>
            </a:p>
          </p:txBody>
        </p:sp>
        <p:sp>
          <p:nvSpPr>
            <p:cNvPr id="161" name="Line 482"/>
            <p:cNvSpPr>
              <a:spLocks noChangeShapeType="1"/>
            </p:cNvSpPr>
            <p:nvPr/>
          </p:nvSpPr>
          <p:spPr bwMode="auto">
            <a:xfrm flipV="1">
              <a:off x="5992" y="2473"/>
              <a:ext cx="1" cy="51"/>
            </a:xfrm>
            <a:prstGeom prst="line">
              <a:avLst/>
            </a:prstGeom>
            <a:noFill/>
            <a:ln w="0">
              <a:solidFill>
                <a:srgbClr val="000000"/>
              </a:solidFill>
              <a:round/>
              <a:headEnd/>
              <a:tailEnd/>
            </a:ln>
          </p:spPr>
          <p:txBody>
            <a:bodyPr/>
            <a:lstStyle/>
            <a:p>
              <a:endParaRPr lang="ja-JP" altLang="en-US"/>
            </a:p>
          </p:txBody>
        </p:sp>
        <p:sp>
          <p:nvSpPr>
            <p:cNvPr id="162" name="Line 485"/>
            <p:cNvSpPr>
              <a:spLocks noChangeShapeType="1"/>
            </p:cNvSpPr>
            <p:nvPr/>
          </p:nvSpPr>
          <p:spPr bwMode="auto">
            <a:xfrm flipV="1">
              <a:off x="6253" y="2473"/>
              <a:ext cx="1" cy="51"/>
            </a:xfrm>
            <a:prstGeom prst="line">
              <a:avLst/>
            </a:prstGeom>
            <a:noFill/>
            <a:ln w="0">
              <a:solidFill>
                <a:srgbClr val="000000"/>
              </a:solidFill>
              <a:round/>
              <a:headEnd/>
              <a:tailEnd/>
            </a:ln>
          </p:spPr>
          <p:txBody>
            <a:bodyPr/>
            <a:lstStyle/>
            <a:p>
              <a:endParaRPr lang="ja-JP" altLang="en-US"/>
            </a:p>
          </p:txBody>
        </p:sp>
        <p:sp>
          <p:nvSpPr>
            <p:cNvPr id="163" name="Line 488"/>
            <p:cNvSpPr>
              <a:spLocks noChangeShapeType="1"/>
            </p:cNvSpPr>
            <p:nvPr/>
          </p:nvSpPr>
          <p:spPr bwMode="auto">
            <a:xfrm flipV="1">
              <a:off x="6514" y="2473"/>
              <a:ext cx="1" cy="51"/>
            </a:xfrm>
            <a:prstGeom prst="line">
              <a:avLst/>
            </a:prstGeom>
            <a:noFill/>
            <a:ln w="0">
              <a:solidFill>
                <a:srgbClr val="000000"/>
              </a:solidFill>
              <a:round/>
              <a:headEnd/>
              <a:tailEnd/>
            </a:ln>
          </p:spPr>
          <p:txBody>
            <a:bodyPr/>
            <a:lstStyle/>
            <a:p>
              <a:endParaRPr lang="ja-JP" altLang="en-US"/>
            </a:p>
          </p:txBody>
        </p:sp>
        <p:sp>
          <p:nvSpPr>
            <p:cNvPr id="164" name="Line 491"/>
            <p:cNvSpPr>
              <a:spLocks noChangeShapeType="1"/>
            </p:cNvSpPr>
            <p:nvPr/>
          </p:nvSpPr>
          <p:spPr bwMode="auto">
            <a:xfrm flipV="1">
              <a:off x="6782" y="2473"/>
              <a:ext cx="1" cy="51"/>
            </a:xfrm>
            <a:prstGeom prst="line">
              <a:avLst/>
            </a:prstGeom>
            <a:noFill/>
            <a:ln w="0">
              <a:solidFill>
                <a:srgbClr val="000000"/>
              </a:solidFill>
              <a:round/>
              <a:headEnd/>
              <a:tailEnd/>
            </a:ln>
          </p:spPr>
          <p:txBody>
            <a:bodyPr/>
            <a:lstStyle/>
            <a:p>
              <a:endParaRPr lang="ja-JP" altLang="en-US"/>
            </a:p>
          </p:txBody>
        </p:sp>
        <p:sp>
          <p:nvSpPr>
            <p:cNvPr id="165" name="Line 494"/>
            <p:cNvSpPr>
              <a:spLocks noChangeShapeType="1"/>
            </p:cNvSpPr>
            <p:nvPr/>
          </p:nvSpPr>
          <p:spPr bwMode="auto">
            <a:xfrm flipV="1">
              <a:off x="7043" y="2473"/>
              <a:ext cx="1" cy="51"/>
            </a:xfrm>
            <a:prstGeom prst="line">
              <a:avLst/>
            </a:prstGeom>
            <a:noFill/>
            <a:ln w="0">
              <a:solidFill>
                <a:srgbClr val="000000"/>
              </a:solidFill>
              <a:round/>
              <a:headEnd/>
              <a:tailEnd/>
            </a:ln>
          </p:spPr>
          <p:txBody>
            <a:bodyPr/>
            <a:lstStyle/>
            <a:p>
              <a:endParaRPr lang="ja-JP" altLang="en-US"/>
            </a:p>
          </p:txBody>
        </p:sp>
        <p:sp>
          <p:nvSpPr>
            <p:cNvPr id="166" name="Line 500"/>
            <p:cNvSpPr>
              <a:spLocks noChangeShapeType="1"/>
            </p:cNvSpPr>
            <p:nvPr/>
          </p:nvSpPr>
          <p:spPr bwMode="auto">
            <a:xfrm>
              <a:off x="4673" y="2524"/>
              <a:ext cx="25" cy="1"/>
            </a:xfrm>
            <a:prstGeom prst="line">
              <a:avLst/>
            </a:prstGeom>
            <a:noFill/>
            <a:ln w="0">
              <a:solidFill>
                <a:srgbClr val="000000"/>
              </a:solidFill>
              <a:round/>
              <a:headEnd/>
              <a:tailEnd/>
            </a:ln>
          </p:spPr>
          <p:txBody>
            <a:bodyPr/>
            <a:lstStyle/>
            <a:p>
              <a:endParaRPr lang="ja-JP" altLang="en-US"/>
            </a:p>
          </p:txBody>
        </p:sp>
        <p:sp>
          <p:nvSpPr>
            <p:cNvPr id="167" name="Line 501"/>
            <p:cNvSpPr>
              <a:spLocks noChangeShapeType="1"/>
            </p:cNvSpPr>
            <p:nvPr/>
          </p:nvSpPr>
          <p:spPr bwMode="auto">
            <a:xfrm flipH="1">
              <a:off x="7280" y="2524"/>
              <a:ext cx="30" cy="1"/>
            </a:xfrm>
            <a:prstGeom prst="line">
              <a:avLst/>
            </a:prstGeom>
            <a:noFill/>
            <a:ln w="0">
              <a:solidFill>
                <a:srgbClr val="000000"/>
              </a:solidFill>
              <a:round/>
              <a:headEnd/>
              <a:tailEnd/>
            </a:ln>
          </p:spPr>
          <p:txBody>
            <a:bodyPr/>
            <a:lstStyle/>
            <a:p>
              <a:endParaRPr lang="ja-JP" altLang="en-US"/>
            </a:p>
          </p:txBody>
        </p:sp>
        <p:sp>
          <p:nvSpPr>
            <p:cNvPr id="168" name="Rectangle 502"/>
            <p:cNvSpPr>
              <a:spLocks noChangeArrowheads="1"/>
            </p:cNvSpPr>
            <p:nvPr/>
          </p:nvSpPr>
          <p:spPr bwMode="auto">
            <a:xfrm>
              <a:off x="4613" y="2462"/>
              <a:ext cx="0" cy="174"/>
            </a:xfrm>
            <a:prstGeom prst="rect">
              <a:avLst/>
            </a:prstGeom>
            <a:noFill/>
            <a:ln w="9525">
              <a:noFill/>
              <a:miter lim="800000"/>
              <a:headEnd/>
              <a:tailEnd/>
            </a:ln>
          </p:spPr>
          <p:txBody>
            <a:bodyPr wrap="none" lIns="0" tIns="0" rIns="0" bIns="0">
              <a:spAutoFit/>
            </a:bodyPr>
            <a:lstStyle/>
            <a:p>
              <a:endParaRPr lang="ja-JP" altLang="ja-JP"/>
            </a:p>
          </p:txBody>
        </p:sp>
        <p:sp>
          <p:nvSpPr>
            <p:cNvPr id="169" name="Line 503"/>
            <p:cNvSpPr>
              <a:spLocks noChangeShapeType="1"/>
            </p:cNvSpPr>
            <p:nvPr/>
          </p:nvSpPr>
          <p:spPr bwMode="auto">
            <a:xfrm>
              <a:off x="4673" y="2268"/>
              <a:ext cx="25" cy="1"/>
            </a:xfrm>
            <a:prstGeom prst="line">
              <a:avLst/>
            </a:prstGeom>
            <a:noFill/>
            <a:ln w="0">
              <a:solidFill>
                <a:srgbClr val="000000"/>
              </a:solidFill>
              <a:round/>
              <a:headEnd/>
              <a:tailEnd/>
            </a:ln>
          </p:spPr>
          <p:txBody>
            <a:bodyPr/>
            <a:lstStyle/>
            <a:p>
              <a:endParaRPr lang="ja-JP" altLang="en-US"/>
            </a:p>
          </p:txBody>
        </p:sp>
        <p:sp>
          <p:nvSpPr>
            <p:cNvPr id="170" name="Rectangle 505"/>
            <p:cNvSpPr>
              <a:spLocks noChangeArrowheads="1"/>
            </p:cNvSpPr>
            <p:nvPr/>
          </p:nvSpPr>
          <p:spPr bwMode="auto">
            <a:xfrm>
              <a:off x="4613" y="2206"/>
              <a:ext cx="0" cy="174"/>
            </a:xfrm>
            <a:prstGeom prst="rect">
              <a:avLst/>
            </a:prstGeom>
            <a:noFill/>
            <a:ln w="9525">
              <a:noFill/>
              <a:miter lim="800000"/>
              <a:headEnd/>
              <a:tailEnd/>
            </a:ln>
          </p:spPr>
          <p:txBody>
            <a:bodyPr wrap="none" lIns="0" tIns="0" rIns="0" bIns="0">
              <a:spAutoFit/>
            </a:bodyPr>
            <a:lstStyle/>
            <a:p>
              <a:endParaRPr lang="ja-JP" altLang="ja-JP"/>
            </a:p>
          </p:txBody>
        </p:sp>
        <p:sp>
          <p:nvSpPr>
            <p:cNvPr id="171" name="Line 506"/>
            <p:cNvSpPr>
              <a:spLocks noChangeShapeType="1"/>
            </p:cNvSpPr>
            <p:nvPr/>
          </p:nvSpPr>
          <p:spPr bwMode="auto">
            <a:xfrm>
              <a:off x="4673" y="2022"/>
              <a:ext cx="25" cy="1"/>
            </a:xfrm>
            <a:prstGeom prst="line">
              <a:avLst/>
            </a:prstGeom>
            <a:noFill/>
            <a:ln w="0">
              <a:solidFill>
                <a:srgbClr val="000000"/>
              </a:solidFill>
              <a:round/>
              <a:headEnd/>
              <a:tailEnd/>
            </a:ln>
          </p:spPr>
          <p:txBody>
            <a:bodyPr/>
            <a:lstStyle/>
            <a:p>
              <a:endParaRPr lang="ja-JP" altLang="en-US"/>
            </a:p>
          </p:txBody>
        </p:sp>
        <p:sp>
          <p:nvSpPr>
            <p:cNvPr id="172" name="Line 509"/>
            <p:cNvSpPr>
              <a:spLocks noChangeShapeType="1"/>
            </p:cNvSpPr>
            <p:nvPr/>
          </p:nvSpPr>
          <p:spPr bwMode="auto">
            <a:xfrm>
              <a:off x="4673" y="1776"/>
              <a:ext cx="25" cy="1"/>
            </a:xfrm>
            <a:prstGeom prst="line">
              <a:avLst/>
            </a:prstGeom>
            <a:noFill/>
            <a:ln w="0">
              <a:solidFill>
                <a:srgbClr val="000000"/>
              </a:solidFill>
              <a:round/>
              <a:headEnd/>
              <a:tailEnd/>
            </a:ln>
          </p:spPr>
          <p:txBody>
            <a:bodyPr/>
            <a:lstStyle/>
            <a:p>
              <a:endParaRPr lang="ja-JP" altLang="en-US"/>
            </a:p>
          </p:txBody>
        </p:sp>
        <p:sp>
          <p:nvSpPr>
            <p:cNvPr id="173" name="Line 512"/>
            <p:cNvSpPr>
              <a:spLocks noChangeShapeType="1"/>
            </p:cNvSpPr>
            <p:nvPr/>
          </p:nvSpPr>
          <p:spPr bwMode="auto">
            <a:xfrm>
              <a:off x="4673" y="1531"/>
              <a:ext cx="25" cy="1"/>
            </a:xfrm>
            <a:prstGeom prst="line">
              <a:avLst/>
            </a:prstGeom>
            <a:noFill/>
            <a:ln w="0">
              <a:solidFill>
                <a:srgbClr val="000000"/>
              </a:solidFill>
              <a:round/>
              <a:headEnd/>
              <a:tailEnd/>
            </a:ln>
          </p:spPr>
          <p:txBody>
            <a:bodyPr/>
            <a:lstStyle/>
            <a:p>
              <a:endParaRPr lang="ja-JP" altLang="en-US"/>
            </a:p>
          </p:txBody>
        </p:sp>
        <p:sp>
          <p:nvSpPr>
            <p:cNvPr id="174" name="Freeform 523"/>
            <p:cNvSpPr>
              <a:spLocks/>
            </p:cNvSpPr>
            <p:nvPr/>
          </p:nvSpPr>
          <p:spPr bwMode="auto">
            <a:xfrm>
              <a:off x="4690" y="1320"/>
              <a:ext cx="499" cy="1188"/>
            </a:xfrm>
            <a:custGeom>
              <a:avLst/>
              <a:gdLst>
                <a:gd name="T0" fmla="*/ 0 w 499"/>
                <a:gd name="T1" fmla="*/ 870 h 1188"/>
                <a:gd name="T2" fmla="*/ 13 w 499"/>
                <a:gd name="T3" fmla="*/ 1167 h 1188"/>
                <a:gd name="T4" fmla="*/ 19 w 499"/>
                <a:gd name="T5" fmla="*/ 1147 h 1188"/>
                <a:gd name="T6" fmla="*/ 31 w 499"/>
                <a:gd name="T7" fmla="*/ 1188 h 1188"/>
                <a:gd name="T8" fmla="*/ 37 w 499"/>
                <a:gd name="T9" fmla="*/ 1095 h 1188"/>
                <a:gd name="T10" fmla="*/ 55 w 499"/>
                <a:gd name="T11" fmla="*/ 1188 h 1188"/>
                <a:gd name="T12" fmla="*/ 61 w 499"/>
                <a:gd name="T13" fmla="*/ 1157 h 1188"/>
                <a:gd name="T14" fmla="*/ 67 w 499"/>
                <a:gd name="T15" fmla="*/ 1157 h 1188"/>
                <a:gd name="T16" fmla="*/ 86 w 499"/>
                <a:gd name="T17" fmla="*/ 1157 h 1188"/>
                <a:gd name="T18" fmla="*/ 92 w 499"/>
                <a:gd name="T19" fmla="*/ 1157 h 1188"/>
                <a:gd name="T20" fmla="*/ 104 w 499"/>
                <a:gd name="T21" fmla="*/ 1147 h 1188"/>
                <a:gd name="T22" fmla="*/ 116 w 499"/>
                <a:gd name="T23" fmla="*/ 1147 h 1188"/>
                <a:gd name="T24" fmla="*/ 122 w 499"/>
                <a:gd name="T25" fmla="*/ 1167 h 1188"/>
                <a:gd name="T26" fmla="*/ 134 w 499"/>
                <a:gd name="T27" fmla="*/ 1167 h 1188"/>
                <a:gd name="T28" fmla="*/ 146 w 499"/>
                <a:gd name="T29" fmla="*/ 1157 h 1188"/>
                <a:gd name="T30" fmla="*/ 158 w 499"/>
                <a:gd name="T31" fmla="*/ 1167 h 1188"/>
                <a:gd name="T32" fmla="*/ 165 w 499"/>
                <a:gd name="T33" fmla="*/ 1177 h 1188"/>
                <a:gd name="T34" fmla="*/ 177 w 499"/>
                <a:gd name="T35" fmla="*/ 1177 h 1188"/>
                <a:gd name="T36" fmla="*/ 195 w 499"/>
                <a:gd name="T37" fmla="*/ 1177 h 1188"/>
                <a:gd name="T38" fmla="*/ 213 w 499"/>
                <a:gd name="T39" fmla="*/ 1177 h 1188"/>
                <a:gd name="T40" fmla="*/ 219 w 499"/>
                <a:gd name="T41" fmla="*/ 1167 h 1188"/>
                <a:gd name="T42" fmla="*/ 237 w 499"/>
                <a:gd name="T43" fmla="*/ 1188 h 1188"/>
                <a:gd name="T44" fmla="*/ 250 w 499"/>
                <a:gd name="T45" fmla="*/ 1177 h 1188"/>
                <a:gd name="T46" fmla="*/ 262 w 499"/>
                <a:gd name="T47" fmla="*/ 1188 h 1188"/>
                <a:gd name="T48" fmla="*/ 268 w 499"/>
                <a:gd name="T49" fmla="*/ 1167 h 1188"/>
                <a:gd name="T50" fmla="*/ 286 w 499"/>
                <a:gd name="T51" fmla="*/ 1177 h 1188"/>
                <a:gd name="T52" fmla="*/ 298 w 499"/>
                <a:gd name="T53" fmla="*/ 1177 h 1188"/>
                <a:gd name="T54" fmla="*/ 310 w 499"/>
                <a:gd name="T55" fmla="*/ 1177 h 1188"/>
                <a:gd name="T56" fmla="*/ 316 w 499"/>
                <a:gd name="T57" fmla="*/ 1188 h 1188"/>
                <a:gd name="T58" fmla="*/ 335 w 499"/>
                <a:gd name="T59" fmla="*/ 1188 h 1188"/>
                <a:gd name="T60" fmla="*/ 341 w 499"/>
                <a:gd name="T61" fmla="*/ 1177 h 1188"/>
                <a:gd name="T62" fmla="*/ 359 w 499"/>
                <a:gd name="T63" fmla="*/ 1177 h 1188"/>
                <a:gd name="T64" fmla="*/ 365 w 499"/>
                <a:gd name="T65" fmla="*/ 1188 h 1188"/>
                <a:gd name="T66" fmla="*/ 383 w 499"/>
                <a:gd name="T67" fmla="*/ 1177 h 1188"/>
                <a:gd name="T68" fmla="*/ 395 w 499"/>
                <a:gd name="T69" fmla="*/ 1188 h 1188"/>
                <a:gd name="T70" fmla="*/ 408 w 499"/>
                <a:gd name="T71" fmla="*/ 1177 h 1188"/>
                <a:gd name="T72" fmla="*/ 432 w 499"/>
                <a:gd name="T73" fmla="*/ 1177 h 1188"/>
                <a:gd name="T74" fmla="*/ 438 w 499"/>
                <a:gd name="T75" fmla="*/ 1167 h 1188"/>
                <a:gd name="T76" fmla="*/ 450 w 499"/>
                <a:gd name="T77" fmla="*/ 1177 h 1188"/>
                <a:gd name="T78" fmla="*/ 462 w 499"/>
                <a:gd name="T79" fmla="*/ 1188 h 1188"/>
                <a:gd name="T80" fmla="*/ 480 w 499"/>
                <a:gd name="T81" fmla="*/ 1167 h 1188"/>
                <a:gd name="T82" fmla="*/ 486 w 499"/>
                <a:gd name="T83" fmla="*/ 1177 h 11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9"/>
                <a:gd name="T127" fmla="*/ 0 h 1188"/>
                <a:gd name="T128" fmla="*/ 499 w 499"/>
                <a:gd name="T129" fmla="*/ 1188 h 11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9" h="1188">
                  <a:moveTo>
                    <a:pt x="0" y="0"/>
                  </a:moveTo>
                  <a:lnTo>
                    <a:pt x="0" y="1085"/>
                  </a:lnTo>
                  <a:lnTo>
                    <a:pt x="0" y="870"/>
                  </a:lnTo>
                  <a:lnTo>
                    <a:pt x="7" y="1044"/>
                  </a:lnTo>
                  <a:lnTo>
                    <a:pt x="7" y="952"/>
                  </a:lnTo>
                  <a:lnTo>
                    <a:pt x="13" y="1167"/>
                  </a:lnTo>
                  <a:lnTo>
                    <a:pt x="13" y="1054"/>
                  </a:lnTo>
                  <a:lnTo>
                    <a:pt x="19" y="1167"/>
                  </a:lnTo>
                  <a:lnTo>
                    <a:pt x="19" y="1147"/>
                  </a:lnTo>
                  <a:lnTo>
                    <a:pt x="25" y="1147"/>
                  </a:lnTo>
                  <a:lnTo>
                    <a:pt x="25" y="1188"/>
                  </a:lnTo>
                  <a:lnTo>
                    <a:pt x="31" y="1188"/>
                  </a:lnTo>
                  <a:lnTo>
                    <a:pt x="31" y="1157"/>
                  </a:lnTo>
                  <a:lnTo>
                    <a:pt x="37" y="1157"/>
                  </a:lnTo>
                  <a:lnTo>
                    <a:pt x="37" y="1095"/>
                  </a:lnTo>
                  <a:lnTo>
                    <a:pt x="43" y="1136"/>
                  </a:lnTo>
                  <a:lnTo>
                    <a:pt x="43" y="1147"/>
                  </a:lnTo>
                  <a:lnTo>
                    <a:pt x="55" y="1188"/>
                  </a:lnTo>
                  <a:lnTo>
                    <a:pt x="49" y="1188"/>
                  </a:lnTo>
                  <a:lnTo>
                    <a:pt x="55" y="1177"/>
                  </a:lnTo>
                  <a:lnTo>
                    <a:pt x="61" y="1157"/>
                  </a:lnTo>
                  <a:lnTo>
                    <a:pt x="61" y="1167"/>
                  </a:lnTo>
                  <a:lnTo>
                    <a:pt x="67" y="1188"/>
                  </a:lnTo>
                  <a:lnTo>
                    <a:pt x="67" y="1157"/>
                  </a:lnTo>
                  <a:lnTo>
                    <a:pt x="73" y="1157"/>
                  </a:lnTo>
                  <a:lnTo>
                    <a:pt x="73" y="1136"/>
                  </a:lnTo>
                  <a:lnTo>
                    <a:pt x="86" y="1157"/>
                  </a:lnTo>
                  <a:lnTo>
                    <a:pt x="79" y="1157"/>
                  </a:lnTo>
                  <a:lnTo>
                    <a:pt x="86" y="1177"/>
                  </a:lnTo>
                  <a:lnTo>
                    <a:pt x="92" y="1157"/>
                  </a:lnTo>
                  <a:lnTo>
                    <a:pt x="98" y="1188"/>
                  </a:lnTo>
                  <a:lnTo>
                    <a:pt x="98" y="1177"/>
                  </a:lnTo>
                  <a:lnTo>
                    <a:pt x="104" y="1147"/>
                  </a:lnTo>
                  <a:lnTo>
                    <a:pt x="104" y="1167"/>
                  </a:lnTo>
                  <a:lnTo>
                    <a:pt x="110" y="1157"/>
                  </a:lnTo>
                  <a:lnTo>
                    <a:pt x="116" y="1147"/>
                  </a:lnTo>
                  <a:lnTo>
                    <a:pt x="116" y="1157"/>
                  </a:lnTo>
                  <a:lnTo>
                    <a:pt x="128" y="1167"/>
                  </a:lnTo>
                  <a:lnTo>
                    <a:pt x="122" y="1167"/>
                  </a:lnTo>
                  <a:lnTo>
                    <a:pt x="128" y="1177"/>
                  </a:lnTo>
                  <a:lnTo>
                    <a:pt x="134" y="1188"/>
                  </a:lnTo>
                  <a:lnTo>
                    <a:pt x="134" y="1167"/>
                  </a:lnTo>
                  <a:lnTo>
                    <a:pt x="140" y="1188"/>
                  </a:lnTo>
                  <a:lnTo>
                    <a:pt x="140" y="1167"/>
                  </a:lnTo>
                  <a:lnTo>
                    <a:pt x="146" y="1157"/>
                  </a:lnTo>
                  <a:lnTo>
                    <a:pt x="146" y="1188"/>
                  </a:lnTo>
                  <a:lnTo>
                    <a:pt x="152" y="1177"/>
                  </a:lnTo>
                  <a:lnTo>
                    <a:pt x="158" y="1167"/>
                  </a:lnTo>
                  <a:lnTo>
                    <a:pt x="158" y="1188"/>
                  </a:lnTo>
                  <a:lnTo>
                    <a:pt x="171" y="1177"/>
                  </a:lnTo>
                  <a:lnTo>
                    <a:pt x="165" y="1177"/>
                  </a:lnTo>
                  <a:lnTo>
                    <a:pt x="171" y="1177"/>
                  </a:lnTo>
                  <a:lnTo>
                    <a:pt x="183" y="1177"/>
                  </a:lnTo>
                  <a:lnTo>
                    <a:pt x="177" y="1177"/>
                  </a:lnTo>
                  <a:lnTo>
                    <a:pt x="183" y="1177"/>
                  </a:lnTo>
                  <a:lnTo>
                    <a:pt x="189" y="1188"/>
                  </a:lnTo>
                  <a:lnTo>
                    <a:pt x="195" y="1177"/>
                  </a:lnTo>
                  <a:lnTo>
                    <a:pt x="201" y="1177"/>
                  </a:lnTo>
                  <a:lnTo>
                    <a:pt x="207" y="1167"/>
                  </a:lnTo>
                  <a:lnTo>
                    <a:pt x="213" y="1177"/>
                  </a:lnTo>
                  <a:lnTo>
                    <a:pt x="213" y="1167"/>
                  </a:lnTo>
                  <a:lnTo>
                    <a:pt x="225" y="1167"/>
                  </a:lnTo>
                  <a:lnTo>
                    <a:pt x="219" y="1167"/>
                  </a:lnTo>
                  <a:lnTo>
                    <a:pt x="225" y="1177"/>
                  </a:lnTo>
                  <a:lnTo>
                    <a:pt x="231" y="1167"/>
                  </a:lnTo>
                  <a:lnTo>
                    <a:pt x="237" y="1188"/>
                  </a:lnTo>
                  <a:lnTo>
                    <a:pt x="237" y="1167"/>
                  </a:lnTo>
                  <a:lnTo>
                    <a:pt x="243" y="1177"/>
                  </a:lnTo>
                  <a:lnTo>
                    <a:pt x="250" y="1177"/>
                  </a:lnTo>
                  <a:lnTo>
                    <a:pt x="256" y="1167"/>
                  </a:lnTo>
                  <a:lnTo>
                    <a:pt x="256" y="1188"/>
                  </a:lnTo>
                  <a:lnTo>
                    <a:pt x="262" y="1188"/>
                  </a:lnTo>
                  <a:lnTo>
                    <a:pt x="262" y="1157"/>
                  </a:lnTo>
                  <a:lnTo>
                    <a:pt x="268" y="1188"/>
                  </a:lnTo>
                  <a:lnTo>
                    <a:pt x="268" y="1167"/>
                  </a:lnTo>
                  <a:lnTo>
                    <a:pt x="274" y="1188"/>
                  </a:lnTo>
                  <a:lnTo>
                    <a:pt x="280" y="1177"/>
                  </a:lnTo>
                  <a:lnTo>
                    <a:pt x="286" y="1177"/>
                  </a:lnTo>
                  <a:lnTo>
                    <a:pt x="292" y="1188"/>
                  </a:lnTo>
                  <a:lnTo>
                    <a:pt x="298" y="1167"/>
                  </a:lnTo>
                  <a:lnTo>
                    <a:pt x="298" y="1177"/>
                  </a:lnTo>
                  <a:lnTo>
                    <a:pt x="304" y="1167"/>
                  </a:lnTo>
                  <a:lnTo>
                    <a:pt x="304" y="1188"/>
                  </a:lnTo>
                  <a:lnTo>
                    <a:pt x="310" y="1177"/>
                  </a:lnTo>
                  <a:lnTo>
                    <a:pt x="310" y="1188"/>
                  </a:lnTo>
                  <a:lnTo>
                    <a:pt x="316" y="1167"/>
                  </a:lnTo>
                  <a:lnTo>
                    <a:pt x="316" y="1188"/>
                  </a:lnTo>
                  <a:lnTo>
                    <a:pt x="322" y="1177"/>
                  </a:lnTo>
                  <a:lnTo>
                    <a:pt x="322" y="1188"/>
                  </a:lnTo>
                  <a:lnTo>
                    <a:pt x="335" y="1188"/>
                  </a:lnTo>
                  <a:lnTo>
                    <a:pt x="329" y="1188"/>
                  </a:lnTo>
                  <a:lnTo>
                    <a:pt x="335" y="1188"/>
                  </a:lnTo>
                  <a:lnTo>
                    <a:pt x="341" y="1177"/>
                  </a:lnTo>
                  <a:lnTo>
                    <a:pt x="347" y="1177"/>
                  </a:lnTo>
                  <a:lnTo>
                    <a:pt x="353" y="1188"/>
                  </a:lnTo>
                  <a:lnTo>
                    <a:pt x="359" y="1177"/>
                  </a:lnTo>
                  <a:lnTo>
                    <a:pt x="359" y="1157"/>
                  </a:lnTo>
                  <a:lnTo>
                    <a:pt x="365" y="1177"/>
                  </a:lnTo>
                  <a:lnTo>
                    <a:pt x="365" y="1188"/>
                  </a:lnTo>
                  <a:lnTo>
                    <a:pt x="371" y="1177"/>
                  </a:lnTo>
                  <a:lnTo>
                    <a:pt x="377" y="1188"/>
                  </a:lnTo>
                  <a:lnTo>
                    <a:pt x="383" y="1177"/>
                  </a:lnTo>
                  <a:lnTo>
                    <a:pt x="389" y="1188"/>
                  </a:lnTo>
                  <a:lnTo>
                    <a:pt x="401" y="1188"/>
                  </a:lnTo>
                  <a:lnTo>
                    <a:pt x="395" y="1188"/>
                  </a:lnTo>
                  <a:lnTo>
                    <a:pt x="401" y="1177"/>
                  </a:lnTo>
                  <a:lnTo>
                    <a:pt x="414" y="1177"/>
                  </a:lnTo>
                  <a:lnTo>
                    <a:pt x="408" y="1177"/>
                  </a:lnTo>
                  <a:lnTo>
                    <a:pt x="414" y="1188"/>
                  </a:lnTo>
                  <a:lnTo>
                    <a:pt x="420" y="1177"/>
                  </a:lnTo>
                  <a:lnTo>
                    <a:pt x="432" y="1177"/>
                  </a:lnTo>
                  <a:lnTo>
                    <a:pt x="432" y="1167"/>
                  </a:lnTo>
                  <a:lnTo>
                    <a:pt x="438" y="1177"/>
                  </a:lnTo>
                  <a:lnTo>
                    <a:pt x="438" y="1167"/>
                  </a:lnTo>
                  <a:lnTo>
                    <a:pt x="450" y="1177"/>
                  </a:lnTo>
                  <a:lnTo>
                    <a:pt x="444" y="1177"/>
                  </a:lnTo>
                  <a:lnTo>
                    <a:pt x="450" y="1177"/>
                  </a:lnTo>
                  <a:lnTo>
                    <a:pt x="456" y="1188"/>
                  </a:lnTo>
                  <a:lnTo>
                    <a:pt x="462" y="1177"/>
                  </a:lnTo>
                  <a:lnTo>
                    <a:pt x="462" y="1188"/>
                  </a:lnTo>
                  <a:lnTo>
                    <a:pt x="468" y="1177"/>
                  </a:lnTo>
                  <a:lnTo>
                    <a:pt x="474" y="1188"/>
                  </a:lnTo>
                  <a:lnTo>
                    <a:pt x="480" y="1167"/>
                  </a:lnTo>
                  <a:lnTo>
                    <a:pt x="480" y="1177"/>
                  </a:lnTo>
                  <a:lnTo>
                    <a:pt x="493" y="1177"/>
                  </a:lnTo>
                  <a:lnTo>
                    <a:pt x="486" y="1177"/>
                  </a:lnTo>
                  <a:lnTo>
                    <a:pt x="493" y="1177"/>
                  </a:lnTo>
                  <a:lnTo>
                    <a:pt x="499" y="1177"/>
                  </a:lnTo>
                </a:path>
              </a:pathLst>
            </a:custGeom>
            <a:noFill/>
            <a:ln w="19050">
              <a:solidFill>
                <a:srgbClr val="0000FF"/>
              </a:solidFill>
              <a:prstDash val="solid"/>
              <a:round/>
              <a:headEnd/>
              <a:tailEnd/>
            </a:ln>
          </p:spPr>
          <p:txBody>
            <a:bodyPr/>
            <a:lstStyle/>
            <a:p>
              <a:endParaRPr lang="ja-JP" altLang="en-US"/>
            </a:p>
          </p:txBody>
        </p:sp>
        <p:sp>
          <p:nvSpPr>
            <p:cNvPr id="175" name="Freeform 524"/>
            <p:cNvSpPr>
              <a:spLocks/>
            </p:cNvSpPr>
            <p:nvPr/>
          </p:nvSpPr>
          <p:spPr bwMode="auto">
            <a:xfrm>
              <a:off x="5172" y="1950"/>
              <a:ext cx="619" cy="564"/>
            </a:xfrm>
            <a:custGeom>
              <a:avLst/>
              <a:gdLst>
                <a:gd name="T0" fmla="*/ 6 w 619"/>
                <a:gd name="T1" fmla="*/ 553 h 564"/>
                <a:gd name="T2" fmla="*/ 24 w 619"/>
                <a:gd name="T3" fmla="*/ 553 h 564"/>
                <a:gd name="T4" fmla="*/ 30 w 619"/>
                <a:gd name="T5" fmla="*/ 564 h 564"/>
                <a:gd name="T6" fmla="*/ 42 w 619"/>
                <a:gd name="T7" fmla="*/ 564 h 564"/>
                <a:gd name="T8" fmla="*/ 60 w 619"/>
                <a:gd name="T9" fmla="*/ 564 h 564"/>
                <a:gd name="T10" fmla="*/ 73 w 619"/>
                <a:gd name="T11" fmla="*/ 553 h 564"/>
                <a:gd name="T12" fmla="*/ 85 w 619"/>
                <a:gd name="T13" fmla="*/ 564 h 564"/>
                <a:gd name="T14" fmla="*/ 91 w 619"/>
                <a:gd name="T15" fmla="*/ 564 h 564"/>
                <a:gd name="T16" fmla="*/ 109 w 619"/>
                <a:gd name="T17" fmla="*/ 564 h 564"/>
                <a:gd name="T18" fmla="*/ 121 w 619"/>
                <a:gd name="T19" fmla="*/ 564 h 564"/>
                <a:gd name="T20" fmla="*/ 133 w 619"/>
                <a:gd name="T21" fmla="*/ 564 h 564"/>
                <a:gd name="T22" fmla="*/ 152 w 619"/>
                <a:gd name="T23" fmla="*/ 564 h 564"/>
                <a:gd name="T24" fmla="*/ 170 w 619"/>
                <a:gd name="T25" fmla="*/ 564 h 564"/>
                <a:gd name="T26" fmla="*/ 182 w 619"/>
                <a:gd name="T27" fmla="*/ 553 h 564"/>
                <a:gd name="T28" fmla="*/ 200 w 619"/>
                <a:gd name="T29" fmla="*/ 564 h 564"/>
                <a:gd name="T30" fmla="*/ 218 w 619"/>
                <a:gd name="T31" fmla="*/ 564 h 564"/>
                <a:gd name="T32" fmla="*/ 230 w 619"/>
                <a:gd name="T33" fmla="*/ 553 h 564"/>
                <a:gd name="T34" fmla="*/ 249 w 619"/>
                <a:gd name="T35" fmla="*/ 564 h 564"/>
                <a:gd name="T36" fmla="*/ 261 w 619"/>
                <a:gd name="T37" fmla="*/ 564 h 564"/>
                <a:gd name="T38" fmla="*/ 279 w 619"/>
                <a:gd name="T39" fmla="*/ 564 h 564"/>
                <a:gd name="T40" fmla="*/ 297 w 619"/>
                <a:gd name="T41" fmla="*/ 553 h 564"/>
                <a:gd name="T42" fmla="*/ 316 w 619"/>
                <a:gd name="T43" fmla="*/ 553 h 564"/>
                <a:gd name="T44" fmla="*/ 328 w 619"/>
                <a:gd name="T45" fmla="*/ 564 h 564"/>
                <a:gd name="T46" fmla="*/ 346 w 619"/>
                <a:gd name="T47" fmla="*/ 564 h 564"/>
                <a:gd name="T48" fmla="*/ 364 w 619"/>
                <a:gd name="T49" fmla="*/ 564 h 564"/>
                <a:gd name="T50" fmla="*/ 376 w 619"/>
                <a:gd name="T51" fmla="*/ 564 h 564"/>
                <a:gd name="T52" fmla="*/ 395 w 619"/>
                <a:gd name="T53" fmla="*/ 564 h 564"/>
                <a:gd name="T54" fmla="*/ 413 w 619"/>
                <a:gd name="T55" fmla="*/ 553 h 564"/>
                <a:gd name="T56" fmla="*/ 431 w 619"/>
                <a:gd name="T57" fmla="*/ 553 h 564"/>
                <a:gd name="T58" fmla="*/ 449 w 619"/>
                <a:gd name="T59" fmla="*/ 564 h 564"/>
                <a:gd name="T60" fmla="*/ 473 w 619"/>
                <a:gd name="T61" fmla="*/ 564 h 564"/>
                <a:gd name="T62" fmla="*/ 480 w 619"/>
                <a:gd name="T63" fmla="*/ 553 h 564"/>
                <a:gd name="T64" fmla="*/ 492 w 619"/>
                <a:gd name="T65" fmla="*/ 564 h 564"/>
                <a:gd name="T66" fmla="*/ 510 w 619"/>
                <a:gd name="T67" fmla="*/ 564 h 564"/>
                <a:gd name="T68" fmla="*/ 522 w 619"/>
                <a:gd name="T69" fmla="*/ 553 h 564"/>
                <a:gd name="T70" fmla="*/ 540 w 619"/>
                <a:gd name="T71" fmla="*/ 543 h 564"/>
                <a:gd name="T72" fmla="*/ 552 w 619"/>
                <a:gd name="T73" fmla="*/ 471 h 564"/>
                <a:gd name="T74" fmla="*/ 559 w 619"/>
                <a:gd name="T75" fmla="*/ 512 h 564"/>
                <a:gd name="T76" fmla="*/ 571 w 619"/>
                <a:gd name="T77" fmla="*/ 553 h 564"/>
                <a:gd name="T78" fmla="*/ 583 w 619"/>
                <a:gd name="T79" fmla="*/ 564 h 564"/>
                <a:gd name="T80" fmla="*/ 595 w 619"/>
                <a:gd name="T81" fmla="*/ 553 h 564"/>
                <a:gd name="T82" fmla="*/ 607 w 619"/>
                <a:gd name="T83" fmla="*/ 564 h 5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9"/>
                <a:gd name="T127" fmla="*/ 0 h 564"/>
                <a:gd name="T128" fmla="*/ 619 w 619"/>
                <a:gd name="T129" fmla="*/ 564 h 5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9" h="564">
                  <a:moveTo>
                    <a:pt x="0" y="553"/>
                  </a:moveTo>
                  <a:lnTo>
                    <a:pt x="6" y="564"/>
                  </a:lnTo>
                  <a:lnTo>
                    <a:pt x="6" y="553"/>
                  </a:lnTo>
                  <a:lnTo>
                    <a:pt x="12" y="564"/>
                  </a:lnTo>
                  <a:lnTo>
                    <a:pt x="12" y="553"/>
                  </a:lnTo>
                  <a:lnTo>
                    <a:pt x="24" y="553"/>
                  </a:lnTo>
                  <a:lnTo>
                    <a:pt x="18" y="553"/>
                  </a:lnTo>
                  <a:lnTo>
                    <a:pt x="24" y="564"/>
                  </a:lnTo>
                  <a:lnTo>
                    <a:pt x="30" y="564"/>
                  </a:lnTo>
                  <a:lnTo>
                    <a:pt x="42" y="564"/>
                  </a:lnTo>
                  <a:lnTo>
                    <a:pt x="36" y="564"/>
                  </a:lnTo>
                  <a:lnTo>
                    <a:pt x="42" y="564"/>
                  </a:lnTo>
                  <a:lnTo>
                    <a:pt x="48" y="553"/>
                  </a:lnTo>
                  <a:lnTo>
                    <a:pt x="48" y="564"/>
                  </a:lnTo>
                  <a:lnTo>
                    <a:pt x="60" y="564"/>
                  </a:lnTo>
                  <a:lnTo>
                    <a:pt x="54" y="564"/>
                  </a:lnTo>
                  <a:lnTo>
                    <a:pt x="60" y="553"/>
                  </a:lnTo>
                  <a:lnTo>
                    <a:pt x="73" y="553"/>
                  </a:lnTo>
                  <a:lnTo>
                    <a:pt x="66" y="553"/>
                  </a:lnTo>
                  <a:lnTo>
                    <a:pt x="73" y="564"/>
                  </a:lnTo>
                  <a:lnTo>
                    <a:pt x="85" y="564"/>
                  </a:lnTo>
                  <a:lnTo>
                    <a:pt x="79" y="564"/>
                  </a:lnTo>
                  <a:lnTo>
                    <a:pt x="85" y="564"/>
                  </a:lnTo>
                  <a:lnTo>
                    <a:pt x="91" y="564"/>
                  </a:lnTo>
                  <a:lnTo>
                    <a:pt x="97" y="553"/>
                  </a:lnTo>
                  <a:lnTo>
                    <a:pt x="103" y="564"/>
                  </a:lnTo>
                  <a:lnTo>
                    <a:pt x="109" y="564"/>
                  </a:lnTo>
                  <a:lnTo>
                    <a:pt x="115" y="564"/>
                  </a:lnTo>
                  <a:lnTo>
                    <a:pt x="127" y="564"/>
                  </a:lnTo>
                  <a:lnTo>
                    <a:pt x="121" y="564"/>
                  </a:lnTo>
                  <a:lnTo>
                    <a:pt x="127" y="564"/>
                  </a:lnTo>
                  <a:lnTo>
                    <a:pt x="139" y="564"/>
                  </a:lnTo>
                  <a:lnTo>
                    <a:pt x="133" y="564"/>
                  </a:lnTo>
                  <a:lnTo>
                    <a:pt x="139" y="553"/>
                  </a:lnTo>
                  <a:lnTo>
                    <a:pt x="145" y="564"/>
                  </a:lnTo>
                  <a:lnTo>
                    <a:pt x="152" y="564"/>
                  </a:lnTo>
                  <a:lnTo>
                    <a:pt x="158" y="564"/>
                  </a:lnTo>
                  <a:lnTo>
                    <a:pt x="164" y="553"/>
                  </a:lnTo>
                  <a:lnTo>
                    <a:pt x="170" y="564"/>
                  </a:lnTo>
                  <a:lnTo>
                    <a:pt x="176" y="553"/>
                  </a:lnTo>
                  <a:lnTo>
                    <a:pt x="188" y="553"/>
                  </a:lnTo>
                  <a:lnTo>
                    <a:pt x="182" y="553"/>
                  </a:lnTo>
                  <a:lnTo>
                    <a:pt x="188" y="564"/>
                  </a:lnTo>
                  <a:lnTo>
                    <a:pt x="194" y="553"/>
                  </a:lnTo>
                  <a:lnTo>
                    <a:pt x="200" y="564"/>
                  </a:lnTo>
                  <a:lnTo>
                    <a:pt x="206" y="564"/>
                  </a:lnTo>
                  <a:lnTo>
                    <a:pt x="212" y="553"/>
                  </a:lnTo>
                  <a:lnTo>
                    <a:pt x="218" y="564"/>
                  </a:lnTo>
                  <a:lnTo>
                    <a:pt x="224" y="553"/>
                  </a:lnTo>
                  <a:lnTo>
                    <a:pt x="230" y="564"/>
                  </a:lnTo>
                  <a:lnTo>
                    <a:pt x="230" y="553"/>
                  </a:lnTo>
                  <a:lnTo>
                    <a:pt x="237" y="564"/>
                  </a:lnTo>
                  <a:lnTo>
                    <a:pt x="243" y="564"/>
                  </a:lnTo>
                  <a:lnTo>
                    <a:pt x="249" y="564"/>
                  </a:lnTo>
                  <a:lnTo>
                    <a:pt x="255" y="564"/>
                  </a:lnTo>
                  <a:lnTo>
                    <a:pt x="267" y="564"/>
                  </a:lnTo>
                  <a:lnTo>
                    <a:pt x="261" y="564"/>
                  </a:lnTo>
                  <a:lnTo>
                    <a:pt x="267" y="564"/>
                  </a:lnTo>
                  <a:lnTo>
                    <a:pt x="273" y="553"/>
                  </a:lnTo>
                  <a:lnTo>
                    <a:pt x="279" y="564"/>
                  </a:lnTo>
                  <a:lnTo>
                    <a:pt x="285" y="553"/>
                  </a:lnTo>
                  <a:lnTo>
                    <a:pt x="291" y="564"/>
                  </a:lnTo>
                  <a:lnTo>
                    <a:pt x="297" y="553"/>
                  </a:lnTo>
                  <a:lnTo>
                    <a:pt x="303" y="564"/>
                  </a:lnTo>
                  <a:lnTo>
                    <a:pt x="309" y="564"/>
                  </a:lnTo>
                  <a:lnTo>
                    <a:pt x="316" y="553"/>
                  </a:lnTo>
                  <a:lnTo>
                    <a:pt x="322" y="564"/>
                  </a:lnTo>
                  <a:lnTo>
                    <a:pt x="322" y="553"/>
                  </a:lnTo>
                  <a:lnTo>
                    <a:pt x="328" y="564"/>
                  </a:lnTo>
                  <a:lnTo>
                    <a:pt x="334" y="553"/>
                  </a:lnTo>
                  <a:lnTo>
                    <a:pt x="340" y="564"/>
                  </a:lnTo>
                  <a:lnTo>
                    <a:pt x="346" y="564"/>
                  </a:lnTo>
                  <a:lnTo>
                    <a:pt x="352" y="564"/>
                  </a:lnTo>
                  <a:lnTo>
                    <a:pt x="358" y="553"/>
                  </a:lnTo>
                  <a:lnTo>
                    <a:pt x="364" y="564"/>
                  </a:lnTo>
                  <a:lnTo>
                    <a:pt x="376" y="564"/>
                  </a:lnTo>
                  <a:lnTo>
                    <a:pt x="370" y="564"/>
                  </a:lnTo>
                  <a:lnTo>
                    <a:pt x="376" y="564"/>
                  </a:lnTo>
                  <a:lnTo>
                    <a:pt x="382" y="553"/>
                  </a:lnTo>
                  <a:lnTo>
                    <a:pt x="388" y="564"/>
                  </a:lnTo>
                  <a:lnTo>
                    <a:pt x="395" y="564"/>
                  </a:lnTo>
                  <a:lnTo>
                    <a:pt x="401" y="564"/>
                  </a:lnTo>
                  <a:lnTo>
                    <a:pt x="407" y="564"/>
                  </a:lnTo>
                  <a:lnTo>
                    <a:pt x="413" y="553"/>
                  </a:lnTo>
                  <a:lnTo>
                    <a:pt x="419" y="564"/>
                  </a:lnTo>
                  <a:lnTo>
                    <a:pt x="425" y="564"/>
                  </a:lnTo>
                  <a:lnTo>
                    <a:pt x="431" y="553"/>
                  </a:lnTo>
                  <a:lnTo>
                    <a:pt x="437" y="564"/>
                  </a:lnTo>
                  <a:lnTo>
                    <a:pt x="443" y="564"/>
                  </a:lnTo>
                  <a:lnTo>
                    <a:pt x="449" y="564"/>
                  </a:lnTo>
                  <a:lnTo>
                    <a:pt x="455" y="564"/>
                  </a:lnTo>
                  <a:lnTo>
                    <a:pt x="461" y="564"/>
                  </a:lnTo>
                  <a:lnTo>
                    <a:pt x="473" y="564"/>
                  </a:lnTo>
                  <a:lnTo>
                    <a:pt x="467" y="564"/>
                  </a:lnTo>
                  <a:lnTo>
                    <a:pt x="473" y="564"/>
                  </a:lnTo>
                  <a:lnTo>
                    <a:pt x="480" y="553"/>
                  </a:lnTo>
                  <a:lnTo>
                    <a:pt x="486" y="564"/>
                  </a:lnTo>
                  <a:lnTo>
                    <a:pt x="486" y="553"/>
                  </a:lnTo>
                  <a:lnTo>
                    <a:pt x="492" y="564"/>
                  </a:lnTo>
                  <a:lnTo>
                    <a:pt x="498" y="553"/>
                  </a:lnTo>
                  <a:lnTo>
                    <a:pt x="504" y="564"/>
                  </a:lnTo>
                  <a:lnTo>
                    <a:pt x="510" y="564"/>
                  </a:lnTo>
                  <a:lnTo>
                    <a:pt x="516" y="553"/>
                  </a:lnTo>
                  <a:lnTo>
                    <a:pt x="528" y="553"/>
                  </a:lnTo>
                  <a:lnTo>
                    <a:pt x="522" y="553"/>
                  </a:lnTo>
                  <a:lnTo>
                    <a:pt x="528" y="553"/>
                  </a:lnTo>
                  <a:lnTo>
                    <a:pt x="534" y="553"/>
                  </a:lnTo>
                  <a:lnTo>
                    <a:pt x="540" y="543"/>
                  </a:lnTo>
                  <a:lnTo>
                    <a:pt x="546" y="543"/>
                  </a:lnTo>
                  <a:lnTo>
                    <a:pt x="546" y="512"/>
                  </a:lnTo>
                  <a:lnTo>
                    <a:pt x="552" y="471"/>
                  </a:lnTo>
                  <a:lnTo>
                    <a:pt x="552" y="0"/>
                  </a:lnTo>
                  <a:lnTo>
                    <a:pt x="552" y="420"/>
                  </a:lnTo>
                  <a:lnTo>
                    <a:pt x="559" y="512"/>
                  </a:lnTo>
                  <a:lnTo>
                    <a:pt x="559" y="523"/>
                  </a:lnTo>
                  <a:lnTo>
                    <a:pt x="565" y="543"/>
                  </a:lnTo>
                  <a:lnTo>
                    <a:pt x="571" y="553"/>
                  </a:lnTo>
                  <a:lnTo>
                    <a:pt x="571" y="543"/>
                  </a:lnTo>
                  <a:lnTo>
                    <a:pt x="577" y="553"/>
                  </a:lnTo>
                  <a:lnTo>
                    <a:pt x="583" y="564"/>
                  </a:lnTo>
                  <a:lnTo>
                    <a:pt x="583" y="553"/>
                  </a:lnTo>
                  <a:lnTo>
                    <a:pt x="589" y="564"/>
                  </a:lnTo>
                  <a:lnTo>
                    <a:pt x="595" y="553"/>
                  </a:lnTo>
                  <a:lnTo>
                    <a:pt x="601" y="564"/>
                  </a:lnTo>
                  <a:lnTo>
                    <a:pt x="613" y="564"/>
                  </a:lnTo>
                  <a:lnTo>
                    <a:pt x="607" y="564"/>
                  </a:lnTo>
                  <a:lnTo>
                    <a:pt x="613" y="564"/>
                  </a:lnTo>
                  <a:lnTo>
                    <a:pt x="619" y="564"/>
                  </a:lnTo>
                </a:path>
              </a:pathLst>
            </a:custGeom>
            <a:noFill/>
            <a:ln w="19050">
              <a:solidFill>
                <a:srgbClr val="0000FF"/>
              </a:solidFill>
              <a:prstDash val="solid"/>
              <a:round/>
              <a:headEnd/>
              <a:tailEnd/>
            </a:ln>
          </p:spPr>
          <p:txBody>
            <a:bodyPr/>
            <a:lstStyle/>
            <a:p>
              <a:endParaRPr lang="ja-JP" altLang="en-US"/>
            </a:p>
          </p:txBody>
        </p:sp>
        <p:sp>
          <p:nvSpPr>
            <p:cNvPr id="176" name="Freeform 525"/>
            <p:cNvSpPr>
              <a:spLocks/>
            </p:cNvSpPr>
            <p:nvPr/>
          </p:nvSpPr>
          <p:spPr bwMode="auto">
            <a:xfrm>
              <a:off x="5791" y="2503"/>
              <a:ext cx="735" cy="11"/>
            </a:xfrm>
            <a:custGeom>
              <a:avLst/>
              <a:gdLst>
                <a:gd name="T0" fmla="*/ 19 w 735"/>
                <a:gd name="T1" fmla="*/ 11 h 11"/>
                <a:gd name="T2" fmla="*/ 25 w 735"/>
                <a:gd name="T3" fmla="*/ 11 h 11"/>
                <a:gd name="T4" fmla="*/ 43 w 735"/>
                <a:gd name="T5" fmla="*/ 0 h 11"/>
                <a:gd name="T6" fmla="*/ 61 w 735"/>
                <a:gd name="T7" fmla="*/ 11 h 11"/>
                <a:gd name="T8" fmla="*/ 79 w 735"/>
                <a:gd name="T9" fmla="*/ 0 h 11"/>
                <a:gd name="T10" fmla="*/ 85 w 735"/>
                <a:gd name="T11" fmla="*/ 11 h 11"/>
                <a:gd name="T12" fmla="*/ 104 w 735"/>
                <a:gd name="T13" fmla="*/ 11 h 11"/>
                <a:gd name="T14" fmla="*/ 116 w 735"/>
                <a:gd name="T15" fmla="*/ 11 h 11"/>
                <a:gd name="T16" fmla="*/ 134 w 735"/>
                <a:gd name="T17" fmla="*/ 11 h 11"/>
                <a:gd name="T18" fmla="*/ 152 w 735"/>
                <a:gd name="T19" fmla="*/ 11 h 11"/>
                <a:gd name="T20" fmla="*/ 170 w 735"/>
                <a:gd name="T21" fmla="*/ 11 h 11"/>
                <a:gd name="T22" fmla="*/ 189 w 735"/>
                <a:gd name="T23" fmla="*/ 11 h 11"/>
                <a:gd name="T24" fmla="*/ 207 w 735"/>
                <a:gd name="T25" fmla="*/ 11 h 11"/>
                <a:gd name="T26" fmla="*/ 225 w 735"/>
                <a:gd name="T27" fmla="*/ 11 h 11"/>
                <a:gd name="T28" fmla="*/ 243 w 735"/>
                <a:gd name="T29" fmla="*/ 11 h 11"/>
                <a:gd name="T30" fmla="*/ 262 w 735"/>
                <a:gd name="T31" fmla="*/ 11 h 11"/>
                <a:gd name="T32" fmla="*/ 280 w 735"/>
                <a:gd name="T33" fmla="*/ 0 h 11"/>
                <a:gd name="T34" fmla="*/ 298 w 735"/>
                <a:gd name="T35" fmla="*/ 11 h 11"/>
                <a:gd name="T36" fmla="*/ 310 w 735"/>
                <a:gd name="T37" fmla="*/ 11 h 11"/>
                <a:gd name="T38" fmla="*/ 328 w 735"/>
                <a:gd name="T39" fmla="*/ 11 h 11"/>
                <a:gd name="T40" fmla="*/ 347 w 735"/>
                <a:gd name="T41" fmla="*/ 11 h 11"/>
                <a:gd name="T42" fmla="*/ 359 w 735"/>
                <a:gd name="T43" fmla="*/ 11 h 11"/>
                <a:gd name="T44" fmla="*/ 377 w 735"/>
                <a:gd name="T45" fmla="*/ 11 h 11"/>
                <a:gd name="T46" fmla="*/ 395 w 735"/>
                <a:gd name="T47" fmla="*/ 11 h 11"/>
                <a:gd name="T48" fmla="*/ 413 w 735"/>
                <a:gd name="T49" fmla="*/ 11 h 11"/>
                <a:gd name="T50" fmla="*/ 432 w 735"/>
                <a:gd name="T51" fmla="*/ 11 h 11"/>
                <a:gd name="T52" fmla="*/ 450 w 735"/>
                <a:gd name="T53" fmla="*/ 11 h 11"/>
                <a:gd name="T54" fmla="*/ 468 w 735"/>
                <a:gd name="T55" fmla="*/ 11 h 11"/>
                <a:gd name="T56" fmla="*/ 486 w 735"/>
                <a:gd name="T57" fmla="*/ 11 h 11"/>
                <a:gd name="T58" fmla="*/ 505 w 735"/>
                <a:gd name="T59" fmla="*/ 11 h 11"/>
                <a:gd name="T60" fmla="*/ 523 w 735"/>
                <a:gd name="T61" fmla="*/ 11 h 11"/>
                <a:gd name="T62" fmla="*/ 541 w 735"/>
                <a:gd name="T63" fmla="*/ 11 h 11"/>
                <a:gd name="T64" fmla="*/ 559 w 735"/>
                <a:gd name="T65" fmla="*/ 11 h 11"/>
                <a:gd name="T66" fmla="*/ 577 w 735"/>
                <a:gd name="T67" fmla="*/ 11 h 11"/>
                <a:gd name="T68" fmla="*/ 596 w 735"/>
                <a:gd name="T69" fmla="*/ 11 h 11"/>
                <a:gd name="T70" fmla="*/ 614 w 735"/>
                <a:gd name="T71" fmla="*/ 11 h 11"/>
                <a:gd name="T72" fmla="*/ 632 w 735"/>
                <a:gd name="T73" fmla="*/ 11 h 11"/>
                <a:gd name="T74" fmla="*/ 650 w 735"/>
                <a:gd name="T75" fmla="*/ 11 h 11"/>
                <a:gd name="T76" fmla="*/ 669 w 735"/>
                <a:gd name="T77" fmla="*/ 11 h 11"/>
                <a:gd name="T78" fmla="*/ 687 w 735"/>
                <a:gd name="T79" fmla="*/ 11 h 11"/>
                <a:gd name="T80" fmla="*/ 705 w 735"/>
                <a:gd name="T81" fmla="*/ 11 h 11"/>
                <a:gd name="T82" fmla="*/ 723 w 735"/>
                <a:gd name="T83" fmla="*/ 11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5"/>
                <a:gd name="T127" fmla="*/ 0 h 11"/>
                <a:gd name="T128" fmla="*/ 735 w 735"/>
                <a:gd name="T129" fmla="*/ 11 h 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5" h="11">
                  <a:moveTo>
                    <a:pt x="0" y="11"/>
                  </a:moveTo>
                  <a:lnTo>
                    <a:pt x="6" y="11"/>
                  </a:lnTo>
                  <a:lnTo>
                    <a:pt x="19" y="11"/>
                  </a:lnTo>
                  <a:lnTo>
                    <a:pt x="12" y="11"/>
                  </a:lnTo>
                  <a:lnTo>
                    <a:pt x="19" y="11"/>
                  </a:lnTo>
                  <a:lnTo>
                    <a:pt x="25" y="11"/>
                  </a:lnTo>
                  <a:lnTo>
                    <a:pt x="31" y="11"/>
                  </a:lnTo>
                  <a:lnTo>
                    <a:pt x="37" y="11"/>
                  </a:lnTo>
                  <a:lnTo>
                    <a:pt x="43" y="0"/>
                  </a:lnTo>
                  <a:lnTo>
                    <a:pt x="49" y="11"/>
                  </a:lnTo>
                  <a:lnTo>
                    <a:pt x="55" y="11"/>
                  </a:lnTo>
                  <a:lnTo>
                    <a:pt x="61" y="11"/>
                  </a:lnTo>
                  <a:lnTo>
                    <a:pt x="67" y="11"/>
                  </a:lnTo>
                  <a:lnTo>
                    <a:pt x="73" y="11"/>
                  </a:lnTo>
                  <a:lnTo>
                    <a:pt x="79" y="0"/>
                  </a:lnTo>
                  <a:lnTo>
                    <a:pt x="79" y="11"/>
                  </a:lnTo>
                  <a:lnTo>
                    <a:pt x="91" y="11"/>
                  </a:lnTo>
                  <a:lnTo>
                    <a:pt x="85" y="11"/>
                  </a:lnTo>
                  <a:lnTo>
                    <a:pt x="91" y="11"/>
                  </a:lnTo>
                  <a:lnTo>
                    <a:pt x="97" y="11"/>
                  </a:lnTo>
                  <a:lnTo>
                    <a:pt x="104" y="11"/>
                  </a:lnTo>
                  <a:lnTo>
                    <a:pt x="116" y="11"/>
                  </a:lnTo>
                  <a:lnTo>
                    <a:pt x="110" y="11"/>
                  </a:lnTo>
                  <a:lnTo>
                    <a:pt x="116" y="11"/>
                  </a:lnTo>
                  <a:lnTo>
                    <a:pt x="122" y="0"/>
                  </a:lnTo>
                  <a:lnTo>
                    <a:pt x="128" y="11"/>
                  </a:lnTo>
                  <a:lnTo>
                    <a:pt x="134" y="11"/>
                  </a:lnTo>
                  <a:lnTo>
                    <a:pt x="140" y="11"/>
                  </a:lnTo>
                  <a:lnTo>
                    <a:pt x="146" y="11"/>
                  </a:lnTo>
                  <a:lnTo>
                    <a:pt x="152" y="11"/>
                  </a:lnTo>
                  <a:lnTo>
                    <a:pt x="158" y="11"/>
                  </a:lnTo>
                  <a:lnTo>
                    <a:pt x="164" y="11"/>
                  </a:lnTo>
                  <a:lnTo>
                    <a:pt x="170" y="11"/>
                  </a:lnTo>
                  <a:lnTo>
                    <a:pt x="176" y="11"/>
                  </a:lnTo>
                  <a:lnTo>
                    <a:pt x="183" y="11"/>
                  </a:lnTo>
                  <a:lnTo>
                    <a:pt x="189" y="11"/>
                  </a:lnTo>
                  <a:lnTo>
                    <a:pt x="195" y="11"/>
                  </a:lnTo>
                  <a:lnTo>
                    <a:pt x="201" y="11"/>
                  </a:lnTo>
                  <a:lnTo>
                    <a:pt x="207" y="11"/>
                  </a:lnTo>
                  <a:lnTo>
                    <a:pt x="213" y="11"/>
                  </a:lnTo>
                  <a:lnTo>
                    <a:pt x="219" y="11"/>
                  </a:lnTo>
                  <a:lnTo>
                    <a:pt x="225" y="11"/>
                  </a:lnTo>
                  <a:lnTo>
                    <a:pt x="231" y="11"/>
                  </a:lnTo>
                  <a:lnTo>
                    <a:pt x="237" y="11"/>
                  </a:lnTo>
                  <a:lnTo>
                    <a:pt x="243" y="11"/>
                  </a:lnTo>
                  <a:lnTo>
                    <a:pt x="249" y="11"/>
                  </a:lnTo>
                  <a:lnTo>
                    <a:pt x="255" y="11"/>
                  </a:lnTo>
                  <a:lnTo>
                    <a:pt x="262" y="11"/>
                  </a:lnTo>
                  <a:lnTo>
                    <a:pt x="268" y="11"/>
                  </a:lnTo>
                  <a:lnTo>
                    <a:pt x="274" y="11"/>
                  </a:lnTo>
                  <a:lnTo>
                    <a:pt x="280" y="0"/>
                  </a:lnTo>
                  <a:lnTo>
                    <a:pt x="286" y="11"/>
                  </a:lnTo>
                  <a:lnTo>
                    <a:pt x="292" y="11"/>
                  </a:lnTo>
                  <a:lnTo>
                    <a:pt x="298" y="11"/>
                  </a:lnTo>
                  <a:lnTo>
                    <a:pt x="304" y="11"/>
                  </a:lnTo>
                  <a:lnTo>
                    <a:pt x="316" y="11"/>
                  </a:lnTo>
                  <a:lnTo>
                    <a:pt x="310" y="11"/>
                  </a:lnTo>
                  <a:lnTo>
                    <a:pt x="316" y="11"/>
                  </a:lnTo>
                  <a:lnTo>
                    <a:pt x="322" y="11"/>
                  </a:lnTo>
                  <a:lnTo>
                    <a:pt x="328" y="11"/>
                  </a:lnTo>
                  <a:lnTo>
                    <a:pt x="334" y="11"/>
                  </a:lnTo>
                  <a:lnTo>
                    <a:pt x="340" y="11"/>
                  </a:lnTo>
                  <a:lnTo>
                    <a:pt x="347" y="11"/>
                  </a:lnTo>
                  <a:lnTo>
                    <a:pt x="353" y="11"/>
                  </a:lnTo>
                  <a:lnTo>
                    <a:pt x="365" y="11"/>
                  </a:lnTo>
                  <a:lnTo>
                    <a:pt x="359" y="11"/>
                  </a:lnTo>
                  <a:lnTo>
                    <a:pt x="365" y="11"/>
                  </a:lnTo>
                  <a:lnTo>
                    <a:pt x="371" y="11"/>
                  </a:lnTo>
                  <a:lnTo>
                    <a:pt x="377" y="11"/>
                  </a:lnTo>
                  <a:lnTo>
                    <a:pt x="383" y="11"/>
                  </a:lnTo>
                  <a:lnTo>
                    <a:pt x="389" y="11"/>
                  </a:lnTo>
                  <a:lnTo>
                    <a:pt x="395" y="11"/>
                  </a:lnTo>
                  <a:lnTo>
                    <a:pt x="401" y="11"/>
                  </a:lnTo>
                  <a:lnTo>
                    <a:pt x="407" y="11"/>
                  </a:lnTo>
                  <a:lnTo>
                    <a:pt x="413" y="11"/>
                  </a:lnTo>
                  <a:lnTo>
                    <a:pt x="419" y="11"/>
                  </a:lnTo>
                  <a:lnTo>
                    <a:pt x="426" y="11"/>
                  </a:lnTo>
                  <a:lnTo>
                    <a:pt x="432" y="11"/>
                  </a:lnTo>
                  <a:lnTo>
                    <a:pt x="438" y="11"/>
                  </a:lnTo>
                  <a:lnTo>
                    <a:pt x="444" y="11"/>
                  </a:lnTo>
                  <a:lnTo>
                    <a:pt x="450" y="11"/>
                  </a:lnTo>
                  <a:lnTo>
                    <a:pt x="456" y="11"/>
                  </a:lnTo>
                  <a:lnTo>
                    <a:pt x="462" y="11"/>
                  </a:lnTo>
                  <a:lnTo>
                    <a:pt x="468" y="11"/>
                  </a:lnTo>
                  <a:lnTo>
                    <a:pt x="474" y="11"/>
                  </a:lnTo>
                  <a:lnTo>
                    <a:pt x="480" y="11"/>
                  </a:lnTo>
                  <a:lnTo>
                    <a:pt x="486" y="11"/>
                  </a:lnTo>
                  <a:lnTo>
                    <a:pt x="492" y="11"/>
                  </a:lnTo>
                  <a:lnTo>
                    <a:pt x="498" y="11"/>
                  </a:lnTo>
                  <a:lnTo>
                    <a:pt x="505" y="11"/>
                  </a:lnTo>
                  <a:lnTo>
                    <a:pt x="511" y="11"/>
                  </a:lnTo>
                  <a:lnTo>
                    <a:pt x="517" y="11"/>
                  </a:lnTo>
                  <a:lnTo>
                    <a:pt x="523" y="11"/>
                  </a:lnTo>
                  <a:lnTo>
                    <a:pt x="529" y="11"/>
                  </a:lnTo>
                  <a:lnTo>
                    <a:pt x="535" y="11"/>
                  </a:lnTo>
                  <a:lnTo>
                    <a:pt x="541" y="11"/>
                  </a:lnTo>
                  <a:lnTo>
                    <a:pt x="547" y="11"/>
                  </a:lnTo>
                  <a:lnTo>
                    <a:pt x="553" y="11"/>
                  </a:lnTo>
                  <a:lnTo>
                    <a:pt x="559" y="11"/>
                  </a:lnTo>
                  <a:lnTo>
                    <a:pt x="565" y="11"/>
                  </a:lnTo>
                  <a:lnTo>
                    <a:pt x="571" y="11"/>
                  </a:lnTo>
                  <a:lnTo>
                    <a:pt x="577" y="11"/>
                  </a:lnTo>
                  <a:lnTo>
                    <a:pt x="583" y="11"/>
                  </a:lnTo>
                  <a:lnTo>
                    <a:pt x="590" y="11"/>
                  </a:lnTo>
                  <a:lnTo>
                    <a:pt x="596" y="11"/>
                  </a:lnTo>
                  <a:lnTo>
                    <a:pt x="602" y="11"/>
                  </a:lnTo>
                  <a:lnTo>
                    <a:pt x="608" y="11"/>
                  </a:lnTo>
                  <a:lnTo>
                    <a:pt x="614" y="11"/>
                  </a:lnTo>
                  <a:lnTo>
                    <a:pt x="620" y="11"/>
                  </a:lnTo>
                  <a:lnTo>
                    <a:pt x="626" y="11"/>
                  </a:lnTo>
                  <a:lnTo>
                    <a:pt x="632" y="11"/>
                  </a:lnTo>
                  <a:lnTo>
                    <a:pt x="638" y="11"/>
                  </a:lnTo>
                  <a:lnTo>
                    <a:pt x="644" y="11"/>
                  </a:lnTo>
                  <a:lnTo>
                    <a:pt x="650" y="11"/>
                  </a:lnTo>
                  <a:lnTo>
                    <a:pt x="656" y="11"/>
                  </a:lnTo>
                  <a:lnTo>
                    <a:pt x="662" y="11"/>
                  </a:lnTo>
                  <a:lnTo>
                    <a:pt x="669" y="11"/>
                  </a:lnTo>
                  <a:lnTo>
                    <a:pt x="675" y="11"/>
                  </a:lnTo>
                  <a:lnTo>
                    <a:pt x="681" y="11"/>
                  </a:lnTo>
                  <a:lnTo>
                    <a:pt x="687" y="11"/>
                  </a:lnTo>
                  <a:lnTo>
                    <a:pt x="693" y="11"/>
                  </a:lnTo>
                  <a:lnTo>
                    <a:pt x="699" y="11"/>
                  </a:lnTo>
                  <a:lnTo>
                    <a:pt x="705" y="11"/>
                  </a:lnTo>
                  <a:lnTo>
                    <a:pt x="711" y="11"/>
                  </a:lnTo>
                  <a:lnTo>
                    <a:pt x="717" y="11"/>
                  </a:lnTo>
                  <a:lnTo>
                    <a:pt x="723" y="11"/>
                  </a:lnTo>
                  <a:lnTo>
                    <a:pt x="729" y="11"/>
                  </a:lnTo>
                  <a:lnTo>
                    <a:pt x="735" y="11"/>
                  </a:lnTo>
                </a:path>
              </a:pathLst>
            </a:custGeom>
            <a:noFill/>
            <a:ln w="19050">
              <a:solidFill>
                <a:srgbClr val="0000FF"/>
              </a:solidFill>
              <a:prstDash val="solid"/>
              <a:round/>
              <a:headEnd/>
              <a:tailEnd/>
            </a:ln>
          </p:spPr>
          <p:txBody>
            <a:bodyPr/>
            <a:lstStyle/>
            <a:p>
              <a:endParaRPr lang="ja-JP" altLang="en-US"/>
            </a:p>
          </p:txBody>
        </p:sp>
        <p:sp>
          <p:nvSpPr>
            <p:cNvPr id="177" name="Freeform 526"/>
            <p:cNvSpPr>
              <a:spLocks/>
            </p:cNvSpPr>
            <p:nvPr/>
          </p:nvSpPr>
          <p:spPr bwMode="auto">
            <a:xfrm>
              <a:off x="6526" y="2237"/>
              <a:ext cx="742" cy="277"/>
            </a:xfrm>
            <a:custGeom>
              <a:avLst/>
              <a:gdLst>
                <a:gd name="T0" fmla="*/ 13 w 742"/>
                <a:gd name="T1" fmla="*/ 277 h 277"/>
                <a:gd name="T2" fmla="*/ 31 w 742"/>
                <a:gd name="T3" fmla="*/ 277 h 277"/>
                <a:gd name="T4" fmla="*/ 49 w 742"/>
                <a:gd name="T5" fmla="*/ 277 h 277"/>
                <a:gd name="T6" fmla="*/ 67 w 742"/>
                <a:gd name="T7" fmla="*/ 277 h 277"/>
                <a:gd name="T8" fmla="*/ 85 w 742"/>
                <a:gd name="T9" fmla="*/ 277 h 277"/>
                <a:gd name="T10" fmla="*/ 104 w 742"/>
                <a:gd name="T11" fmla="*/ 277 h 277"/>
                <a:gd name="T12" fmla="*/ 122 w 742"/>
                <a:gd name="T13" fmla="*/ 277 h 277"/>
                <a:gd name="T14" fmla="*/ 140 w 742"/>
                <a:gd name="T15" fmla="*/ 277 h 277"/>
                <a:gd name="T16" fmla="*/ 158 w 742"/>
                <a:gd name="T17" fmla="*/ 277 h 277"/>
                <a:gd name="T18" fmla="*/ 177 w 742"/>
                <a:gd name="T19" fmla="*/ 277 h 277"/>
                <a:gd name="T20" fmla="*/ 195 w 742"/>
                <a:gd name="T21" fmla="*/ 277 h 277"/>
                <a:gd name="T22" fmla="*/ 213 w 742"/>
                <a:gd name="T23" fmla="*/ 266 h 277"/>
                <a:gd name="T24" fmla="*/ 225 w 742"/>
                <a:gd name="T25" fmla="*/ 266 h 277"/>
                <a:gd name="T26" fmla="*/ 243 w 742"/>
                <a:gd name="T27" fmla="*/ 256 h 277"/>
                <a:gd name="T28" fmla="*/ 249 w 742"/>
                <a:gd name="T29" fmla="*/ 195 h 277"/>
                <a:gd name="T30" fmla="*/ 262 w 742"/>
                <a:gd name="T31" fmla="*/ 236 h 277"/>
                <a:gd name="T32" fmla="*/ 274 w 742"/>
                <a:gd name="T33" fmla="*/ 266 h 277"/>
                <a:gd name="T34" fmla="*/ 292 w 742"/>
                <a:gd name="T35" fmla="*/ 277 h 277"/>
                <a:gd name="T36" fmla="*/ 310 w 742"/>
                <a:gd name="T37" fmla="*/ 277 h 277"/>
                <a:gd name="T38" fmla="*/ 328 w 742"/>
                <a:gd name="T39" fmla="*/ 277 h 277"/>
                <a:gd name="T40" fmla="*/ 347 w 742"/>
                <a:gd name="T41" fmla="*/ 277 h 277"/>
                <a:gd name="T42" fmla="*/ 365 w 742"/>
                <a:gd name="T43" fmla="*/ 277 h 277"/>
                <a:gd name="T44" fmla="*/ 383 w 742"/>
                <a:gd name="T45" fmla="*/ 277 h 277"/>
                <a:gd name="T46" fmla="*/ 401 w 742"/>
                <a:gd name="T47" fmla="*/ 277 h 277"/>
                <a:gd name="T48" fmla="*/ 420 w 742"/>
                <a:gd name="T49" fmla="*/ 277 h 277"/>
                <a:gd name="T50" fmla="*/ 438 w 742"/>
                <a:gd name="T51" fmla="*/ 277 h 277"/>
                <a:gd name="T52" fmla="*/ 456 w 742"/>
                <a:gd name="T53" fmla="*/ 277 h 277"/>
                <a:gd name="T54" fmla="*/ 474 w 742"/>
                <a:gd name="T55" fmla="*/ 277 h 277"/>
                <a:gd name="T56" fmla="*/ 492 w 742"/>
                <a:gd name="T57" fmla="*/ 277 h 277"/>
                <a:gd name="T58" fmla="*/ 511 w 742"/>
                <a:gd name="T59" fmla="*/ 277 h 277"/>
                <a:gd name="T60" fmla="*/ 529 w 742"/>
                <a:gd name="T61" fmla="*/ 277 h 277"/>
                <a:gd name="T62" fmla="*/ 547 w 742"/>
                <a:gd name="T63" fmla="*/ 277 h 277"/>
                <a:gd name="T64" fmla="*/ 565 w 742"/>
                <a:gd name="T65" fmla="*/ 277 h 277"/>
                <a:gd name="T66" fmla="*/ 584 w 742"/>
                <a:gd name="T67" fmla="*/ 277 h 277"/>
                <a:gd name="T68" fmla="*/ 602 w 742"/>
                <a:gd name="T69" fmla="*/ 277 h 277"/>
                <a:gd name="T70" fmla="*/ 620 w 742"/>
                <a:gd name="T71" fmla="*/ 277 h 277"/>
                <a:gd name="T72" fmla="*/ 638 w 742"/>
                <a:gd name="T73" fmla="*/ 277 h 277"/>
                <a:gd name="T74" fmla="*/ 656 w 742"/>
                <a:gd name="T75" fmla="*/ 277 h 277"/>
                <a:gd name="T76" fmla="*/ 675 w 742"/>
                <a:gd name="T77" fmla="*/ 277 h 277"/>
                <a:gd name="T78" fmla="*/ 693 w 742"/>
                <a:gd name="T79" fmla="*/ 277 h 277"/>
                <a:gd name="T80" fmla="*/ 711 w 742"/>
                <a:gd name="T81" fmla="*/ 277 h 277"/>
                <a:gd name="T82" fmla="*/ 729 w 742"/>
                <a:gd name="T83" fmla="*/ 277 h 2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42"/>
                <a:gd name="T127" fmla="*/ 0 h 277"/>
                <a:gd name="T128" fmla="*/ 742 w 742"/>
                <a:gd name="T129" fmla="*/ 277 h 2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42" h="277">
                  <a:moveTo>
                    <a:pt x="0" y="277"/>
                  </a:moveTo>
                  <a:lnTo>
                    <a:pt x="6" y="277"/>
                  </a:lnTo>
                  <a:lnTo>
                    <a:pt x="13" y="277"/>
                  </a:lnTo>
                  <a:lnTo>
                    <a:pt x="19" y="277"/>
                  </a:lnTo>
                  <a:lnTo>
                    <a:pt x="25" y="277"/>
                  </a:lnTo>
                  <a:lnTo>
                    <a:pt x="31" y="277"/>
                  </a:lnTo>
                  <a:lnTo>
                    <a:pt x="37" y="277"/>
                  </a:lnTo>
                  <a:lnTo>
                    <a:pt x="43" y="277"/>
                  </a:lnTo>
                  <a:lnTo>
                    <a:pt x="49" y="277"/>
                  </a:lnTo>
                  <a:lnTo>
                    <a:pt x="55" y="277"/>
                  </a:lnTo>
                  <a:lnTo>
                    <a:pt x="61" y="277"/>
                  </a:lnTo>
                  <a:lnTo>
                    <a:pt x="67" y="277"/>
                  </a:lnTo>
                  <a:lnTo>
                    <a:pt x="73" y="277"/>
                  </a:lnTo>
                  <a:lnTo>
                    <a:pt x="79" y="277"/>
                  </a:lnTo>
                  <a:lnTo>
                    <a:pt x="85" y="277"/>
                  </a:lnTo>
                  <a:lnTo>
                    <a:pt x="91" y="277"/>
                  </a:lnTo>
                  <a:lnTo>
                    <a:pt x="98" y="277"/>
                  </a:lnTo>
                  <a:lnTo>
                    <a:pt x="104" y="277"/>
                  </a:lnTo>
                  <a:lnTo>
                    <a:pt x="110" y="277"/>
                  </a:lnTo>
                  <a:lnTo>
                    <a:pt x="116" y="277"/>
                  </a:lnTo>
                  <a:lnTo>
                    <a:pt x="122" y="277"/>
                  </a:lnTo>
                  <a:lnTo>
                    <a:pt x="128" y="277"/>
                  </a:lnTo>
                  <a:lnTo>
                    <a:pt x="134" y="277"/>
                  </a:lnTo>
                  <a:lnTo>
                    <a:pt x="140" y="277"/>
                  </a:lnTo>
                  <a:lnTo>
                    <a:pt x="146" y="277"/>
                  </a:lnTo>
                  <a:lnTo>
                    <a:pt x="152" y="277"/>
                  </a:lnTo>
                  <a:lnTo>
                    <a:pt x="158" y="277"/>
                  </a:lnTo>
                  <a:lnTo>
                    <a:pt x="164" y="277"/>
                  </a:lnTo>
                  <a:lnTo>
                    <a:pt x="170" y="277"/>
                  </a:lnTo>
                  <a:lnTo>
                    <a:pt x="177" y="277"/>
                  </a:lnTo>
                  <a:lnTo>
                    <a:pt x="183" y="277"/>
                  </a:lnTo>
                  <a:lnTo>
                    <a:pt x="189" y="277"/>
                  </a:lnTo>
                  <a:lnTo>
                    <a:pt x="195" y="277"/>
                  </a:lnTo>
                  <a:lnTo>
                    <a:pt x="201" y="277"/>
                  </a:lnTo>
                  <a:lnTo>
                    <a:pt x="207" y="277"/>
                  </a:lnTo>
                  <a:lnTo>
                    <a:pt x="213" y="266"/>
                  </a:lnTo>
                  <a:lnTo>
                    <a:pt x="219" y="266"/>
                  </a:lnTo>
                  <a:lnTo>
                    <a:pt x="231" y="266"/>
                  </a:lnTo>
                  <a:lnTo>
                    <a:pt x="225" y="266"/>
                  </a:lnTo>
                  <a:lnTo>
                    <a:pt x="231" y="266"/>
                  </a:lnTo>
                  <a:lnTo>
                    <a:pt x="237" y="266"/>
                  </a:lnTo>
                  <a:lnTo>
                    <a:pt x="243" y="256"/>
                  </a:lnTo>
                  <a:lnTo>
                    <a:pt x="243" y="246"/>
                  </a:lnTo>
                  <a:lnTo>
                    <a:pt x="249" y="236"/>
                  </a:lnTo>
                  <a:lnTo>
                    <a:pt x="249" y="195"/>
                  </a:lnTo>
                  <a:lnTo>
                    <a:pt x="256" y="0"/>
                  </a:lnTo>
                  <a:lnTo>
                    <a:pt x="256" y="205"/>
                  </a:lnTo>
                  <a:lnTo>
                    <a:pt x="262" y="236"/>
                  </a:lnTo>
                  <a:lnTo>
                    <a:pt x="262" y="256"/>
                  </a:lnTo>
                  <a:lnTo>
                    <a:pt x="268" y="256"/>
                  </a:lnTo>
                  <a:lnTo>
                    <a:pt x="274" y="266"/>
                  </a:lnTo>
                  <a:lnTo>
                    <a:pt x="280" y="277"/>
                  </a:lnTo>
                  <a:lnTo>
                    <a:pt x="286" y="266"/>
                  </a:lnTo>
                  <a:lnTo>
                    <a:pt x="292" y="277"/>
                  </a:lnTo>
                  <a:lnTo>
                    <a:pt x="298" y="277"/>
                  </a:lnTo>
                  <a:lnTo>
                    <a:pt x="304" y="277"/>
                  </a:lnTo>
                  <a:lnTo>
                    <a:pt x="310" y="277"/>
                  </a:lnTo>
                  <a:lnTo>
                    <a:pt x="316" y="277"/>
                  </a:lnTo>
                  <a:lnTo>
                    <a:pt x="322" y="277"/>
                  </a:lnTo>
                  <a:lnTo>
                    <a:pt x="328" y="277"/>
                  </a:lnTo>
                  <a:lnTo>
                    <a:pt x="334" y="277"/>
                  </a:lnTo>
                  <a:lnTo>
                    <a:pt x="341" y="277"/>
                  </a:lnTo>
                  <a:lnTo>
                    <a:pt x="347" y="277"/>
                  </a:lnTo>
                  <a:lnTo>
                    <a:pt x="353" y="277"/>
                  </a:lnTo>
                  <a:lnTo>
                    <a:pt x="359" y="277"/>
                  </a:lnTo>
                  <a:lnTo>
                    <a:pt x="365" y="277"/>
                  </a:lnTo>
                  <a:lnTo>
                    <a:pt x="371" y="277"/>
                  </a:lnTo>
                  <a:lnTo>
                    <a:pt x="377" y="277"/>
                  </a:lnTo>
                  <a:lnTo>
                    <a:pt x="383" y="277"/>
                  </a:lnTo>
                  <a:lnTo>
                    <a:pt x="389" y="277"/>
                  </a:lnTo>
                  <a:lnTo>
                    <a:pt x="395" y="277"/>
                  </a:lnTo>
                  <a:lnTo>
                    <a:pt x="401" y="277"/>
                  </a:lnTo>
                  <a:lnTo>
                    <a:pt x="407" y="277"/>
                  </a:lnTo>
                  <a:lnTo>
                    <a:pt x="413" y="277"/>
                  </a:lnTo>
                  <a:lnTo>
                    <a:pt x="420" y="277"/>
                  </a:lnTo>
                  <a:lnTo>
                    <a:pt x="426" y="277"/>
                  </a:lnTo>
                  <a:lnTo>
                    <a:pt x="432" y="277"/>
                  </a:lnTo>
                  <a:lnTo>
                    <a:pt x="438" y="277"/>
                  </a:lnTo>
                  <a:lnTo>
                    <a:pt x="444" y="277"/>
                  </a:lnTo>
                  <a:lnTo>
                    <a:pt x="450" y="277"/>
                  </a:lnTo>
                  <a:lnTo>
                    <a:pt x="456" y="277"/>
                  </a:lnTo>
                  <a:lnTo>
                    <a:pt x="462" y="277"/>
                  </a:lnTo>
                  <a:lnTo>
                    <a:pt x="468" y="277"/>
                  </a:lnTo>
                  <a:lnTo>
                    <a:pt x="474" y="277"/>
                  </a:lnTo>
                  <a:lnTo>
                    <a:pt x="480" y="277"/>
                  </a:lnTo>
                  <a:lnTo>
                    <a:pt x="486" y="277"/>
                  </a:lnTo>
                  <a:lnTo>
                    <a:pt x="492" y="277"/>
                  </a:lnTo>
                  <a:lnTo>
                    <a:pt x="499" y="277"/>
                  </a:lnTo>
                  <a:lnTo>
                    <a:pt x="505" y="277"/>
                  </a:lnTo>
                  <a:lnTo>
                    <a:pt x="511" y="277"/>
                  </a:lnTo>
                  <a:lnTo>
                    <a:pt x="517" y="277"/>
                  </a:lnTo>
                  <a:lnTo>
                    <a:pt x="523" y="277"/>
                  </a:lnTo>
                  <a:lnTo>
                    <a:pt x="529" y="277"/>
                  </a:lnTo>
                  <a:lnTo>
                    <a:pt x="535" y="277"/>
                  </a:lnTo>
                  <a:lnTo>
                    <a:pt x="541" y="277"/>
                  </a:lnTo>
                  <a:lnTo>
                    <a:pt x="547" y="277"/>
                  </a:lnTo>
                  <a:lnTo>
                    <a:pt x="553" y="277"/>
                  </a:lnTo>
                  <a:lnTo>
                    <a:pt x="559" y="277"/>
                  </a:lnTo>
                  <a:lnTo>
                    <a:pt x="565" y="277"/>
                  </a:lnTo>
                  <a:lnTo>
                    <a:pt x="571" y="277"/>
                  </a:lnTo>
                  <a:lnTo>
                    <a:pt x="577" y="277"/>
                  </a:lnTo>
                  <a:lnTo>
                    <a:pt x="584" y="277"/>
                  </a:lnTo>
                  <a:lnTo>
                    <a:pt x="590" y="277"/>
                  </a:lnTo>
                  <a:lnTo>
                    <a:pt x="596" y="277"/>
                  </a:lnTo>
                  <a:lnTo>
                    <a:pt x="602" y="277"/>
                  </a:lnTo>
                  <a:lnTo>
                    <a:pt x="608" y="277"/>
                  </a:lnTo>
                  <a:lnTo>
                    <a:pt x="614" y="277"/>
                  </a:lnTo>
                  <a:lnTo>
                    <a:pt x="620" y="277"/>
                  </a:lnTo>
                  <a:lnTo>
                    <a:pt x="626" y="277"/>
                  </a:lnTo>
                  <a:lnTo>
                    <a:pt x="632" y="277"/>
                  </a:lnTo>
                  <a:lnTo>
                    <a:pt x="638" y="277"/>
                  </a:lnTo>
                  <a:lnTo>
                    <a:pt x="644" y="277"/>
                  </a:lnTo>
                  <a:lnTo>
                    <a:pt x="650" y="277"/>
                  </a:lnTo>
                  <a:lnTo>
                    <a:pt x="656" y="277"/>
                  </a:lnTo>
                  <a:lnTo>
                    <a:pt x="663" y="277"/>
                  </a:lnTo>
                  <a:lnTo>
                    <a:pt x="669" y="277"/>
                  </a:lnTo>
                  <a:lnTo>
                    <a:pt x="675" y="277"/>
                  </a:lnTo>
                  <a:lnTo>
                    <a:pt x="681" y="277"/>
                  </a:lnTo>
                  <a:lnTo>
                    <a:pt x="687" y="277"/>
                  </a:lnTo>
                  <a:lnTo>
                    <a:pt x="693" y="277"/>
                  </a:lnTo>
                  <a:lnTo>
                    <a:pt x="699" y="277"/>
                  </a:lnTo>
                  <a:lnTo>
                    <a:pt x="705" y="277"/>
                  </a:lnTo>
                  <a:lnTo>
                    <a:pt x="711" y="277"/>
                  </a:lnTo>
                  <a:lnTo>
                    <a:pt x="717" y="277"/>
                  </a:lnTo>
                  <a:lnTo>
                    <a:pt x="723" y="277"/>
                  </a:lnTo>
                  <a:lnTo>
                    <a:pt x="729" y="277"/>
                  </a:lnTo>
                  <a:lnTo>
                    <a:pt x="735" y="277"/>
                  </a:lnTo>
                  <a:lnTo>
                    <a:pt x="742" y="277"/>
                  </a:lnTo>
                </a:path>
              </a:pathLst>
            </a:custGeom>
            <a:noFill/>
            <a:ln w="19050">
              <a:solidFill>
                <a:srgbClr val="0000FF"/>
              </a:solidFill>
              <a:prstDash val="solid"/>
              <a:round/>
              <a:headEnd/>
              <a:tailEnd/>
            </a:ln>
          </p:spPr>
          <p:txBody>
            <a:bodyPr/>
            <a:lstStyle/>
            <a:p>
              <a:endParaRPr lang="ja-JP" altLang="en-US"/>
            </a:p>
          </p:txBody>
        </p:sp>
      </p:grpSp>
      <p:sp>
        <p:nvSpPr>
          <p:cNvPr id="178" name="テキスト ボックス 284"/>
          <p:cNvSpPr txBox="1">
            <a:spLocks noChangeArrowheads="1"/>
          </p:cNvSpPr>
          <p:nvPr/>
        </p:nvSpPr>
        <p:spPr bwMode="auto">
          <a:xfrm>
            <a:off x="1752555" y="3789040"/>
            <a:ext cx="1723549" cy="276999"/>
          </a:xfrm>
          <a:prstGeom prst="rect">
            <a:avLst/>
          </a:prstGeom>
          <a:noFill/>
          <a:ln w="9525">
            <a:noFill/>
            <a:miter lim="800000"/>
            <a:headEnd/>
            <a:tailEnd/>
          </a:ln>
        </p:spPr>
        <p:txBody>
          <a:bodyPr wrap="none">
            <a:spAutoFit/>
          </a:bodyPr>
          <a:lstStyle/>
          <a:p>
            <a:r>
              <a:rPr lang="ja-JP" altLang="en-US" sz="1200" dirty="0"/>
              <a:t>復元</a:t>
            </a:r>
            <a:r>
              <a:rPr lang="ja-JP" altLang="en-US" sz="1200" dirty="0" smtClean="0"/>
              <a:t>信号の周波数成分</a:t>
            </a:r>
            <a:endParaRPr lang="ja-JP" altLang="en-US" sz="1200" dirty="0"/>
          </a:p>
        </p:txBody>
      </p:sp>
      <p:sp>
        <p:nvSpPr>
          <p:cNvPr id="179" name="テキスト ボックス 178"/>
          <p:cNvSpPr txBox="1"/>
          <p:nvPr/>
        </p:nvSpPr>
        <p:spPr>
          <a:xfrm>
            <a:off x="971600" y="2636912"/>
            <a:ext cx="569387" cy="400110"/>
          </a:xfrm>
          <a:prstGeom prst="rect">
            <a:avLst/>
          </a:prstGeom>
          <a:noFill/>
        </p:spPr>
        <p:txBody>
          <a:bodyPr wrap="none" rtlCol="0">
            <a:spAutoFit/>
          </a:bodyPr>
          <a:lstStyle/>
          <a:p>
            <a:pPr algn="ctr"/>
            <a:r>
              <a:rPr kumimoji="1" lang="ja-JP" altLang="en-US" sz="1000" dirty="0" smtClean="0"/>
              <a:t>周波数</a:t>
            </a:r>
            <a:endParaRPr kumimoji="1" lang="en-US" altLang="ja-JP" sz="1000" dirty="0" smtClean="0"/>
          </a:p>
          <a:p>
            <a:pPr algn="ctr"/>
            <a:r>
              <a:rPr kumimoji="1" lang="ja-JP" altLang="en-US" sz="1000" dirty="0" smtClean="0"/>
              <a:t>強度</a:t>
            </a:r>
            <a:endParaRPr kumimoji="1" lang="ja-JP" altLang="en-US" sz="1000" dirty="0"/>
          </a:p>
        </p:txBody>
      </p:sp>
      <p:sp>
        <p:nvSpPr>
          <p:cNvPr id="180" name="テキスト ボックス 179"/>
          <p:cNvSpPr txBox="1"/>
          <p:nvPr/>
        </p:nvSpPr>
        <p:spPr>
          <a:xfrm>
            <a:off x="3491880" y="3686835"/>
            <a:ext cx="569388" cy="246221"/>
          </a:xfrm>
          <a:prstGeom prst="rect">
            <a:avLst/>
          </a:prstGeom>
          <a:noFill/>
        </p:spPr>
        <p:txBody>
          <a:bodyPr wrap="none" rtlCol="0">
            <a:spAutoFit/>
          </a:bodyPr>
          <a:lstStyle/>
          <a:p>
            <a:pPr algn="ctr"/>
            <a:r>
              <a:rPr kumimoji="1" lang="ja-JP" altLang="en-US" sz="1000" dirty="0" smtClean="0"/>
              <a:t>周波数</a:t>
            </a:r>
            <a:endParaRPr kumimoji="1" lang="ja-JP" altLang="en-US" sz="1000" dirty="0"/>
          </a:p>
        </p:txBody>
      </p:sp>
      <p:sp>
        <p:nvSpPr>
          <p:cNvPr id="181" name="正方形/長方形 180"/>
          <p:cNvSpPr/>
          <p:nvPr/>
        </p:nvSpPr>
        <p:spPr bwMode="auto">
          <a:xfrm>
            <a:off x="683246" y="4267522"/>
            <a:ext cx="2376264" cy="1177702"/>
          </a:xfrm>
          <a:prstGeom prst="rect">
            <a:avLst/>
          </a:prstGeom>
          <a:no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82" name="正方形/長方形 181"/>
          <p:cNvSpPr/>
          <p:nvPr/>
        </p:nvSpPr>
        <p:spPr bwMode="auto">
          <a:xfrm>
            <a:off x="3419872" y="4267523"/>
            <a:ext cx="2304256" cy="1177702"/>
          </a:xfrm>
          <a:prstGeom prst="rect">
            <a:avLst/>
          </a:prstGeom>
          <a:noFill/>
          <a:ln w="15875" cap="flat" cmpd="sng" algn="ctr">
            <a:solidFill>
              <a:srgbClr val="43B4B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83" name="正方形/長方形 182"/>
          <p:cNvSpPr/>
          <p:nvPr/>
        </p:nvSpPr>
        <p:spPr bwMode="auto">
          <a:xfrm>
            <a:off x="6126708" y="4267522"/>
            <a:ext cx="2304256" cy="1177702"/>
          </a:xfrm>
          <a:prstGeom prst="rect">
            <a:avLst/>
          </a:prstGeom>
          <a:noFill/>
          <a:ln w="1587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84" name="正方形/長方形 183"/>
          <p:cNvSpPr/>
          <p:nvPr/>
        </p:nvSpPr>
        <p:spPr bwMode="auto">
          <a:xfrm>
            <a:off x="827584" y="2564904"/>
            <a:ext cx="7488832" cy="151216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85" name="直線矢印コネクタ 184"/>
          <p:cNvCxnSpPr/>
          <p:nvPr/>
        </p:nvCxnSpPr>
        <p:spPr bwMode="auto">
          <a:xfrm>
            <a:off x="3995936" y="3265041"/>
            <a:ext cx="1368152" cy="1588"/>
          </a:xfrm>
          <a:prstGeom prst="straightConnector1">
            <a:avLst/>
          </a:prstGeom>
          <a:noFill/>
          <a:ln w="152400">
            <a:solidFill>
              <a:srgbClr val="FFCC99"/>
            </a:solidFill>
            <a:round/>
            <a:headEnd/>
            <a:tailEnd type="triangle" w="med" len="sm"/>
          </a:ln>
        </p:spPr>
      </p:cxnSp>
      <p:sp>
        <p:nvSpPr>
          <p:cNvPr id="186" name="テキスト ボックス 290"/>
          <p:cNvSpPr txBox="1">
            <a:spLocks noChangeArrowheads="1"/>
          </p:cNvSpPr>
          <p:nvPr/>
        </p:nvSpPr>
        <p:spPr bwMode="auto">
          <a:xfrm>
            <a:off x="3995936" y="3409057"/>
            <a:ext cx="1335087" cy="307975"/>
          </a:xfrm>
          <a:prstGeom prst="rect">
            <a:avLst/>
          </a:prstGeom>
          <a:noFill/>
          <a:ln w="9525">
            <a:noFill/>
            <a:miter lim="800000"/>
            <a:headEnd/>
            <a:tailEnd/>
          </a:ln>
        </p:spPr>
        <p:txBody>
          <a:bodyPr wrap="none">
            <a:spAutoFit/>
          </a:bodyPr>
          <a:lstStyle/>
          <a:p>
            <a:pPr algn="ctr"/>
            <a:r>
              <a:rPr lang="ja-JP" altLang="en-US" sz="1400" dirty="0"/>
              <a:t>逆フーリエ変換</a:t>
            </a:r>
          </a:p>
        </p:txBody>
      </p:sp>
      <p:sp>
        <p:nvSpPr>
          <p:cNvPr id="187" name="テキスト ボックス 186"/>
          <p:cNvSpPr txBox="1"/>
          <p:nvPr/>
        </p:nvSpPr>
        <p:spPr>
          <a:xfrm>
            <a:off x="6198716" y="5497486"/>
            <a:ext cx="2459328" cy="307777"/>
          </a:xfrm>
          <a:prstGeom prst="rect">
            <a:avLst/>
          </a:prstGeom>
          <a:noFill/>
        </p:spPr>
        <p:txBody>
          <a:bodyPr wrap="square" rtlCol="0">
            <a:spAutoFit/>
          </a:bodyPr>
          <a:lstStyle/>
          <a:p>
            <a:pPr algn="ctr"/>
            <a:r>
              <a:rPr kumimoji="1" lang="ja-JP" altLang="en-US" sz="1400" dirty="0" smtClean="0"/>
              <a:t>リンギングを構成する成分</a:t>
            </a:r>
            <a:endParaRPr kumimoji="1" lang="ja-JP" altLang="en-US" sz="1400" dirty="0"/>
          </a:p>
        </p:txBody>
      </p:sp>
      <p:pic>
        <p:nvPicPr>
          <p:cNvPr id="188" name="Picture 9"/>
          <p:cNvPicPr>
            <a:picLocks noChangeArrowheads="1"/>
          </p:cNvPicPr>
          <p:nvPr/>
        </p:nvPicPr>
        <p:blipFill>
          <a:blip r:embed="rId4" cstate="print"/>
          <a:srcRect r="61306"/>
          <a:stretch>
            <a:fillRect/>
          </a:stretch>
        </p:blipFill>
        <p:spPr bwMode="auto">
          <a:xfrm>
            <a:off x="1427012" y="2852936"/>
            <a:ext cx="912740" cy="887825"/>
          </a:xfrm>
          <a:prstGeom prst="rect">
            <a:avLst/>
          </a:prstGeom>
          <a:noFill/>
          <a:ln w="9525">
            <a:noFill/>
            <a:miter lim="800000"/>
            <a:headEnd/>
            <a:tailEnd/>
          </a:ln>
        </p:spPr>
      </p:pic>
      <p:pic>
        <p:nvPicPr>
          <p:cNvPr id="189" name="Picture 11"/>
          <p:cNvPicPr>
            <a:picLocks noChangeArrowheads="1"/>
          </p:cNvPicPr>
          <p:nvPr/>
        </p:nvPicPr>
        <p:blipFill>
          <a:blip r:embed="rId5" cstate="print"/>
          <a:srcRect/>
          <a:stretch>
            <a:fillRect/>
          </a:stretch>
        </p:blipFill>
        <p:spPr bwMode="auto">
          <a:xfrm>
            <a:off x="2318891" y="3284984"/>
            <a:ext cx="92869" cy="464725"/>
          </a:xfrm>
          <a:prstGeom prst="rect">
            <a:avLst/>
          </a:prstGeom>
          <a:noFill/>
          <a:ln w="9525">
            <a:noFill/>
            <a:miter lim="800000"/>
            <a:headEnd/>
            <a:tailEnd/>
          </a:ln>
        </p:spPr>
      </p:pic>
      <p:pic>
        <p:nvPicPr>
          <p:cNvPr id="190" name="Picture 12"/>
          <p:cNvPicPr>
            <a:picLocks noChangeArrowheads="1"/>
          </p:cNvPicPr>
          <p:nvPr/>
        </p:nvPicPr>
        <p:blipFill>
          <a:blip r:embed="rId6" cstate="print"/>
          <a:srcRect/>
          <a:stretch>
            <a:fillRect/>
          </a:stretch>
        </p:blipFill>
        <p:spPr bwMode="auto">
          <a:xfrm>
            <a:off x="3275474" y="3501008"/>
            <a:ext cx="72390" cy="247650"/>
          </a:xfrm>
          <a:prstGeom prst="rect">
            <a:avLst/>
          </a:prstGeom>
          <a:noFill/>
          <a:ln w="9525">
            <a:noFill/>
            <a:miter lim="800000"/>
            <a:headEnd/>
            <a:tailEnd/>
          </a:ln>
        </p:spPr>
      </p:pic>
      <p:pic>
        <p:nvPicPr>
          <p:cNvPr id="191" name="Picture 9"/>
          <p:cNvPicPr>
            <a:picLocks noChangeArrowheads="1"/>
          </p:cNvPicPr>
          <p:nvPr/>
        </p:nvPicPr>
        <p:blipFill>
          <a:blip r:embed="rId4" cstate="print"/>
          <a:srcRect l="41664" r="21427"/>
          <a:stretch>
            <a:fillRect/>
          </a:stretch>
        </p:blipFill>
        <p:spPr bwMode="auto">
          <a:xfrm>
            <a:off x="2411760" y="2852936"/>
            <a:ext cx="863627" cy="887825"/>
          </a:xfrm>
          <a:prstGeom prst="rect">
            <a:avLst/>
          </a:prstGeom>
          <a:noFill/>
          <a:ln w="9525">
            <a:noFill/>
            <a:miter lim="800000"/>
            <a:headEnd/>
            <a:tailEnd/>
          </a:ln>
        </p:spPr>
      </p:pic>
      <p:pic>
        <p:nvPicPr>
          <p:cNvPr id="192" name="Picture 9"/>
          <p:cNvPicPr>
            <a:picLocks noChangeArrowheads="1"/>
          </p:cNvPicPr>
          <p:nvPr/>
        </p:nvPicPr>
        <p:blipFill>
          <a:blip r:embed="rId4" cstate="print"/>
          <a:srcRect l="81543"/>
          <a:stretch>
            <a:fillRect/>
          </a:stretch>
        </p:blipFill>
        <p:spPr bwMode="auto">
          <a:xfrm>
            <a:off x="3347963" y="2852936"/>
            <a:ext cx="431949" cy="887825"/>
          </a:xfrm>
          <a:prstGeom prst="rect">
            <a:avLst/>
          </a:prstGeom>
          <a:noFill/>
          <a:ln w="9525">
            <a:noFill/>
            <a:miter lim="800000"/>
            <a:headEnd/>
            <a:tailEnd/>
          </a:ln>
        </p:spPr>
      </p:pic>
      <p:sp>
        <p:nvSpPr>
          <p:cNvPr id="193" name="円/楕円 192"/>
          <p:cNvSpPr/>
          <p:nvPr/>
        </p:nvSpPr>
        <p:spPr>
          <a:xfrm>
            <a:off x="2267744" y="3212976"/>
            <a:ext cx="216024" cy="58420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94" name="円/楕円 193"/>
          <p:cNvSpPr/>
          <p:nvPr/>
        </p:nvSpPr>
        <p:spPr>
          <a:xfrm>
            <a:off x="3203848" y="3428876"/>
            <a:ext cx="216024" cy="354013"/>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p>
        </p:txBody>
      </p:sp>
      <p:sp>
        <p:nvSpPr>
          <p:cNvPr id="195" name="角丸四角形吹き出し 194"/>
          <p:cNvSpPr/>
          <p:nvPr/>
        </p:nvSpPr>
        <p:spPr>
          <a:xfrm>
            <a:off x="2123728" y="2780928"/>
            <a:ext cx="1080120" cy="287908"/>
          </a:xfrm>
          <a:prstGeom prst="wedgeRoundRectCallout">
            <a:avLst>
              <a:gd name="adj1" fmla="val -27884"/>
              <a:gd name="adj2" fmla="val 102023"/>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nchorCtr="1"/>
          <a:lstStyle/>
          <a:p>
            <a:pPr algn="ctr">
              <a:defRPr/>
            </a:pPr>
            <a:r>
              <a:rPr lang="ja-JP" altLang="en-US" sz="1200" b="1" u="sng" dirty="0" smtClean="0">
                <a:solidFill>
                  <a:srgbClr val="FF0000"/>
                </a:solidFill>
              </a:rPr>
              <a:t>不可逆周波数</a:t>
            </a:r>
            <a:endParaRPr lang="ja-JP" altLang="en-US" sz="1200" b="1" u="sng" dirty="0">
              <a:solidFill>
                <a:srgbClr val="FF0000"/>
              </a:solidFill>
            </a:endParaRPr>
          </a:p>
        </p:txBody>
      </p:sp>
      <p:sp>
        <p:nvSpPr>
          <p:cNvPr id="196" name="角丸四角形吹き出し 195"/>
          <p:cNvSpPr/>
          <p:nvPr/>
        </p:nvSpPr>
        <p:spPr bwMode="auto">
          <a:xfrm>
            <a:off x="1835696" y="5877272"/>
            <a:ext cx="5472608" cy="504056"/>
          </a:xfrm>
          <a:prstGeom prst="wedgeRoundRectCallout">
            <a:avLst>
              <a:gd name="adj1" fmla="val 27769"/>
              <a:gd name="adj2" fmla="val -88407"/>
              <a:gd name="adj3" fmla="val 16667"/>
            </a:avLst>
          </a:prstGeom>
          <a:solidFill>
            <a:schemeClr val="bg1"/>
          </a:solidFill>
          <a:ln w="19050">
            <a:solidFill>
              <a:schemeClr val="tx1"/>
            </a:solidFill>
            <a:prstDash val="solid"/>
          </a:ln>
        </p:spPr>
        <p:style>
          <a:lnRef idx="2">
            <a:schemeClr val="accent5"/>
          </a:lnRef>
          <a:fillRef idx="1">
            <a:schemeClr val="lt1"/>
          </a:fillRef>
          <a:effectRef idx="0">
            <a:schemeClr val="accent5"/>
          </a:effectRef>
          <a:fontRef idx="minor">
            <a:schemeClr val="dk1"/>
          </a:fontRef>
        </p:style>
        <p:txBody>
          <a:bodyPr lIns="180000" tIns="36000" bIns="36000" anchor="ctr"/>
          <a:lstStyle/>
          <a:p>
            <a:pPr algn="ctr" eaLnBrk="1" hangingPunct="1"/>
            <a:r>
              <a:rPr kumimoji="1" lang="ja-JP" altLang="en-US" dirty="0" smtClean="0"/>
              <a:t>誤成分の</a:t>
            </a:r>
            <a:r>
              <a:rPr kumimoji="1" lang="en-US" altLang="ja-JP" dirty="0" smtClean="0"/>
              <a:t>1</a:t>
            </a:r>
            <a:r>
              <a:rPr kumimoji="1" lang="ja-JP" altLang="en-US" dirty="0" smtClean="0"/>
              <a:t>つ</a:t>
            </a:r>
            <a:r>
              <a:rPr kumimoji="1" lang="en-US" altLang="ja-JP" dirty="0" smtClean="0"/>
              <a:t>1</a:t>
            </a:r>
            <a:r>
              <a:rPr kumimoji="1" lang="ja-JP" altLang="en-US" dirty="0" err="1" smtClean="0"/>
              <a:t>つを検</a:t>
            </a:r>
            <a:r>
              <a:rPr kumimoji="1" lang="ja-JP" altLang="en-US" dirty="0" smtClean="0"/>
              <a:t>出するのが</a:t>
            </a:r>
            <a:r>
              <a:rPr kumimoji="1" lang="ja-JP" altLang="en-US" b="1" u="sng" dirty="0" smtClean="0">
                <a:solidFill>
                  <a:srgbClr val="FF0000"/>
                </a:solidFill>
              </a:rPr>
              <a:t>リンギング検出器</a:t>
            </a:r>
            <a:endParaRPr kumimoji="1" lang="ja-JP" altLang="en-US" b="1" u="sng" dirty="0">
              <a:solidFill>
                <a:srgbClr val="FF00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2" grpId="0" animBg="1"/>
      <p:bldP spid="1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リンギング検出器の設計</a:t>
            </a:r>
            <a:r>
              <a:rPr kumimoji="1" lang="en-US" altLang="ja-JP" dirty="0" smtClean="0"/>
              <a:t>(</a:t>
            </a:r>
            <a:r>
              <a:rPr lang="en-US" altLang="ja-JP" dirty="0" smtClean="0"/>
              <a:t>1</a:t>
            </a:r>
            <a:r>
              <a:rPr kumimoji="1" lang="en-US" altLang="ja-JP" dirty="0" smtClean="0"/>
              <a:t>/2)</a:t>
            </a:r>
            <a:endParaRPr kumimoji="1" lang="ja-JP" altLang="en-US" dirty="0"/>
          </a:p>
        </p:txBody>
      </p:sp>
      <p:sp>
        <p:nvSpPr>
          <p:cNvPr id="5" name="テキスト プレースホルダ 4"/>
          <p:cNvSpPr>
            <a:spLocks noGrp="1"/>
          </p:cNvSpPr>
          <p:nvPr>
            <p:ph type="body" sz="half" idx="1"/>
          </p:nvPr>
        </p:nvSpPr>
        <p:spPr>
          <a:xfrm>
            <a:off x="457200" y="908050"/>
            <a:ext cx="8291264" cy="5400675"/>
          </a:xfrm>
        </p:spPr>
        <p:txBody>
          <a:bodyPr/>
          <a:lstStyle/>
          <a:p>
            <a:r>
              <a:rPr lang="ja-JP" altLang="en-US" dirty="0" smtClean="0"/>
              <a:t>誤成分の検出</a:t>
            </a:r>
            <a:endParaRPr lang="en-US" altLang="ja-JP" dirty="0" smtClean="0"/>
          </a:p>
          <a:p>
            <a:pPr lvl="1"/>
            <a:r>
              <a:rPr lang="ja-JP" altLang="en-US" dirty="0" smtClean="0"/>
              <a:t>周波数と方向</a:t>
            </a:r>
            <a:r>
              <a:rPr lang="en-US" altLang="ja-JP" dirty="0" smtClean="0"/>
              <a:t>: PSF</a:t>
            </a:r>
            <a:r>
              <a:rPr lang="ja-JP" altLang="en-US" dirty="0" smtClean="0"/>
              <a:t>のゼロ点に対応する不可逆周波数</a:t>
            </a:r>
            <a:endParaRPr lang="en-US" altLang="ja-JP" dirty="0" smtClean="0"/>
          </a:p>
        </p:txBody>
      </p:sp>
      <p:sp>
        <p:nvSpPr>
          <p:cNvPr id="4" name="日付プレースホルダ 3"/>
          <p:cNvSpPr>
            <a:spLocks noGrp="1"/>
          </p:cNvSpPr>
          <p:nvPr>
            <p:ph type="dt" sz="half" idx="10"/>
          </p:nvPr>
        </p:nvSpPr>
        <p:spPr/>
        <p:txBody>
          <a:bodyPr/>
          <a:lstStyle/>
          <a:p>
            <a:pPr>
              <a:defRPr/>
            </a:pPr>
            <a:fld id="{BC256A7B-32E0-4DB9-AB3D-6B12EE0AAB4E}" type="datetime1">
              <a:rPr lang="ja-JP" altLang="en-US" smtClean="0"/>
              <a:pPr>
                <a:defRPr/>
              </a:pPr>
              <a:t>2012/7/4</a:t>
            </a:fld>
            <a:endParaRPr lang="en-US" altLang="ja-JP"/>
          </a:p>
        </p:txBody>
      </p:sp>
      <p:sp>
        <p:nvSpPr>
          <p:cNvPr id="7" name="フッター プレースホルダー 6"/>
          <p:cNvSpPr>
            <a:spLocks noGrp="1"/>
          </p:cNvSpPr>
          <p:nvPr>
            <p:ph type="ftr" sz="quarter" idx="11"/>
          </p:nvPr>
        </p:nvSpPr>
        <p:spPr/>
        <p:txBody>
          <a:bodyPr/>
          <a:lstStyle/>
          <a:p>
            <a:pPr>
              <a:defRPr/>
            </a:pPr>
            <a:r>
              <a:rPr lang="en-US" altLang="ja-JP" dirty="0" smtClean="0"/>
              <a:t>MIRU2010 OS11-3</a:t>
            </a:r>
            <a:endParaRPr lang="en-US" altLang="ja-JP" dirty="0"/>
          </a:p>
        </p:txBody>
      </p:sp>
      <p:sp>
        <p:nvSpPr>
          <p:cNvPr id="8" name="スライド番号プレースホルダー 7"/>
          <p:cNvSpPr>
            <a:spLocks noGrp="1"/>
          </p:cNvSpPr>
          <p:nvPr>
            <p:ph type="sldNum" sz="quarter" idx="12"/>
          </p:nvPr>
        </p:nvSpPr>
        <p:spPr/>
        <p:txBody>
          <a:bodyPr/>
          <a:lstStyle/>
          <a:p>
            <a:pPr>
              <a:defRPr/>
            </a:pPr>
            <a:fld id="{4C13B4C8-6B4A-4B1E-AC31-5250D6BA90C6}" type="slidenum">
              <a:rPr lang="en-US" altLang="ja-JP" smtClean="0"/>
              <a:pPr>
                <a:defRPr/>
              </a:pPr>
              <a:t>7</a:t>
            </a:fld>
            <a:endParaRPr lang="en-US" altLang="ja-JP"/>
          </a:p>
        </p:txBody>
      </p:sp>
      <p:sp>
        <p:nvSpPr>
          <p:cNvPr id="11" name="テキスト ボックス 4"/>
          <p:cNvSpPr txBox="1">
            <a:spLocks noChangeArrowheads="1"/>
          </p:cNvSpPr>
          <p:nvPr/>
        </p:nvSpPr>
        <p:spPr bwMode="auto">
          <a:xfrm>
            <a:off x="6156176" y="4109010"/>
            <a:ext cx="1107996" cy="369332"/>
          </a:xfrm>
          <a:prstGeom prst="rect">
            <a:avLst/>
          </a:prstGeom>
          <a:noFill/>
          <a:ln w="9525">
            <a:noFill/>
            <a:miter lim="800000"/>
            <a:headEnd/>
            <a:tailEnd/>
          </a:ln>
        </p:spPr>
        <p:txBody>
          <a:bodyPr wrap="none">
            <a:spAutoFit/>
          </a:bodyPr>
          <a:lstStyle/>
          <a:p>
            <a:r>
              <a:rPr lang="ja-JP" altLang="en-US" dirty="0" smtClean="0"/>
              <a:t>自然画像</a:t>
            </a:r>
            <a:endParaRPr lang="ja-JP" altLang="en-US" dirty="0"/>
          </a:p>
        </p:txBody>
      </p:sp>
      <p:sp>
        <p:nvSpPr>
          <p:cNvPr id="12" name="テキスト ボックス 4"/>
          <p:cNvSpPr txBox="1">
            <a:spLocks noChangeArrowheads="1"/>
          </p:cNvSpPr>
          <p:nvPr/>
        </p:nvSpPr>
        <p:spPr bwMode="auto">
          <a:xfrm>
            <a:off x="1260052" y="4109010"/>
            <a:ext cx="2303836" cy="400110"/>
          </a:xfrm>
          <a:prstGeom prst="rect">
            <a:avLst/>
          </a:prstGeom>
          <a:noFill/>
          <a:ln w="9525">
            <a:noFill/>
            <a:miter lim="800000"/>
            <a:headEnd/>
            <a:tailEnd/>
          </a:ln>
        </p:spPr>
        <p:txBody>
          <a:bodyPr wrap="none">
            <a:spAutoFit/>
          </a:bodyPr>
          <a:lstStyle/>
          <a:p>
            <a:r>
              <a:rPr lang="ja-JP" altLang="en-US" dirty="0" smtClean="0"/>
              <a:t>リンギングを持つ画像</a:t>
            </a:r>
            <a:endParaRPr lang="ja-JP" altLang="en-US" sz="2000" dirty="0"/>
          </a:p>
        </p:txBody>
      </p:sp>
      <p:sp>
        <p:nvSpPr>
          <p:cNvPr id="14" name="テキスト ボックス 13"/>
          <p:cNvSpPr txBox="1"/>
          <p:nvPr/>
        </p:nvSpPr>
        <p:spPr>
          <a:xfrm>
            <a:off x="3419872" y="1815207"/>
            <a:ext cx="4881465" cy="461665"/>
          </a:xfrm>
          <a:prstGeom prst="rect">
            <a:avLst/>
          </a:prstGeom>
          <a:noFill/>
        </p:spPr>
        <p:txBody>
          <a:bodyPr wrap="none" rtlCol="0">
            <a:spAutoFit/>
          </a:bodyPr>
          <a:lstStyle/>
          <a:p>
            <a:r>
              <a:rPr kumimoji="1" lang="ja-JP" altLang="en-US" sz="2400" dirty="0" smtClean="0">
                <a:solidFill>
                  <a:srgbClr val="0000FF"/>
                </a:solidFill>
              </a:rPr>
              <a:t>周波数と方向のみでは検出できない</a:t>
            </a:r>
            <a:endParaRPr kumimoji="1" lang="ja-JP" altLang="en-US" sz="2400" dirty="0">
              <a:solidFill>
                <a:srgbClr val="0000FF"/>
              </a:solidFill>
            </a:endParaRPr>
          </a:p>
        </p:txBody>
      </p:sp>
      <p:sp>
        <p:nvSpPr>
          <p:cNvPr id="15" name="二等辺三角形 4"/>
          <p:cNvSpPr>
            <a:spLocks noChangeArrowheads="1"/>
          </p:cNvSpPr>
          <p:nvPr/>
        </p:nvSpPr>
        <p:spPr bwMode="auto">
          <a:xfrm rot="5400000">
            <a:off x="3131170" y="1917626"/>
            <a:ext cx="217488" cy="215900"/>
          </a:xfrm>
          <a:prstGeom prst="triangle">
            <a:avLst>
              <a:gd name="adj" fmla="val 50000"/>
            </a:avLst>
          </a:prstGeom>
          <a:solidFill>
            <a:srgbClr val="0000FF"/>
          </a:solidFill>
          <a:ln w="9525" algn="ctr">
            <a:noFill/>
            <a:round/>
            <a:headEnd/>
            <a:tailEnd/>
          </a:ln>
        </p:spPr>
        <p:txBody>
          <a:bodyPr/>
          <a:lstStyle/>
          <a:p>
            <a:endParaRPr lang="ja-JP" altLang="en-US">
              <a:solidFill>
                <a:srgbClr val="0000FF"/>
              </a:solidFill>
            </a:endParaRPr>
          </a:p>
        </p:txBody>
      </p:sp>
      <p:sp>
        <p:nvSpPr>
          <p:cNvPr id="20" name="テキスト ボックス 19"/>
          <p:cNvSpPr txBox="1"/>
          <p:nvPr/>
        </p:nvSpPr>
        <p:spPr>
          <a:xfrm>
            <a:off x="5526030" y="5500702"/>
            <a:ext cx="2358338" cy="400110"/>
          </a:xfrm>
          <a:prstGeom prst="rect">
            <a:avLst/>
          </a:prstGeom>
          <a:noFill/>
        </p:spPr>
        <p:txBody>
          <a:bodyPr wrap="none" rtlCol="0">
            <a:spAutoFit/>
          </a:bodyPr>
          <a:lstStyle/>
          <a:p>
            <a:r>
              <a:rPr kumimoji="1" lang="ja-JP" altLang="en-US" sz="2000" u="sng" dirty="0" smtClean="0"/>
              <a:t>位相は変化している</a:t>
            </a:r>
            <a:endParaRPr kumimoji="1" lang="ja-JP" altLang="en-US" sz="2000" u="sng" dirty="0"/>
          </a:p>
        </p:txBody>
      </p:sp>
      <p:sp>
        <p:nvSpPr>
          <p:cNvPr id="21" name="テキスト ボックス 20"/>
          <p:cNvSpPr txBox="1"/>
          <p:nvPr/>
        </p:nvSpPr>
        <p:spPr>
          <a:xfrm>
            <a:off x="1097894" y="5500702"/>
            <a:ext cx="2610010" cy="400110"/>
          </a:xfrm>
          <a:prstGeom prst="rect">
            <a:avLst/>
          </a:prstGeom>
          <a:noFill/>
        </p:spPr>
        <p:txBody>
          <a:bodyPr wrap="none" rtlCol="0">
            <a:spAutoFit/>
          </a:bodyPr>
          <a:lstStyle/>
          <a:p>
            <a:r>
              <a:rPr kumimoji="1" lang="ja-JP" altLang="en-US" sz="2000" u="sng" dirty="0" smtClean="0"/>
              <a:t>位相は変化していない</a:t>
            </a:r>
            <a:endParaRPr kumimoji="1" lang="ja-JP" altLang="en-US" sz="2000" u="sng" dirty="0"/>
          </a:p>
        </p:txBody>
      </p:sp>
      <p:sp>
        <p:nvSpPr>
          <p:cNvPr id="28" name="テキスト ボックス 27"/>
          <p:cNvSpPr txBox="1"/>
          <p:nvPr/>
        </p:nvSpPr>
        <p:spPr>
          <a:xfrm>
            <a:off x="3154045" y="5967731"/>
            <a:ext cx="5429692" cy="461665"/>
          </a:xfrm>
          <a:prstGeom prst="rect">
            <a:avLst/>
          </a:prstGeom>
          <a:noFill/>
        </p:spPr>
        <p:txBody>
          <a:bodyPr wrap="none" rtlCol="0">
            <a:spAutoFit/>
          </a:bodyPr>
          <a:lstStyle/>
          <a:p>
            <a:r>
              <a:rPr kumimoji="1" lang="ja-JP" altLang="en-US" sz="2400" dirty="0" smtClean="0">
                <a:solidFill>
                  <a:srgbClr val="FF0000"/>
                </a:solidFill>
              </a:rPr>
              <a:t>位相の変化の有無からリンギングを特定</a:t>
            </a:r>
            <a:endParaRPr kumimoji="1" lang="ja-JP" altLang="en-US" sz="2400" dirty="0">
              <a:solidFill>
                <a:srgbClr val="FF0000"/>
              </a:solidFill>
            </a:endParaRPr>
          </a:p>
        </p:txBody>
      </p:sp>
      <p:sp>
        <p:nvSpPr>
          <p:cNvPr id="29" name="二等辺三角形 4"/>
          <p:cNvSpPr>
            <a:spLocks noChangeArrowheads="1"/>
          </p:cNvSpPr>
          <p:nvPr/>
        </p:nvSpPr>
        <p:spPr bwMode="auto">
          <a:xfrm rot="5400000">
            <a:off x="2843014" y="6111077"/>
            <a:ext cx="217488" cy="215900"/>
          </a:xfrm>
          <a:prstGeom prst="triangle">
            <a:avLst>
              <a:gd name="adj" fmla="val 50000"/>
            </a:avLst>
          </a:prstGeom>
          <a:solidFill>
            <a:srgbClr val="FF0000"/>
          </a:solidFill>
          <a:ln w="9525" algn="ctr">
            <a:noFill/>
            <a:round/>
            <a:headEnd/>
            <a:tailEnd/>
          </a:ln>
        </p:spPr>
        <p:txBody>
          <a:bodyPr/>
          <a:lstStyle/>
          <a:p>
            <a:endParaRPr lang="ja-JP" altLang="en-US"/>
          </a:p>
        </p:txBody>
      </p:sp>
      <p:graphicFrame>
        <p:nvGraphicFramePr>
          <p:cNvPr id="23" name="グラフ 22"/>
          <p:cNvGraphicFramePr/>
          <p:nvPr/>
        </p:nvGraphicFramePr>
        <p:xfrm>
          <a:off x="414586" y="4365104"/>
          <a:ext cx="2069182" cy="1224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グラフ 23"/>
          <p:cNvGraphicFramePr/>
          <p:nvPr/>
        </p:nvGraphicFramePr>
        <p:xfrm>
          <a:off x="2430810" y="4365104"/>
          <a:ext cx="2069182" cy="12241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グラフ 24"/>
          <p:cNvGraphicFramePr/>
          <p:nvPr/>
        </p:nvGraphicFramePr>
        <p:xfrm>
          <a:off x="4716016" y="4365104"/>
          <a:ext cx="2069182" cy="1224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グラフ 25"/>
          <p:cNvGraphicFramePr/>
          <p:nvPr/>
        </p:nvGraphicFramePr>
        <p:xfrm>
          <a:off x="6698332" y="4365104"/>
          <a:ext cx="2069182" cy="1224136"/>
        </p:xfrm>
        <a:graphic>
          <a:graphicData uri="http://schemas.openxmlformats.org/drawingml/2006/chart">
            <c:chart xmlns:c="http://schemas.openxmlformats.org/drawingml/2006/chart" xmlns:r="http://schemas.openxmlformats.org/officeDocument/2006/relationships" r:id="rId6"/>
          </a:graphicData>
        </a:graphic>
      </p:graphicFrame>
      <p:sp>
        <p:nvSpPr>
          <p:cNvPr id="32" name="フリーフォーム 31"/>
          <p:cNvSpPr/>
          <p:nvPr/>
        </p:nvSpPr>
        <p:spPr bwMode="auto">
          <a:xfrm>
            <a:off x="2581970" y="4672032"/>
            <a:ext cx="1809750" cy="485160"/>
          </a:xfrm>
          <a:custGeom>
            <a:avLst/>
            <a:gdLst>
              <a:gd name="connsiteX0" fmla="*/ 0 w 1809750"/>
              <a:gd name="connsiteY0" fmla="*/ 174625 h 536575"/>
              <a:gd name="connsiteX1" fmla="*/ 88900 w 1809750"/>
              <a:gd name="connsiteY1" fmla="*/ 9525 h 536575"/>
              <a:gd name="connsiteX2" fmla="*/ 158750 w 1809750"/>
              <a:gd name="connsiteY2" fmla="*/ 149225 h 536575"/>
              <a:gd name="connsiteX3" fmla="*/ 266700 w 1809750"/>
              <a:gd name="connsiteY3" fmla="*/ 473075 h 536575"/>
              <a:gd name="connsiteX4" fmla="*/ 476250 w 1809750"/>
              <a:gd name="connsiteY4" fmla="*/ 53975 h 536575"/>
              <a:gd name="connsiteX5" fmla="*/ 711200 w 1809750"/>
              <a:gd name="connsiteY5" fmla="*/ 434975 h 536575"/>
              <a:gd name="connsiteX6" fmla="*/ 952500 w 1809750"/>
              <a:gd name="connsiteY6" fmla="*/ 9525 h 536575"/>
              <a:gd name="connsiteX7" fmla="*/ 1238250 w 1809750"/>
              <a:gd name="connsiteY7" fmla="*/ 492125 h 536575"/>
              <a:gd name="connsiteX8" fmla="*/ 1416050 w 1809750"/>
              <a:gd name="connsiteY8" fmla="*/ 123825 h 536575"/>
              <a:gd name="connsiteX9" fmla="*/ 1612900 w 1809750"/>
              <a:gd name="connsiteY9" fmla="*/ 460375 h 536575"/>
              <a:gd name="connsiteX10" fmla="*/ 1689100 w 1809750"/>
              <a:gd name="connsiteY10" fmla="*/ 498475 h 536575"/>
              <a:gd name="connsiteX11" fmla="*/ 1809750 w 1809750"/>
              <a:gd name="connsiteY11" fmla="*/ 231775 h 53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0" h="536575">
                <a:moveTo>
                  <a:pt x="0" y="174625"/>
                </a:moveTo>
                <a:cubicBezTo>
                  <a:pt x="31221" y="94191"/>
                  <a:pt x="62442" y="13758"/>
                  <a:pt x="88900" y="9525"/>
                </a:cubicBezTo>
                <a:cubicBezTo>
                  <a:pt x="115358" y="5292"/>
                  <a:pt x="129117" y="71967"/>
                  <a:pt x="158750" y="149225"/>
                </a:cubicBezTo>
                <a:cubicBezTo>
                  <a:pt x="188383" y="226483"/>
                  <a:pt x="213783" y="488950"/>
                  <a:pt x="266700" y="473075"/>
                </a:cubicBezTo>
                <a:cubicBezTo>
                  <a:pt x="319617" y="457200"/>
                  <a:pt x="402167" y="60325"/>
                  <a:pt x="476250" y="53975"/>
                </a:cubicBezTo>
                <a:cubicBezTo>
                  <a:pt x="550333" y="47625"/>
                  <a:pt x="631825" y="442383"/>
                  <a:pt x="711200" y="434975"/>
                </a:cubicBezTo>
                <a:cubicBezTo>
                  <a:pt x="790575" y="427567"/>
                  <a:pt x="864658" y="0"/>
                  <a:pt x="952500" y="9525"/>
                </a:cubicBezTo>
                <a:cubicBezTo>
                  <a:pt x="1040342" y="19050"/>
                  <a:pt x="1160992" y="473075"/>
                  <a:pt x="1238250" y="492125"/>
                </a:cubicBezTo>
                <a:cubicBezTo>
                  <a:pt x="1315508" y="511175"/>
                  <a:pt x="1353608" y="129117"/>
                  <a:pt x="1416050" y="123825"/>
                </a:cubicBezTo>
                <a:cubicBezTo>
                  <a:pt x="1478492" y="118533"/>
                  <a:pt x="1567392" y="397933"/>
                  <a:pt x="1612900" y="460375"/>
                </a:cubicBezTo>
                <a:cubicBezTo>
                  <a:pt x="1658408" y="522817"/>
                  <a:pt x="1656292" y="536575"/>
                  <a:pt x="1689100" y="498475"/>
                </a:cubicBezTo>
                <a:cubicBezTo>
                  <a:pt x="1721908" y="460375"/>
                  <a:pt x="1765829" y="346075"/>
                  <a:pt x="1809750" y="231775"/>
                </a:cubicBez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pic>
        <p:nvPicPr>
          <p:cNvPr id="33" name="Picture 4"/>
          <p:cNvPicPr>
            <a:picLocks noChangeAspect="1" noChangeArrowheads="1"/>
          </p:cNvPicPr>
          <p:nvPr/>
        </p:nvPicPr>
        <p:blipFill>
          <a:blip r:embed="rId7" cstate="print">
            <a:lum contrast="-10000"/>
          </a:blip>
          <a:srcRect l="7065" r="7065"/>
          <a:stretch>
            <a:fillRect/>
          </a:stretch>
        </p:blipFill>
        <p:spPr bwMode="auto">
          <a:xfrm>
            <a:off x="629023" y="2385080"/>
            <a:ext cx="2690473" cy="1764000"/>
          </a:xfrm>
          <a:prstGeom prst="rect">
            <a:avLst/>
          </a:prstGeom>
          <a:noFill/>
          <a:ln w="12700">
            <a:noFill/>
            <a:miter lim="800000"/>
            <a:headEnd/>
            <a:tailEnd/>
          </a:ln>
        </p:spPr>
      </p:pic>
      <p:pic>
        <p:nvPicPr>
          <p:cNvPr id="34" name="Picture 4"/>
          <p:cNvPicPr>
            <a:picLocks noChangeAspect="1" noChangeArrowheads="1"/>
          </p:cNvPicPr>
          <p:nvPr/>
        </p:nvPicPr>
        <p:blipFill>
          <a:blip r:embed="rId7" cstate="print"/>
          <a:srcRect l="13248" t="59602" r="71537" b="14116"/>
          <a:stretch>
            <a:fillRect/>
          </a:stretch>
        </p:blipFill>
        <p:spPr bwMode="auto">
          <a:xfrm>
            <a:off x="3419872" y="2372373"/>
            <a:ext cx="864096" cy="840603"/>
          </a:xfrm>
          <a:prstGeom prst="rect">
            <a:avLst/>
          </a:prstGeom>
          <a:noFill/>
          <a:ln w="19050">
            <a:solidFill>
              <a:srgbClr val="FF0000"/>
            </a:solidFill>
            <a:miter lim="800000"/>
            <a:headEnd/>
            <a:tailEnd/>
          </a:ln>
        </p:spPr>
      </p:pic>
      <p:pic>
        <p:nvPicPr>
          <p:cNvPr id="35" name="Picture 4"/>
          <p:cNvPicPr>
            <a:picLocks noChangeAspect="1" noChangeArrowheads="1"/>
          </p:cNvPicPr>
          <p:nvPr/>
        </p:nvPicPr>
        <p:blipFill>
          <a:blip r:embed="rId7" cstate="print">
            <a:lum contrast="-10000"/>
          </a:blip>
          <a:srcRect l="71537" t="51759" r="13248" b="21959"/>
          <a:stretch>
            <a:fillRect/>
          </a:stretch>
        </p:blipFill>
        <p:spPr bwMode="auto">
          <a:xfrm>
            <a:off x="3411782" y="3300566"/>
            <a:ext cx="872186" cy="848514"/>
          </a:xfrm>
          <a:prstGeom prst="rect">
            <a:avLst/>
          </a:prstGeom>
          <a:noFill/>
          <a:ln w="19050">
            <a:solidFill>
              <a:srgbClr val="FFCC00"/>
            </a:solidFill>
          </a:ln>
        </p:spPr>
      </p:pic>
      <p:sp>
        <p:nvSpPr>
          <p:cNvPr id="36" name="正方形/長方形 35"/>
          <p:cNvSpPr/>
          <p:nvPr/>
        </p:nvSpPr>
        <p:spPr>
          <a:xfrm>
            <a:off x="827584" y="3429000"/>
            <a:ext cx="504056" cy="47039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627784" y="3284984"/>
            <a:ext cx="504056" cy="470393"/>
          </a:xfrm>
          <a:prstGeom prst="rect">
            <a:avLst/>
          </a:prstGeom>
          <a:noFill/>
          <a:ln w="222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Picture 5" descr="File?id=dct9pzc5_396cs8jqn3h_b"/>
          <p:cNvPicPr>
            <a:picLocks noChangeAspect="1" noChangeArrowheads="1"/>
          </p:cNvPicPr>
          <p:nvPr/>
        </p:nvPicPr>
        <p:blipFill>
          <a:blip r:embed="rId8" cstate="print"/>
          <a:srcRect/>
          <a:stretch>
            <a:fillRect/>
          </a:stretch>
        </p:blipFill>
        <p:spPr bwMode="auto">
          <a:xfrm>
            <a:off x="5023098" y="2385080"/>
            <a:ext cx="2577697" cy="1764000"/>
          </a:xfrm>
          <a:prstGeom prst="rect">
            <a:avLst/>
          </a:prstGeom>
          <a:noFill/>
          <a:ln w="9525">
            <a:noFill/>
            <a:miter lim="800000"/>
            <a:headEnd/>
            <a:tailEnd/>
          </a:ln>
        </p:spPr>
      </p:pic>
      <p:sp>
        <p:nvSpPr>
          <p:cNvPr id="39" name="Rectangle 10"/>
          <p:cNvSpPr>
            <a:spLocks noChangeArrowheads="1"/>
          </p:cNvSpPr>
          <p:nvPr/>
        </p:nvSpPr>
        <p:spPr bwMode="auto">
          <a:xfrm>
            <a:off x="5095107" y="3789040"/>
            <a:ext cx="288032" cy="275608"/>
          </a:xfrm>
          <a:prstGeom prst="rect">
            <a:avLst/>
          </a:prstGeom>
          <a:noFill/>
          <a:ln w="19050">
            <a:solidFill>
              <a:srgbClr val="FF0000"/>
            </a:solidFill>
            <a:miter lim="800000"/>
            <a:headEnd/>
            <a:tailEnd/>
          </a:ln>
        </p:spPr>
        <p:txBody>
          <a:bodyPr wrap="none" anchor="ctr"/>
          <a:lstStyle/>
          <a:p>
            <a:endParaRPr lang="ja-JP" altLang="en-US"/>
          </a:p>
        </p:txBody>
      </p:sp>
      <p:sp>
        <p:nvSpPr>
          <p:cNvPr id="40" name="Rectangle 11"/>
          <p:cNvSpPr>
            <a:spLocks noChangeArrowheads="1"/>
          </p:cNvSpPr>
          <p:nvPr/>
        </p:nvSpPr>
        <p:spPr bwMode="auto">
          <a:xfrm>
            <a:off x="7255346" y="2492897"/>
            <a:ext cx="264989" cy="288032"/>
          </a:xfrm>
          <a:prstGeom prst="rect">
            <a:avLst/>
          </a:prstGeom>
          <a:noFill/>
          <a:ln w="19050">
            <a:solidFill>
              <a:srgbClr val="FFCC00"/>
            </a:solidFill>
            <a:miter lim="800000"/>
            <a:headEnd/>
            <a:tailEnd/>
          </a:ln>
        </p:spPr>
        <p:txBody>
          <a:bodyPr wrap="none" lIns="91429" tIns="45715" rIns="91429" bIns="45715" anchor="ctr"/>
          <a:lstStyle/>
          <a:p>
            <a:pPr algn="ctr"/>
            <a:endParaRPr lang="ja-JP" altLang="ja-JP"/>
          </a:p>
        </p:txBody>
      </p:sp>
      <p:pic>
        <p:nvPicPr>
          <p:cNvPr id="41" name="Picture 21"/>
          <p:cNvPicPr>
            <a:picLocks noChangeAspect="1" noChangeArrowheads="1"/>
          </p:cNvPicPr>
          <p:nvPr/>
        </p:nvPicPr>
        <p:blipFill>
          <a:blip r:embed="rId9" cstate="print"/>
          <a:srcRect/>
          <a:stretch>
            <a:fillRect/>
          </a:stretch>
        </p:blipFill>
        <p:spPr bwMode="auto">
          <a:xfrm>
            <a:off x="7687394" y="2372373"/>
            <a:ext cx="864000" cy="864000"/>
          </a:xfrm>
          <a:prstGeom prst="rect">
            <a:avLst/>
          </a:prstGeom>
          <a:noFill/>
          <a:ln w="19050">
            <a:solidFill>
              <a:srgbClr val="FF0000"/>
            </a:solidFill>
            <a:miter lim="800000"/>
            <a:headEnd/>
            <a:tailEnd/>
          </a:ln>
        </p:spPr>
      </p:pic>
      <p:pic>
        <p:nvPicPr>
          <p:cNvPr id="42" name="Picture 22"/>
          <p:cNvPicPr>
            <a:picLocks noChangeAspect="1" noChangeArrowheads="1"/>
          </p:cNvPicPr>
          <p:nvPr/>
        </p:nvPicPr>
        <p:blipFill>
          <a:blip r:embed="rId10" cstate="print"/>
          <a:srcRect/>
          <a:stretch>
            <a:fillRect/>
          </a:stretch>
        </p:blipFill>
        <p:spPr bwMode="auto">
          <a:xfrm>
            <a:off x="7687394" y="3300566"/>
            <a:ext cx="864000" cy="864000"/>
          </a:xfrm>
          <a:prstGeom prst="rect">
            <a:avLst/>
          </a:prstGeom>
          <a:noFill/>
          <a:ln w="19050">
            <a:solidFill>
              <a:srgbClr val="FFCC00"/>
            </a:solidFill>
            <a:miter lim="800000"/>
            <a:headEnd/>
            <a:tailEnd/>
          </a:ln>
        </p:spPr>
      </p:pic>
      <p:sp>
        <p:nvSpPr>
          <p:cNvPr id="50" name="フリーフォーム 49"/>
          <p:cNvSpPr/>
          <p:nvPr/>
        </p:nvSpPr>
        <p:spPr bwMode="auto">
          <a:xfrm>
            <a:off x="6839272" y="4556125"/>
            <a:ext cx="1771650" cy="744538"/>
          </a:xfrm>
          <a:custGeom>
            <a:avLst/>
            <a:gdLst>
              <a:gd name="connsiteX0" fmla="*/ 0 w 1771650"/>
              <a:gd name="connsiteY0" fmla="*/ 425450 h 744538"/>
              <a:gd name="connsiteX1" fmla="*/ 66675 w 1771650"/>
              <a:gd name="connsiteY1" fmla="*/ 158750 h 744538"/>
              <a:gd name="connsiteX2" fmla="*/ 190500 w 1771650"/>
              <a:gd name="connsiteY2" fmla="*/ 53975 h 744538"/>
              <a:gd name="connsiteX3" fmla="*/ 342900 w 1771650"/>
              <a:gd name="connsiteY3" fmla="*/ 482600 h 744538"/>
              <a:gd name="connsiteX4" fmla="*/ 409575 w 1771650"/>
              <a:gd name="connsiteY4" fmla="*/ 606425 h 744538"/>
              <a:gd name="connsiteX5" fmla="*/ 523875 w 1771650"/>
              <a:gd name="connsiteY5" fmla="*/ 330200 h 744538"/>
              <a:gd name="connsiteX6" fmla="*/ 581025 w 1771650"/>
              <a:gd name="connsiteY6" fmla="*/ 149225 h 744538"/>
              <a:gd name="connsiteX7" fmla="*/ 666750 w 1771650"/>
              <a:gd name="connsiteY7" fmla="*/ 130175 h 744538"/>
              <a:gd name="connsiteX8" fmla="*/ 704850 w 1771650"/>
              <a:gd name="connsiteY8" fmla="*/ 187325 h 744538"/>
              <a:gd name="connsiteX9" fmla="*/ 704850 w 1771650"/>
              <a:gd name="connsiteY9" fmla="*/ 196850 h 744538"/>
              <a:gd name="connsiteX10" fmla="*/ 723900 w 1771650"/>
              <a:gd name="connsiteY10" fmla="*/ 139700 h 744538"/>
              <a:gd name="connsiteX11" fmla="*/ 790575 w 1771650"/>
              <a:gd name="connsiteY11" fmla="*/ 120650 h 744538"/>
              <a:gd name="connsiteX12" fmla="*/ 847725 w 1771650"/>
              <a:gd name="connsiteY12" fmla="*/ 149225 h 744538"/>
              <a:gd name="connsiteX13" fmla="*/ 857250 w 1771650"/>
              <a:gd name="connsiteY13" fmla="*/ 177800 h 744538"/>
              <a:gd name="connsiteX14" fmla="*/ 923925 w 1771650"/>
              <a:gd name="connsiteY14" fmla="*/ 339725 h 744538"/>
              <a:gd name="connsiteX15" fmla="*/ 1019175 w 1771650"/>
              <a:gd name="connsiteY15" fmla="*/ 673100 h 744538"/>
              <a:gd name="connsiteX16" fmla="*/ 1028700 w 1771650"/>
              <a:gd name="connsiteY16" fmla="*/ 682625 h 744538"/>
              <a:gd name="connsiteX17" fmla="*/ 1095375 w 1771650"/>
              <a:gd name="connsiteY17" fmla="*/ 301625 h 744538"/>
              <a:gd name="connsiteX18" fmla="*/ 1162050 w 1771650"/>
              <a:gd name="connsiteY18" fmla="*/ 101600 h 744538"/>
              <a:gd name="connsiteX19" fmla="*/ 1257300 w 1771650"/>
              <a:gd name="connsiteY19" fmla="*/ 130175 h 744538"/>
              <a:gd name="connsiteX20" fmla="*/ 1276350 w 1771650"/>
              <a:gd name="connsiteY20" fmla="*/ 149225 h 744538"/>
              <a:gd name="connsiteX21" fmla="*/ 1333500 w 1771650"/>
              <a:gd name="connsiteY21" fmla="*/ 92075 h 744538"/>
              <a:gd name="connsiteX22" fmla="*/ 1419225 w 1771650"/>
              <a:gd name="connsiteY22" fmla="*/ 92075 h 744538"/>
              <a:gd name="connsiteX23" fmla="*/ 1466850 w 1771650"/>
              <a:gd name="connsiteY23" fmla="*/ 196850 h 744538"/>
              <a:gd name="connsiteX24" fmla="*/ 1562100 w 1771650"/>
              <a:gd name="connsiteY24" fmla="*/ 625475 h 744538"/>
              <a:gd name="connsiteX25" fmla="*/ 1562100 w 1771650"/>
              <a:gd name="connsiteY25" fmla="*/ 625475 h 744538"/>
              <a:gd name="connsiteX26" fmla="*/ 1638300 w 1771650"/>
              <a:gd name="connsiteY26" fmla="*/ 101600 h 744538"/>
              <a:gd name="connsiteX27" fmla="*/ 1771650 w 1771650"/>
              <a:gd name="connsiteY27" fmla="*/ 92075 h 7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71650" h="744538">
                <a:moveTo>
                  <a:pt x="0" y="425450"/>
                </a:moveTo>
                <a:cubicBezTo>
                  <a:pt x="17462" y="323056"/>
                  <a:pt x="34925" y="220663"/>
                  <a:pt x="66675" y="158750"/>
                </a:cubicBezTo>
                <a:cubicBezTo>
                  <a:pt x="98425" y="96837"/>
                  <a:pt x="144463" y="0"/>
                  <a:pt x="190500" y="53975"/>
                </a:cubicBezTo>
                <a:cubicBezTo>
                  <a:pt x="236537" y="107950"/>
                  <a:pt x="306388" y="390525"/>
                  <a:pt x="342900" y="482600"/>
                </a:cubicBezTo>
                <a:cubicBezTo>
                  <a:pt x="379412" y="574675"/>
                  <a:pt x="379412" y="631825"/>
                  <a:pt x="409575" y="606425"/>
                </a:cubicBezTo>
                <a:cubicBezTo>
                  <a:pt x="439738" y="581025"/>
                  <a:pt x="495300" y="406400"/>
                  <a:pt x="523875" y="330200"/>
                </a:cubicBezTo>
                <a:cubicBezTo>
                  <a:pt x="552450" y="254000"/>
                  <a:pt x="557213" y="182562"/>
                  <a:pt x="581025" y="149225"/>
                </a:cubicBezTo>
                <a:cubicBezTo>
                  <a:pt x="604837" y="115888"/>
                  <a:pt x="646113" y="123825"/>
                  <a:pt x="666750" y="130175"/>
                </a:cubicBezTo>
                <a:cubicBezTo>
                  <a:pt x="687387" y="136525"/>
                  <a:pt x="698500" y="176213"/>
                  <a:pt x="704850" y="187325"/>
                </a:cubicBezTo>
                <a:cubicBezTo>
                  <a:pt x="711200" y="198437"/>
                  <a:pt x="701675" y="204788"/>
                  <a:pt x="704850" y="196850"/>
                </a:cubicBezTo>
                <a:cubicBezTo>
                  <a:pt x="708025" y="188912"/>
                  <a:pt x="709613" y="152400"/>
                  <a:pt x="723900" y="139700"/>
                </a:cubicBezTo>
                <a:cubicBezTo>
                  <a:pt x="738188" y="127000"/>
                  <a:pt x="769938" y="119063"/>
                  <a:pt x="790575" y="120650"/>
                </a:cubicBezTo>
                <a:cubicBezTo>
                  <a:pt x="811212" y="122237"/>
                  <a:pt x="836613" y="139700"/>
                  <a:pt x="847725" y="149225"/>
                </a:cubicBezTo>
                <a:cubicBezTo>
                  <a:pt x="858838" y="158750"/>
                  <a:pt x="844550" y="146050"/>
                  <a:pt x="857250" y="177800"/>
                </a:cubicBezTo>
                <a:cubicBezTo>
                  <a:pt x="869950" y="209550"/>
                  <a:pt x="896937" y="257175"/>
                  <a:pt x="923925" y="339725"/>
                </a:cubicBezTo>
                <a:cubicBezTo>
                  <a:pt x="950913" y="422275"/>
                  <a:pt x="1001713" y="615950"/>
                  <a:pt x="1019175" y="673100"/>
                </a:cubicBezTo>
                <a:cubicBezTo>
                  <a:pt x="1036637" y="730250"/>
                  <a:pt x="1016000" y="744538"/>
                  <a:pt x="1028700" y="682625"/>
                </a:cubicBezTo>
                <a:cubicBezTo>
                  <a:pt x="1041400" y="620713"/>
                  <a:pt x="1073150" y="398463"/>
                  <a:pt x="1095375" y="301625"/>
                </a:cubicBezTo>
                <a:cubicBezTo>
                  <a:pt x="1117600" y="204787"/>
                  <a:pt x="1135063" y="130175"/>
                  <a:pt x="1162050" y="101600"/>
                </a:cubicBezTo>
                <a:cubicBezTo>
                  <a:pt x="1189038" y="73025"/>
                  <a:pt x="1238250" y="122238"/>
                  <a:pt x="1257300" y="130175"/>
                </a:cubicBezTo>
                <a:cubicBezTo>
                  <a:pt x="1276350" y="138112"/>
                  <a:pt x="1263650" y="155575"/>
                  <a:pt x="1276350" y="149225"/>
                </a:cubicBezTo>
                <a:cubicBezTo>
                  <a:pt x="1289050" y="142875"/>
                  <a:pt x="1309688" y="101600"/>
                  <a:pt x="1333500" y="92075"/>
                </a:cubicBezTo>
                <a:cubicBezTo>
                  <a:pt x="1357313" y="82550"/>
                  <a:pt x="1397000" y="74613"/>
                  <a:pt x="1419225" y="92075"/>
                </a:cubicBezTo>
                <a:cubicBezTo>
                  <a:pt x="1441450" y="109537"/>
                  <a:pt x="1443038" y="107950"/>
                  <a:pt x="1466850" y="196850"/>
                </a:cubicBezTo>
                <a:cubicBezTo>
                  <a:pt x="1490663" y="285750"/>
                  <a:pt x="1562100" y="625475"/>
                  <a:pt x="1562100" y="625475"/>
                </a:cubicBezTo>
                <a:lnTo>
                  <a:pt x="1562100" y="625475"/>
                </a:lnTo>
                <a:cubicBezTo>
                  <a:pt x="1574800" y="538162"/>
                  <a:pt x="1603375" y="190500"/>
                  <a:pt x="1638300" y="101600"/>
                </a:cubicBezTo>
                <a:cubicBezTo>
                  <a:pt x="1673225" y="12700"/>
                  <a:pt x="1722437" y="52387"/>
                  <a:pt x="1771650" y="92075"/>
                </a:cubicBez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
        <p:nvSpPr>
          <p:cNvPr id="51" name="フリーフォーム 50"/>
          <p:cNvSpPr/>
          <p:nvPr/>
        </p:nvSpPr>
        <p:spPr bwMode="auto">
          <a:xfrm>
            <a:off x="4886647" y="5148263"/>
            <a:ext cx="209550" cy="204787"/>
          </a:xfrm>
          <a:custGeom>
            <a:avLst/>
            <a:gdLst>
              <a:gd name="connsiteX0" fmla="*/ 0 w 209550"/>
              <a:gd name="connsiteY0" fmla="*/ 100012 h 204787"/>
              <a:gd name="connsiteX1" fmla="*/ 76200 w 209550"/>
              <a:gd name="connsiteY1" fmla="*/ 4762 h 204787"/>
              <a:gd name="connsiteX2" fmla="*/ 152400 w 209550"/>
              <a:gd name="connsiteY2" fmla="*/ 71437 h 204787"/>
              <a:gd name="connsiteX3" fmla="*/ 209550 w 209550"/>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209550" h="204787">
                <a:moveTo>
                  <a:pt x="0" y="100012"/>
                </a:moveTo>
                <a:cubicBezTo>
                  <a:pt x="25400" y="54768"/>
                  <a:pt x="50800" y="9524"/>
                  <a:pt x="76200" y="4762"/>
                </a:cubicBezTo>
                <a:cubicBezTo>
                  <a:pt x="101600" y="0"/>
                  <a:pt x="130175" y="38100"/>
                  <a:pt x="152400" y="71437"/>
                </a:cubicBezTo>
                <a:cubicBezTo>
                  <a:pt x="174625" y="104774"/>
                  <a:pt x="192087" y="154780"/>
                  <a:pt x="209550" y="204787"/>
                </a:cubicBez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
        <p:nvSpPr>
          <p:cNvPr id="52" name="フリーフォーム 51"/>
          <p:cNvSpPr/>
          <p:nvPr/>
        </p:nvSpPr>
        <p:spPr bwMode="auto">
          <a:xfrm>
            <a:off x="5086672" y="5168900"/>
            <a:ext cx="161925" cy="165100"/>
          </a:xfrm>
          <a:custGeom>
            <a:avLst/>
            <a:gdLst>
              <a:gd name="connsiteX0" fmla="*/ 0 w 161925"/>
              <a:gd name="connsiteY0" fmla="*/ 165100 h 165100"/>
              <a:gd name="connsiteX1" fmla="*/ 57150 w 161925"/>
              <a:gd name="connsiteY1" fmla="*/ 22225 h 165100"/>
              <a:gd name="connsiteX2" fmla="*/ 133350 w 161925"/>
              <a:gd name="connsiteY2" fmla="*/ 31750 h 165100"/>
              <a:gd name="connsiteX3" fmla="*/ 161925 w 161925"/>
              <a:gd name="connsiteY3" fmla="*/ 79375 h 165100"/>
            </a:gdLst>
            <a:ahLst/>
            <a:cxnLst>
              <a:cxn ang="0">
                <a:pos x="connsiteX0" y="connsiteY0"/>
              </a:cxn>
              <a:cxn ang="0">
                <a:pos x="connsiteX1" y="connsiteY1"/>
              </a:cxn>
              <a:cxn ang="0">
                <a:pos x="connsiteX2" y="connsiteY2"/>
              </a:cxn>
              <a:cxn ang="0">
                <a:pos x="connsiteX3" y="connsiteY3"/>
              </a:cxn>
            </a:cxnLst>
            <a:rect l="l" t="t" r="r" b="b"/>
            <a:pathLst>
              <a:path w="161925" h="165100">
                <a:moveTo>
                  <a:pt x="0" y="165100"/>
                </a:moveTo>
                <a:cubicBezTo>
                  <a:pt x="17462" y="104775"/>
                  <a:pt x="34925" y="44450"/>
                  <a:pt x="57150" y="22225"/>
                </a:cubicBezTo>
                <a:cubicBezTo>
                  <a:pt x="79375" y="0"/>
                  <a:pt x="115888" y="22225"/>
                  <a:pt x="133350" y="31750"/>
                </a:cubicBezTo>
                <a:cubicBezTo>
                  <a:pt x="150813" y="41275"/>
                  <a:pt x="156369" y="60325"/>
                  <a:pt x="161925" y="79375"/>
                </a:cubicBez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
        <p:nvSpPr>
          <p:cNvPr id="56" name="フリーフォーム 55"/>
          <p:cNvSpPr/>
          <p:nvPr/>
        </p:nvSpPr>
        <p:spPr bwMode="auto">
          <a:xfrm>
            <a:off x="5258122" y="4667250"/>
            <a:ext cx="381000" cy="266700"/>
          </a:xfrm>
          <a:custGeom>
            <a:avLst/>
            <a:gdLst>
              <a:gd name="connsiteX0" fmla="*/ 0 w 381000"/>
              <a:gd name="connsiteY0" fmla="*/ 171450 h 266700"/>
              <a:gd name="connsiteX1" fmla="*/ 66675 w 381000"/>
              <a:gd name="connsiteY1" fmla="*/ 161925 h 266700"/>
              <a:gd name="connsiteX2" fmla="*/ 152400 w 381000"/>
              <a:gd name="connsiteY2" fmla="*/ 228600 h 266700"/>
              <a:gd name="connsiteX3" fmla="*/ 161925 w 381000"/>
              <a:gd name="connsiteY3" fmla="*/ 228600 h 266700"/>
              <a:gd name="connsiteX4" fmla="*/ 266700 w 381000"/>
              <a:gd name="connsiteY4" fmla="*/ 0 h 266700"/>
              <a:gd name="connsiteX5" fmla="*/ 381000 w 381000"/>
              <a:gd name="connsiteY5" fmla="*/ 228600 h 266700"/>
              <a:gd name="connsiteX6" fmla="*/ 381000 w 381000"/>
              <a:gd name="connsiteY6" fmla="*/ 2286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266700">
                <a:moveTo>
                  <a:pt x="0" y="171450"/>
                </a:moveTo>
                <a:cubicBezTo>
                  <a:pt x="20637" y="161925"/>
                  <a:pt x="41275" y="152400"/>
                  <a:pt x="66675" y="161925"/>
                </a:cubicBezTo>
                <a:cubicBezTo>
                  <a:pt x="92075" y="171450"/>
                  <a:pt x="136525" y="217488"/>
                  <a:pt x="152400" y="228600"/>
                </a:cubicBezTo>
                <a:cubicBezTo>
                  <a:pt x="168275" y="239713"/>
                  <a:pt x="142875" y="266700"/>
                  <a:pt x="161925" y="228600"/>
                </a:cubicBezTo>
                <a:cubicBezTo>
                  <a:pt x="180975" y="190500"/>
                  <a:pt x="230188" y="0"/>
                  <a:pt x="266700" y="0"/>
                </a:cubicBezTo>
                <a:cubicBezTo>
                  <a:pt x="303212" y="0"/>
                  <a:pt x="381000" y="228600"/>
                  <a:pt x="381000" y="228600"/>
                </a:cubicBezTo>
                <a:lnTo>
                  <a:pt x="381000" y="228600"/>
                </a:ln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
        <p:nvSpPr>
          <p:cNvPr id="59" name="フリーフォーム 58"/>
          <p:cNvSpPr/>
          <p:nvPr/>
        </p:nvSpPr>
        <p:spPr bwMode="auto">
          <a:xfrm>
            <a:off x="5648647" y="5143500"/>
            <a:ext cx="257175" cy="161925"/>
          </a:xfrm>
          <a:custGeom>
            <a:avLst/>
            <a:gdLst>
              <a:gd name="connsiteX0" fmla="*/ 0 w 257175"/>
              <a:gd name="connsiteY0" fmla="*/ 161925 h 161925"/>
              <a:gd name="connsiteX1" fmla="*/ 133350 w 257175"/>
              <a:gd name="connsiteY1" fmla="*/ 0 h 161925"/>
              <a:gd name="connsiteX2" fmla="*/ 257175 w 257175"/>
              <a:gd name="connsiteY2" fmla="*/ 161925 h 161925"/>
              <a:gd name="connsiteX3" fmla="*/ 257175 w 25717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257175" h="161925">
                <a:moveTo>
                  <a:pt x="0" y="161925"/>
                </a:moveTo>
                <a:cubicBezTo>
                  <a:pt x="45244" y="80962"/>
                  <a:pt x="90488" y="0"/>
                  <a:pt x="133350" y="0"/>
                </a:cubicBezTo>
                <a:cubicBezTo>
                  <a:pt x="176212" y="0"/>
                  <a:pt x="257175" y="161925"/>
                  <a:pt x="257175" y="161925"/>
                </a:cubicBezTo>
                <a:lnTo>
                  <a:pt x="257175" y="161925"/>
                </a:ln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
        <p:nvSpPr>
          <p:cNvPr id="60" name="フリーフォーム 59"/>
          <p:cNvSpPr/>
          <p:nvPr/>
        </p:nvSpPr>
        <p:spPr bwMode="auto">
          <a:xfrm>
            <a:off x="5896297" y="5141912"/>
            <a:ext cx="209550" cy="163513"/>
          </a:xfrm>
          <a:custGeom>
            <a:avLst/>
            <a:gdLst>
              <a:gd name="connsiteX0" fmla="*/ 0 w 209550"/>
              <a:gd name="connsiteY0" fmla="*/ 163513 h 163513"/>
              <a:gd name="connsiteX1" fmla="*/ 104775 w 209550"/>
              <a:gd name="connsiteY1" fmla="*/ 1588 h 163513"/>
              <a:gd name="connsiteX2" fmla="*/ 209550 w 209550"/>
              <a:gd name="connsiteY2" fmla="*/ 153988 h 163513"/>
            </a:gdLst>
            <a:ahLst/>
            <a:cxnLst>
              <a:cxn ang="0">
                <a:pos x="connsiteX0" y="connsiteY0"/>
              </a:cxn>
              <a:cxn ang="0">
                <a:pos x="connsiteX1" y="connsiteY1"/>
              </a:cxn>
              <a:cxn ang="0">
                <a:pos x="connsiteX2" y="connsiteY2"/>
              </a:cxn>
            </a:cxnLst>
            <a:rect l="l" t="t" r="r" b="b"/>
            <a:pathLst>
              <a:path w="209550" h="163513">
                <a:moveTo>
                  <a:pt x="0" y="163513"/>
                </a:moveTo>
                <a:cubicBezTo>
                  <a:pt x="34925" y="83344"/>
                  <a:pt x="69850" y="3176"/>
                  <a:pt x="104775" y="1588"/>
                </a:cubicBezTo>
                <a:cubicBezTo>
                  <a:pt x="139700" y="0"/>
                  <a:pt x="174625" y="76994"/>
                  <a:pt x="209550" y="153988"/>
                </a:cubicBez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
        <p:nvSpPr>
          <p:cNvPr id="61" name="フリーフォーム 60"/>
          <p:cNvSpPr/>
          <p:nvPr/>
        </p:nvSpPr>
        <p:spPr bwMode="auto">
          <a:xfrm>
            <a:off x="6115372" y="4538663"/>
            <a:ext cx="552450" cy="884237"/>
          </a:xfrm>
          <a:custGeom>
            <a:avLst/>
            <a:gdLst>
              <a:gd name="connsiteX0" fmla="*/ 0 w 552450"/>
              <a:gd name="connsiteY0" fmla="*/ 795337 h 884237"/>
              <a:gd name="connsiteX1" fmla="*/ 114300 w 552450"/>
              <a:gd name="connsiteY1" fmla="*/ 623887 h 884237"/>
              <a:gd name="connsiteX2" fmla="*/ 228600 w 552450"/>
              <a:gd name="connsiteY2" fmla="*/ 795337 h 884237"/>
              <a:gd name="connsiteX3" fmla="*/ 228600 w 552450"/>
              <a:gd name="connsiteY3" fmla="*/ 804862 h 884237"/>
              <a:gd name="connsiteX4" fmla="*/ 285750 w 552450"/>
              <a:gd name="connsiteY4" fmla="*/ 881062 h 884237"/>
              <a:gd name="connsiteX5" fmla="*/ 323850 w 552450"/>
              <a:gd name="connsiteY5" fmla="*/ 823912 h 884237"/>
              <a:gd name="connsiteX6" fmla="*/ 352425 w 552450"/>
              <a:gd name="connsiteY6" fmla="*/ 709612 h 884237"/>
              <a:gd name="connsiteX7" fmla="*/ 466725 w 552450"/>
              <a:gd name="connsiteY7" fmla="*/ 223837 h 884237"/>
              <a:gd name="connsiteX8" fmla="*/ 514350 w 552450"/>
              <a:gd name="connsiteY8" fmla="*/ 33337 h 884237"/>
              <a:gd name="connsiteX9" fmla="*/ 552450 w 552450"/>
              <a:gd name="connsiteY9" fmla="*/ 23812 h 88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884237">
                <a:moveTo>
                  <a:pt x="0" y="795337"/>
                </a:moveTo>
                <a:cubicBezTo>
                  <a:pt x="38100" y="709612"/>
                  <a:pt x="76200" y="623887"/>
                  <a:pt x="114300" y="623887"/>
                </a:cubicBezTo>
                <a:cubicBezTo>
                  <a:pt x="152400" y="623887"/>
                  <a:pt x="209550" y="765175"/>
                  <a:pt x="228600" y="795337"/>
                </a:cubicBezTo>
                <a:cubicBezTo>
                  <a:pt x="247650" y="825500"/>
                  <a:pt x="219075" y="790575"/>
                  <a:pt x="228600" y="804862"/>
                </a:cubicBezTo>
                <a:cubicBezTo>
                  <a:pt x="238125" y="819149"/>
                  <a:pt x="269875" y="877887"/>
                  <a:pt x="285750" y="881062"/>
                </a:cubicBezTo>
                <a:cubicBezTo>
                  <a:pt x="301625" y="884237"/>
                  <a:pt x="312738" y="852487"/>
                  <a:pt x="323850" y="823912"/>
                </a:cubicBezTo>
                <a:cubicBezTo>
                  <a:pt x="334962" y="795337"/>
                  <a:pt x="328613" y="809624"/>
                  <a:pt x="352425" y="709612"/>
                </a:cubicBezTo>
                <a:cubicBezTo>
                  <a:pt x="376237" y="609600"/>
                  <a:pt x="439738" y="336549"/>
                  <a:pt x="466725" y="223837"/>
                </a:cubicBezTo>
                <a:cubicBezTo>
                  <a:pt x="493712" y="111125"/>
                  <a:pt x="500063" y="66674"/>
                  <a:pt x="514350" y="33337"/>
                </a:cubicBezTo>
                <a:cubicBezTo>
                  <a:pt x="528637" y="0"/>
                  <a:pt x="540543" y="11906"/>
                  <a:pt x="552450" y="23812"/>
                </a:cubicBez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
        <p:nvSpPr>
          <p:cNvPr id="62" name="フリーフォーム 61"/>
          <p:cNvSpPr/>
          <p:nvPr/>
        </p:nvSpPr>
        <p:spPr bwMode="auto">
          <a:xfrm>
            <a:off x="546795" y="4549775"/>
            <a:ext cx="1828800" cy="646113"/>
          </a:xfrm>
          <a:custGeom>
            <a:avLst/>
            <a:gdLst>
              <a:gd name="connsiteX0" fmla="*/ 0 w 1828800"/>
              <a:gd name="connsiteY0" fmla="*/ 603250 h 646113"/>
              <a:gd name="connsiteX1" fmla="*/ 85725 w 1828800"/>
              <a:gd name="connsiteY1" fmla="*/ 641350 h 646113"/>
              <a:gd name="connsiteX2" fmla="*/ 133350 w 1828800"/>
              <a:gd name="connsiteY2" fmla="*/ 574675 h 646113"/>
              <a:gd name="connsiteX3" fmla="*/ 276225 w 1828800"/>
              <a:gd name="connsiteY3" fmla="*/ 241300 h 646113"/>
              <a:gd name="connsiteX4" fmla="*/ 514350 w 1828800"/>
              <a:gd name="connsiteY4" fmla="*/ 555625 h 646113"/>
              <a:gd name="connsiteX5" fmla="*/ 733425 w 1828800"/>
              <a:gd name="connsiteY5" fmla="*/ 212725 h 646113"/>
              <a:gd name="connsiteX6" fmla="*/ 1000125 w 1828800"/>
              <a:gd name="connsiteY6" fmla="*/ 498475 h 646113"/>
              <a:gd name="connsiteX7" fmla="*/ 1228725 w 1828800"/>
              <a:gd name="connsiteY7" fmla="*/ 98425 h 646113"/>
              <a:gd name="connsiteX8" fmla="*/ 1447800 w 1828800"/>
              <a:gd name="connsiteY8" fmla="*/ 374650 h 646113"/>
              <a:gd name="connsiteX9" fmla="*/ 1657350 w 1828800"/>
              <a:gd name="connsiteY9" fmla="*/ 31750 h 646113"/>
              <a:gd name="connsiteX10" fmla="*/ 1828800 w 1828800"/>
              <a:gd name="connsiteY10" fmla="*/ 184150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800" h="646113">
                <a:moveTo>
                  <a:pt x="0" y="603250"/>
                </a:moveTo>
                <a:cubicBezTo>
                  <a:pt x="31750" y="624681"/>
                  <a:pt x="63500" y="646113"/>
                  <a:pt x="85725" y="641350"/>
                </a:cubicBezTo>
                <a:cubicBezTo>
                  <a:pt x="107950" y="636588"/>
                  <a:pt x="101600" y="641350"/>
                  <a:pt x="133350" y="574675"/>
                </a:cubicBezTo>
                <a:cubicBezTo>
                  <a:pt x="165100" y="508000"/>
                  <a:pt x="212725" y="244475"/>
                  <a:pt x="276225" y="241300"/>
                </a:cubicBezTo>
                <a:cubicBezTo>
                  <a:pt x="339725" y="238125"/>
                  <a:pt x="438150" y="560387"/>
                  <a:pt x="514350" y="555625"/>
                </a:cubicBezTo>
                <a:cubicBezTo>
                  <a:pt x="590550" y="550863"/>
                  <a:pt x="652463" y="222250"/>
                  <a:pt x="733425" y="212725"/>
                </a:cubicBezTo>
                <a:cubicBezTo>
                  <a:pt x="814387" y="203200"/>
                  <a:pt x="917575" y="517525"/>
                  <a:pt x="1000125" y="498475"/>
                </a:cubicBezTo>
                <a:cubicBezTo>
                  <a:pt x="1082675" y="479425"/>
                  <a:pt x="1154112" y="119063"/>
                  <a:pt x="1228725" y="98425"/>
                </a:cubicBezTo>
                <a:cubicBezTo>
                  <a:pt x="1303338" y="77787"/>
                  <a:pt x="1376362" y="385763"/>
                  <a:pt x="1447800" y="374650"/>
                </a:cubicBezTo>
                <a:cubicBezTo>
                  <a:pt x="1519238" y="363537"/>
                  <a:pt x="1593850" y="63500"/>
                  <a:pt x="1657350" y="31750"/>
                </a:cubicBezTo>
                <a:cubicBezTo>
                  <a:pt x="1720850" y="0"/>
                  <a:pt x="1774825" y="92075"/>
                  <a:pt x="1828800" y="184150"/>
                </a:cubicBezTo>
              </a:path>
            </a:pathLst>
          </a:custGeom>
          <a:noFill/>
          <a:ln w="28575" cap="flat" cmpd="sng" algn="ctr">
            <a:solidFill>
              <a:schemeClr val="accent6">
                <a:lumMod val="75000"/>
                <a:alpha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smtClean="0">
              <a:ea typeface="ＭＳ Ｐゴシック" pitchFamily="50" charset="-128"/>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P spid="51" grpId="0" animBg="1"/>
      <p:bldP spid="52" grpId="0" animBg="1"/>
      <p:bldP spid="56" grpId="0" animBg="1"/>
      <p:bldP spid="59" grpId="0" animBg="1"/>
      <p:bldP spid="60" grpId="0" animBg="1"/>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5"/>
          <p:cNvGraphicFramePr>
            <a:graphicFrameLocks noChangeAspect="1"/>
          </p:cNvGraphicFramePr>
          <p:nvPr>
            <p:extLst>
              <p:ext uri="{D42A27DB-BD31-4B8C-83A1-F6EECF244321}">
                <p14:modId xmlns:p14="http://schemas.microsoft.com/office/powerpoint/2010/main" val="3273448600"/>
              </p:ext>
            </p:extLst>
          </p:nvPr>
        </p:nvGraphicFramePr>
        <p:xfrm>
          <a:off x="5597626" y="5133252"/>
          <a:ext cx="2849562" cy="1091045"/>
        </p:xfrm>
        <a:graphic>
          <a:graphicData uri="http://schemas.openxmlformats.org/drawingml/2006/chart">
            <c:chart xmlns:c="http://schemas.openxmlformats.org/drawingml/2006/chart" xmlns:r="http://schemas.openxmlformats.org/officeDocument/2006/relationships" r:id="rId3"/>
          </a:graphicData>
        </a:graphic>
      </p:graphicFrame>
      <p:sp>
        <p:nvSpPr>
          <p:cNvPr id="39" name="正方形/長方形 38"/>
          <p:cNvSpPr/>
          <p:nvPr/>
        </p:nvSpPr>
        <p:spPr>
          <a:xfrm>
            <a:off x="5511144" y="5082730"/>
            <a:ext cx="2952328" cy="1152128"/>
          </a:xfrm>
          <a:prstGeom prst="rect">
            <a:avLst/>
          </a:prstGeom>
          <a:noFill/>
          <a:ln w="19050">
            <a:solidFill>
              <a:srgbClr val="9966FF"/>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a:solidFill>
                <a:schemeClr val="dk1"/>
              </a:solidFill>
            </a:endParaRPr>
          </a:p>
        </p:txBody>
      </p:sp>
      <p:graphicFrame>
        <p:nvGraphicFramePr>
          <p:cNvPr id="5" name="Object 51"/>
          <p:cNvGraphicFramePr>
            <a:graphicFrameLocks noChangeAspect="1"/>
          </p:cNvGraphicFramePr>
          <p:nvPr>
            <p:extLst>
              <p:ext uri="{D42A27DB-BD31-4B8C-83A1-F6EECF244321}">
                <p14:modId xmlns:p14="http://schemas.microsoft.com/office/powerpoint/2010/main" val="3932895109"/>
              </p:ext>
            </p:extLst>
          </p:nvPr>
        </p:nvGraphicFramePr>
        <p:xfrm>
          <a:off x="5608162" y="5472456"/>
          <a:ext cx="2855310" cy="426461"/>
        </p:xfrm>
        <a:graphic>
          <a:graphicData uri="http://schemas.openxmlformats.org/drawingml/2006/chart">
            <c:chart xmlns:c="http://schemas.openxmlformats.org/drawingml/2006/chart" xmlns:r="http://schemas.openxmlformats.org/officeDocument/2006/relationships" r:id="rId4"/>
          </a:graphicData>
        </a:graphic>
      </p:graphicFrame>
      <p:sp>
        <p:nvSpPr>
          <p:cNvPr id="3" name="コンテンツ プレースホルダ 2"/>
          <p:cNvSpPr>
            <a:spLocks noGrp="1"/>
          </p:cNvSpPr>
          <p:nvPr>
            <p:ph idx="1"/>
          </p:nvPr>
        </p:nvSpPr>
        <p:spPr>
          <a:xfrm>
            <a:off x="457200" y="908050"/>
            <a:ext cx="8363272" cy="5400675"/>
          </a:xfrm>
        </p:spPr>
        <p:txBody>
          <a:bodyPr/>
          <a:lstStyle/>
          <a:p>
            <a:r>
              <a:rPr kumimoji="1" lang="ja-JP" altLang="en-US" sz="2400" dirty="0" smtClean="0"/>
              <a:t>計算手法</a:t>
            </a:r>
            <a:endParaRPr kumimoji="1" lang="en-US" altLang="ja-JP" sz="2000" dirty="0" smtClean="0"/>
          </a:p>
          <a:p>
            <a:pPr marL="914400" lvl="1" indent="-457200">
              <a:buNone/>
            </a:pPr>
            <a:r>
              <a:rPr lang="en-US" altLang="ja-JP" sz="2000" dirty="0" smtClean="0"/>
              <a:t>1. </a:t>
            </a:r>
            <a:r>
              <a:rPr lang="ja-JP" altLang="en-US" sz="2000" dirty="0" smtClean="0"/>
              <a:t>誤成分の</a:t>
            </a:r>
            <a:r>
              <a:rPr lang="ja-JP" altLang="en-US" sz="2000" b="1" u="sng" dirty="0" smtClean="0"/>
              <a:t>空間的性質</a:t>
            </a:r>
            <a:r>
              <a:rPr lang="ja-JP" altLang="en-US" sz="2000" dirty="0" smtClean="0"/>
              <a:t>を抽出</a:t>
            </a:r>
            <a:r>
              <a:rPr lang="en-US" altLang="ja-JP" sz="2000" dirty="0" smtClean="0"/>
              <a:t>: </a:t>
            </a:r>
            <a:r>
              <a:rPr lang="ja-JP" altLang="en-US" sz="2000" b="1" u="sng" dirty="0" smtClean="0">
                <a:solidFill>
                  <a:srgbClr val="FF0000"/>
                </a:solidFill>
              </a:rPr>
              <a:t>ガボール変換</a:t>
            </a:r>
            <a:endParaRPr lang="en-US" altLang="ja-JP" sz="1800" b="1" u="sng" dirty="0" smtClean="0">
              <a:solidFill>
                <a:srgbClr val="FF0000"/>
              </a:solidFill>
            </a:endParaRPr>
          </a:p>
          <a:p>
            <a:pPr marL="914400" lvl="1" indent="-457200">
              <a:buNone/>
            </a:pPr>
            <a:r>
              <a:rPr kumimoji="1" lang="en-US" altLang="ja-JP" sz="2000" dirty="0" smtClean="0"/>
              <a:t>2. </a:t>
            </a:r>
            <a:r>
              <a:rPr kumimoji="1" lang="ja-JP" altLang="en-US" sz="2000" dirty="0" smtClean="0"/>
              <a:t>画像全体における</a:t>
            </a:r>
            <a:r>
              <a:rPr kumimoji="1" lang="ja-JP" altLang="en-US" sz="2000" b="1" u="sng" dirty="0" smtClean="0"/>
              <a:t>位相の状態</a:t>
            </a:r>
            <a:r>
              <a:rPr kumimoji="1" lang="ja-JP" altLang="en-US" sz="2000" dirty="0" smtClean="0"/>
              <a:t>を</a:t>
            </a:r>
            <a:r>
              <a:rPr lang="ja-JP" altLang="en-US" sz="2000" dirty="0" smtClean="0"/>
              <a:t>評価</a:t>
            </a:r>
            <a:r>
              <a:rPr lang="en-US" altLang="ja-JP" sz="2000" dirty="0" smtClean="0"/>
              <a:t>: </a:t>
            </a:r>
            <a:r>
              <a:rPr lang="ja-JP" altLang="en-US" sz="2000" dirty="0" smtClean="0"/>
              <a:t>誤成分との</a:t>
            </a:r>
            <a:r>
              <a:rPr kumimoji="1" lang="ja-JP" altLang="en-US" sz="2000" b="1" u="sng" dirty="0" smtClean="0">
                <a:solidFill>
                  <a:srgbClr val="FF0000"/>
                </a:solidFill>
              </a:rPr>
              <a:t>相関係数</a:t>
            </a:r>
            <a:endParaRPr kumimoji="1" lang="en-US" altLang="ja-JP" sz="2000" b="1" u="sng" dirty="0" smtClean="0">
              <a:solidFill>
                <a:srgbClr val="FF0000"/>
              </a:solidFill>
            </a:endParaRPr>
          </a:p>
          <a:p>
            <a:pPr marL="914400" lvl="1" indent="-457200">
              <a:buNone/>
            </a:pPr>
            <a:r>
              <a:rPr kumimoji="1" lang="en-US" altLang="ja-JP" sz="2000" dirty="0" smtClean="0">
                <a:solidFill>
                  <a:srgbClr val="FF0000"/>
                </a:solidFill>
              </a:rPr>
              <a:t>	</a:t>
            </a:r>
            <a:r>
              <a:rPr lang="ja-JP" altLang="en-US" sz="2000" dirty="0" smtClean="0"/>
              <a:t>－</a:t>
            </a:r>
            <a:r>
              <a:rPr kumimoji="1" lang="ja-JP" altLang="en-US" sz="1800" dirty="0" smtClean="0"/>
              <a:t> </a:t>
            </a:r>
            <a:r>
              <a:rPr lang="ja-JP" altLang="en-US" sz="1800" dirty="0" smtClean="0"/>
              <a:t>求めた</a:t>
            </a:r>
            <a:r>
              <a:rPr lang="ja-JP" altLang="en-US" sz="1800" dirty="0" smtClean="0">
                <a:solidFill>
                  <a:srgbClr val="FF0000"/>
                </a:solidFill>
              </a:rPr>
              <a:t>相関係数が出力値</a:t>
            </a:r>
            <a:r>
              <a:rPr lang="en-US" altLang="ja-JP" sz="1800" dirty="0" smtClean="0"/>
              <a:t>: 0~1</a:t>
            </a:r>
            <a:r>
              <a:rPr lang="ja-JP" altLang="en-US" sz="1800" dirty="0" smtClean="0"/>
              <a:t>の範囲</a:t>
            </a:r>
            <a:endParaRPr kumimoji="1" lang="en-US" altLang="ja-JP" sz="1800" dirty="0" smtClean="0"/>
          </a:p>
        </p:txBody>
      </p:sp>
      <p:graphicFrame>
        <p:nvGraphicFramePr>
          <p:cNvPr id="13" name="Object 11"/>
          <p:cNvGraphicFramePr>
            <a:graphicFrameLocks noChangeAspect="1"/>
          </p:cNvGraphicFramePr>
          <p:nvPr>
            <p:extLst>
              <p:ext uri="{D42A27DB-BD31-4B8C-83A1-F6EECF244321}">
                <p14:modId xmlns:p14="http://schemas.microsoft.com/office/powerpoint/2010/main" val="1899700802"/>
              </p:ext>
            </p:extLst>
          </p:nvPr>
        </p:nvGraphicFramePr>
        <p:xfrm>
          <a:off x="5594585" y="3263925"/>
          <a:ext cx="2849563" cy="979615"/>
        </p:xfrm>
        <a:graphic>
          <a:graphicData uri="http://schemas.openxmlformats.org/drawingml/2006/chart">
            <c:chart xmlns:c="http://schemas.openxmlformats.org/drawingml/2006/chart" xmlns:r="http://schemas.openxmlformats.org/officeDocument/2006/relationships" r:id="rId5"/>
          </a:graphicData>
        </a:graphic>
      </p:graphicFrame>
      <p:sp>
        <p:nvSpPr>
          <p:cNvPr id="33" name="正方形/長方形 32"/>
          <p:cNvSpPr/>
          <p:nvPr/>
        </p:nvSpPr>
        <p:spPr>
          <a:xfrm>
            <a:off x="915875" y="5082731"/>
            <a:ext cx="4248473" cy="1152128"/>
          </a:xfrm>
          <a:prstGeom prst="rect">
            <a:avLst/>
          </a:prstGeom>
          <a:noFill/>
          <a:ln w="19050">
            <a:solidFill>
              <a:srgbClr val="0099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915876" y="3233147"/>
            <a:ext cx="4248473" cy="1081831"/>
          </a:xfrm>
          <a:prstGeom prst="rect">
            <a:avLst/>
          </a:prstGeom>
          <a:noFill/>
          <a:ln w="19050">
            <a:solidFill>
              <a:srgbClr val="0099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6" name="Object 4"/>
          <p:cNvGraphicFramePr>
            <a:graphicFrameLocks noChangeAspect="1"/>
          </p:cNvGraphicFramePr>
          <p:nvPr>
            <p:extLst>
              <p:ext uri="{D42A27DB-BD31-4B8C-83A1-F6EECF244321}">
                <p14:modId xmlns:p14="http://schemas.microsoft.com/office/powerpoint/2010/main" val="2626353852"/>
              </p:ext>
            </p:extLst>
          </p:nvPr>
        </p:nvGraphicFramePr>
        <p:xfrm>
          <a:off x="3930279" y="5175624"/>
          <a:ext cx="1141787" cy="9152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Object 59"/>
          <p:cNvGraphicFramePr>
            <a:graphicFrameLocks noChangeAspect="1"/>
          </p:cNvGraphicFramePr>
          <p:nvPr>
            <p:extLst>
              <p:ext uri="{D42A27DB-BD31-4B8C-83A1-F6EECF244321}">
                <p14:modId xmlns:p14="http://schemas.microsoft.com/office/powerpoint/2010/main" val="3405233881"/>
              </p:ext>
            </p:extLst>
          </p:nvPr>
        </p:nvGraphicFramePr>
        <p:xfrm>
          <a:off x="5609282" y="3534659"/>
          <a:ext cx="2851150" cy="422562"/>
        </p:xfrm>
        <a:graphic>
          <a:graphicData uri="http://schemas.openxmlformats.org/drawingml/2006/chart">
            <c:chart xmlns:c="http://schemas.openxmlformats.org/drawingml/2006/chart" xmlns:r="http://schemas.openxmlformats.org/officeDocument/2006/relationships" r:id="rId7"/>
          </a:graphicData>
        </a:graphic>
      </p:graphicFrame>
      <p:sp>
        <p:nvSpPr>
          <p:cNvPr id="34" name="正方形/長方形 33"/>
          <p:cNvSpPr/>
          <p:nvPr/>
        </p:nvSpPr>
        <p:spPr>
          <a:xfrm>
            <a:off x="5508104" y="3233147"/>
            <a:ext cx="2952328" cy="1081831"/>
          </a:xfrm>
          <a:prstGeom prst="rect">
            <a:avLst/>
          </a:prstGeom>
          <a:noFill/>
          <a:ln w="19050">
            <a:solidFill>
              <a:srgbClr val="9966FF"/>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a:solidFill>
                <a:schemeClr val="dk1"/>
              </a:solidFill>
            </a:endParaRPr>
          </a:p>
        </p:txBody>
      </p:sp>
      <p:sp>
        <p:nvSpPr>
          <p:cNvPr id="10" name="Text Box 8"/>
          <p:cNvSpPr txBox="1">
            <a:spLocks noChangeArrowheads="1"/>
          </p:cNvSpPr>
          <p:nvPr/>
        </p:nvSpPr>
        <p:spPr bwMode="auto">
          <a:xfrm>
            <a:off x="5131780" y="5510560"/>
            <a:ext cx="414337" cy="366712"/>
          </a:xfrm>
          <a:prstGeom prst="rect">
            <a:avLst/>
          </a:prstGeom>
          <a:noFill/>
          <a:ln w="9525">
            <a:noFill/>
            <a:miter lim="800000"/>
            <a:headEnd/>
            <a:tailEnd/>
          </a:ln>
        </p:spPr>
        <p:txBody>
          <a:bodyPr wrap="none">
            <a:spAutoFit/>
          </a:bodyPr>
          <a:lstStyle/>
          <a:p>
            <a:pPr eaLnBrk="1" hangingPunct="1"/>
            <a:r>
              <a:rPr kumimoji="1" lang="ja-JP" altLang="en-US" b="1" dirty="0"/>
              <a:t>＝</a:t>
            </a:r>
          </a:p>
        </p:txBody>
      </p:sp>
      <p:sp>
        <p:nvSpPr>
          <p:cNvPr id="2" name="タイトル 1"/>
          <p:cNvSpPr>
            <a:spLocks noGrp="1"/>
          </p:cNvSpPr>
          <p:nvPr>
            <p:ph type="title"/>
          </p:nvPr>
        </p:nvSpPr>
        <p:spPr/>
        <p:txBody>
          <a:bodyPr/>
          <a:lstStyle/>
          <a:p>
            <a:r>
              <a:rPr kumimoji="1" lang="ja-JP" altLang="en-US" dirty="0" smtClean="0"/>
              <a:t>リンギング検出器の設計</a:t>
            </a:r>
            <a:r>
              <a:rPr kumimoji="1" lang="en-US" altLang="ja-JP" dirty="0" smtClean="0"/>
              <a:t>(2/2)</a:t>
            </a:r>
            <a:endParaRPr kumimoji="1" lang="ja-JP" altLang="en-US" dirty="0"/>
          </a:p>
        </p:txBody>
      </p:sp>
      <p:sp>
        <p:nvSpPr>
          <p:cNvPr id="4" name="日付プレースホルダ 3"/>
          <p:cNvSpPr>
            <a:spLocks noGrp="1"/>
          </p:cNvSpPr>
          <p:nvPr>
            <p:ph type="dt" sz="half" idx="10"/>
          </p:nvPr>
        </p:nvSpPr>
        <p:spPr/>
        <p:txBody>
          <a:bodyPr/>
          <a:lstStyle/>
          <a:p>
            <a:pPr>
              <a:defRPr/>
            </a:pPr>
            <a:fld id="{388D505F-B297-43ED-AA19-C81240336CFA}" type="datetime1">
              <a:rPr lang="ja-JP" altLang="en-US" smtClean="0"/>
              <a:pPr>
                <a:defRPr/>
              </a:pPr>
              <a:t>2012/7/4</a:t>
            </a:fld>
            <a:endParaRPr lang="en-US" altLang="ja-JP"/>
          </a:p>
        </p:txBody>
      </p:sp>
      <p:graphicFrame>
        <p:nvGraphicFramePr>
          <p:cNvPr id="8" name="Object 6"/>
          <p:cNvGraphicFramePr>
            <a:graphicFrameLocks noChangeAspect="1"/>
          </p:cNvGraphicFramePr>
          <p:nvPr>
            <p:extLst>
              <p:ext uri="{D42A27DB-BD31-4B8C-83A1-F6EECF244321}">
                <p14:modId xmlns:p14="http://schemas.microsoft.com/office/powerpoint/2010/main" val="778021259"/>
              </p:ext>
            </p:extLst>
          </p:nvPr>
        </p:nvGraphicFramePr>
        <p:xfrm>
          <a:off x="1059892" y="5165001"/>
          <a:ext cx="2746375" cy="961057"/>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 Box 7"/>
          <p:cNvSpPr txBox="1">
            <a:spLocks noChangeArrowheads="1"/>
          </p:cNvSpPr>
          <p:nvPr/>
        </p:nvSpPr>
        <p:spPr bwMode="auto">
          <a:xfrm>
            <a:off x="3707904" y="5472456"/>
            <a:ext cx="265113" cy="366712"/>
          </a:xfrm>
          <a:prstGeom prst="rect">
            <a:avLst/>
          </a:prstGeom>
          <a:noFill/>
          <a:ln w="9525">
            <a:noFill/>
            <a:miter lim="800000"/>
            <a:headEnd/>
            <a:tailEnd/>
          </a:ln>
        </p:spPr>
        <p:txBody>
          <a:bodyPr wrap="none" lIns="18000" rIns="18000">
            <a:spAutoFit/>
          </a:bodyPr>
          <a:lstStyle/>
          <a:p>
            <a:pPr eaLnBrk="1" hangingPunct="1"/>
            <a:r>
              <a:rPr kumimoji="1" lang="ja-JP" altLang="en-US" b="1"/>
              <a:t>＊</a:t>
            </a:r>
          </a:p>
        </p:txBody>
      </p:sp>
      <p:sp>
        <p:nvSpPr>
          <p:cNvPr id="11" name="Text Box 9"/>
          <p:cNvSpPr txBox="1">
            <a:spLocks noChangeArrowheads="1"/>
          </p:cNvSpPr>
          <p:nvPr/>
        </p:nvSpPr>
        <p:spPr bwMode="auto">
          <a:xfrm>
            <a:off x="467544" y="4672168"/>
            <a:ext cx="2407761" cy="338554"/>
          </a:xfrm>
          <a:prstGeom prst="rect">
            <a:avLst/>
          </a:prstGeom>
          <a:noFill/>
          <a:ln w="12700">
            <a:noFill/>
            <a:miter lim="800000"/>
            <a:headEnd/>
            <a:tailEnd/>
          </a:ln>
        </p:spPr>
        <p:txBody>
          <a:bodyPr wrap="none" lIns="54000" rIns="54000">
            <a:spAutoFit/>
          </a:bodyPr>
          <a:lstStyle/>
          <a:p>
            <a:pPr algn="ctr" eaLnBrk="1" hangingPunct="1"/>
            <a:r>
              <a:rPr kumimoji="1" lang="ja-JP" altLang="en-US" sz="1600" b="1" u="sng" dirty="0" smtClean="0"/>
              <a:t>リンギングが含まれる</a:t>
            </a:r>
            <a:r>
              <a:rPr kumimoji="1" lang="ja-JP" altLang="en-US" sz="1600" b="1" u="sng" dirty="0"/>
              <a:t>場合</a:t>
            </a:r>
          </a:p>
        </p:txBody>
      </p:sp>
      <p:graphicFrame>
        <p:nvGraphicFramePr>
          <p:cNvPr id="12" name="Object 10"/>
          <p:cNvGraphicFramePr>
            <a:graphicFrameLocks noChangeAspect="1"/>
          </p:cNvGraphicFramePr>
          <p:nvPr/>
        </p:nvGraphicFramePr>
        <p:xfrm>
          <a:off x="1059892" y="3324900"/>
          <a:ext cx="2738438" cy="850970"/>
        </p:xfrm>
        <a:graphic>
          <a:graphicData uri="http://schemas.openxmlformats.org/drawingml/2006/chart">
            <c:chart xmlns:c="http://schemas.openxmlformats.org/drawingml/2006/chart" xmlns:r="http://schemas.openxmlformats.org/officeDocument/2006/relationships" r:id="rId9"/>
          </a:graphicData>
        </a:graphic>
      </p:graphicFrame>
      <p:sp>
        <p:nvSpPr>
          <p:cNvPr id="14" name="Text Box 13"/>
          <p:cNvSpPr txBox="1">
            <a:spLocks noChangeArrowheads="1"/>
          </p:cNvSpPr>
          <p:nvPr/>
        </p:nvSpPr>
        <p:spPr bwMode="auto">
          <a:xfrm>
            <a:off x="3707904" y="3590508"/>
            <a:ext cx="287338" cy="366713"/>
          </a:xfrm>
          <a:prstGeom prst="rect">
            <a:avLst/>
          </a:prstGeom>
          <a:noFill/>
          <a:ln w="9525">
            <a:noFill/>
            <a:miter lim="800000"/>
            <a:headEnd/>
            <a:tailEnd/>
          </a:ln>
        </p:spPr>
        <p:txBody>
          <a:bodyPr lIns="18000" rIns="18000">
            <a:spAutoFit/>
          </a:bodyPr>
          <a:lstStyle/>
          <a:p>
            <a:pPr algn="ctr" eaLnBrk="1" hangingPunct="1"/>
            <a:r>
              <a:rPr kumimoji="1" lang="ja-JP" altLang="en-US" b="1" dirty="0"/>
              <a:t>＊</a:t>
            </a:r>
          </a:p>
        </p:txBody>
      </p:sp>
      <p:sp>
        <p:nvSpPr>
          <p:cNvPr id="15" name="Text Box 14"/>
          <p:cNvSpPr txBox="1">
            <a:spLocks noChangeArrowheads="1"/>
          </p:cNvSpPr>
          <p:nvPr/>
        </p:nvSpPr>
        <p:spPr bwMode="auto">
          <a:xfrm>
            <a:off x="5131780" y="3618611"/>
            <a:ext cx="414337" cy="366713"/>
          </a:xfrm>
          <a:prstGeom prst="rect">
            <a:avLst/>
          </a:prstGeom>
          <a:noFill/>
          <a:ln w="9525">
            <a:noFill/>
            <a:miter lim="800000"/>
            <a:headEnd/>
            <a:tailEnd/>
          </a:ln>
        </p:spPr>
        <p:txBody>
          <a:bodyPr wrap="none">
            <a:spAutoFit/>
          </a:bodyPr>
          <a:lstStyle/>
          <a:p>
            <a:pPr eaLnBrk="1" hangingPunct="1"/>
            <a:r>
              <a:rPr kumimoji="1" lang="ja-JP" altLang="en-US" b="1" dirty="0"/>
              <a:t>＝</a:t>
            </a:r>
          </a:p>
        </p:txBody>
      </p:sp>
      <p:sp>
        <p:nvSpPr>
          <p:cNvPr id="16" name="Text Box 15"/>
          <p:cNvSpPr txBox="1">
            <a:spLocks noChangeArrowheads="1"/>
          </p:cNvSpPr>
          <p:nvPr/>
        </p:nvSpPr>
        <p:spPr bwMode="auto">
          <a:xfrm>
            <a:off x="467544" y="2833196"/>
            <a:ext cx="2611343" cy="338554"/>
          </a:xfrm>
          <a:prstGeom prst="rect">
            <a:avLst/>
          </a:prstGeom>
          <a:noFill/>
          <a:ln w="12700">
            <a:noFill/>
            <a:miter lim="800000"/>
            <a:headEnd/>
            <a:tailEnd/>
          </a:ln>
        </p:spPr>
        <p:txBody>
          <a:bodyPr wrap="none" lIns="54000" rIns="54000">
            <a:spAutoFit/>
          </a:bodyPr>
          <a:lstStyle/>
          <a:p>
            <a:pPr algn="ctr" eaLnBrk="1" hangingPunct="1"/>
            <a:r>
              <a:rPr kumimoji="1" lang="ja-JP" altLang="en-US" sz="1600" b="1" u="sng" dirty="0" smtClean="0"/>
              <a:t>リンギングが含まれない</a:t>
            </a:r>
            <a:r>
              <a:rPr kumimoji="1" lang="ja-JP" altLang="en-US" sz="1600" b="1" u="sng" dirty="0"/>
              <a:t>場合</a:t>
            </a:r>
          </a:p>
        </p:txBody>
      </p:sp>
      <p:graphicFrame>
        <p:nvGraphicFramePr>
          <p:cNvPr id="18" name="Object 19"/>
          <p:cNvGraphicFramePr>
            <a:graphicFrameLocks noChangeAspect="1"/>
          </p:cNvGraphicFramePr>
          <p:nvPr>
            <p:extLst>
              <p:ext uri="{D42A27DB-BD31-4B8C-83A1-F6EECF244321}">
                <p14:modId xmlns:p14="http://schemas.microsoft.com/office/powerpoint/2010/main" val="2266398226"/>
              </p:ext>
            </p:extLst>
          </p:nvPr>
        </p:nvGraphicFramePr>
        <p:xfrm>
          <a:off x="3898380" y="3310672"/>
          <a:ext cx="1195387" cy="879157"/>
        </p:xfrm>
        <a:graphic>
          <a:graphicData uri="http://schemas.openxmlformats.org/drawingml/2006/chart">
            <c:chart xmlns:c="http://schemas.openxmlformats.org/drawingml/2006/chart" xmlns:r="http://schemas.openxmlformats.org/officeDocument/2006/relationships" r:id="rId10"/>
          </a:graphicData>
        </a:graphic>
      </p:graphicFrame>
      <p:sp>
        <p:nvSpPr>
          <p:cNvPr id="20" name="Text Box 54"/>
          <p:cNvSpPr txBox="1">
            <a:spLocks noChangeArrowheads="1"/>
          </p:cNvSpPr>
          <p:nvPr/>
        </p:nvSpPr>
        <p:spPr bwMode="auto">
          <a:xfrm>
            <a:off x="7413625" y="6724972"/>
            <a:ext cx="184150" cy="366712"/>
          </a:xfrm>
          <a:prstGeom prst="rect">
            <a:avLst/>
          </a:prstGeom>
          <a:noFill/>
          <a:ln w="9525">
            <a:noFill/>
            <a:miter lim="800000"/>
            <a:headEnd/>
            <a:tailEnd/>
          </a:ln>
        </p:spPr>
        <p:txBody>
          <a:bodyPr wrap="none">
            <a:spAutoFit/>
          </a:bodyPr>
          <a:lstStyle/>
          <a:p>
            <a:pPr eaLnBrk="1" hangingPunct="1"/>
            <a:endParaRPr kumimoji="1" lang="ja-JP" altLang="ja-JP"/>
          </a:p>
        </p:txBody>
      </p:sp>
      <p:sp>
        <p:nvSpPr>
          <p:cNvPr id="21" name="Text Box 55"/>
          <p:cNvSpPr txBox="1">
            <a:spLocks noChangeArrowheads="1"/>
          </p:cNvSpPr>
          <p:nvPr/>
        </p:nvSpPr>
        <p:spPr bwMode="auto">
          <a:xfrm>
            <a:off x="6951304" y="5010722"/>
            <a:ext cx="1725152" cy="338554"/>
          </a:xfrm>
          <a:prstGeom prst="rect">
            <a:avLst/>
          </a:prstGeom>
          <a:solidFill>
            <a:srgbClr val="FF99CC"/>
          </a:solidFill>
          <a:ln w="9525">
            <a:noFill/>
            <a:miter lim="800000"/>
            <a:headEnd/>
            <a:tailEnd/>
          </a:ln>
        </p:spPr>
        <p:txBody>
          <a:bodyPr wrap="none">
            <a:spAutoFit/>
          </a:bodyPr>
          <a:lstStyle/>
          <a:p>
            <a:pPr eaLnBrk="1" hangingPunct="1"/>
            <a:r>
              <a:rPr kumimoji="1" lang="ja-JP" altLang="en-US" sz="1600" b="1" dirty="0"/>
              <a:t>相関係数：高い値</a:t>
            </a:r>
          </a:p>
        </p:txBody>
      </p:sp>
      <p:sp>
        <p:nvSpPr>
          <p:cNvPr id="22" name="Text Box 56"/>
          <p:cNvSpPr txBox="1">
            <a:spLocks noChangeArrowheads="1"/>
          </p:cNvSpPr>
          <p:nvPr/>
        </p:nvSpPr>
        <p:spPr bwMode="auto">
          <a:xfrm>
            <a:off x="6951304" y="3141395"/>
            <a:ext cx="1725152" cy="338554"/>
          </a:xfrm>
          <a:prstGeom prst="rect">
            <a:avLst/>
          </a:prstGeom>
          <a:solidFill>
            <a:srgbClr val="99CCFF"/>
          </a:solidFill>
          <a:ln w="9525">
            <a:noFill/>
            <a:miter lim="800000"/>
            <a:headEnd/>
            <a:tailEnd/>
          </a:ln>
        </p:spPr>
        <p:txBody>
          <a:bodyPr wrap="none">
            <a:spAutoFit/>
          </a:bodyPr>
          <a:lstStyle/>
          <a:p>
            <a:pPr eaLnBrk="1" hangingPunct="1"/>
            <a:r>
              <a:rPr kumimoji="1" lang="ja-JP" altLang="en-US" sz="1600" b="1" dirty="0"/>
              <a:t>相関係数：低い値</a:t>
            </a:r>
          </a:p>
        </p:txBody>
      </p:sp>
      <p:sp>
        <p:nvSpPr>
          <p:cNvPr id="19" name="フッター プレースホルダー 18"/>
          <p:cNvSpPr>
            <a:spLocks noGrp="1"/>
          </p:cNvSpPr>
          <p:nvPr>
            <p:ph type="ftr" sz="quarter" idx="11"/>
          </p:nvPr>
        </p:nvSpPr>
        <p:spPr/>
        <p:txBody>
          <a:bodyPr/>
          <a:lstStyle/>
          <a:p>
            <a:pPr>
              <a:defRPr/>
            </a:pPr>
            <a:r>
              <a:rPr lang="en-US" altLang="ja-JP" dirty="0" smtClean="0"/>
              <a:t>MIRU2010 OS11-3</a:t>
            </a:r>
            <a:endParaRPr lang="en-US" altLang="ja-JP" dirty="0"/>
          </a:p>
        </p:txBody>
      </p:sp>
      <p:sp>
        <p:nvSpPr>
          <p:cNvPr id="25" name="スライド番号プレースホルダー 24"/>
          <p:cNvSpPr>
            <a:spLocks noGrp="1"/>
          </p:cNvSpPr>
          <p:nvPr>
            <p:ph type="sldNum" sz="quarter" idx="12"/>
          </p:nvPr>
        </p:nvSpPr>
        <p:spPr/>
        <p:txBody>
          <a:bodyPr/>
          <a:lstStyle/>
          <a:p>
            <a:pPr>
              <a:defRPr/>
            </a:pPr>
            <a:fld id="{80E9A165-6B1D-465E-81F2-0B63A639D03F}" type="slidenum">
              <a:rPr lang="en-US" altLang="ja-JP" smtClean="0"/>
              <a:pPr>
                <a:defRPr/>
              </a:pPr>
              <a:t>8</a:t>
            </a:fld>
            <a:endParaRPr lang="en-US" altLang="ja-JP" dirty="0"/>
          </a:p>
        </p:txBody>
      </p:sp>
      <p:sp>
        <p:nvSpPr>
          <p:cNvPr id="35" name="テキスト ボックス 66"/>
          <p:cNvSpPr txBox="1">
            <a:spLocks noChangeArrowheads="1"/>
          </p:cNvSpPr>
          <p:nvPr/>
        </p:nvSpPr>
        <p:spPr bwMode="auto">
          <a:xfrm>
            <a:off x="2188136" y="6090842"/>
            <a:ext cx="1651948" cy="338554"/>
          </a:xfrm>
          <a:prstGeom prst="rect">
            <a:avLst/>
          </a:prstGeom>
          <a:solidFill>
            <a:schemeClr val="bg1"/>
          </a:solidFill>
          <a:ln w="9525">
            <a:noFill/>
            <a:miter lim="800000"/>
            <a:headEnd/>
            <a:tailEnd/>
          </a:ln>
        </p:spPr>
        <p:txBody>
          <a:bodyPr wrap="square" anchor="ctr" anchorCtr="1">
            <a:spAutoFit/>
          </a:bodyPr>
          <a:lstStyle/>
          <a:p>
            <a:r>
              <a:rPr lang="en-US" altLang="ja-JP" sz="1600" dirty="0" smtClean="0"/>
              <a:t>1.</a:t>
            </a:r>
            <a:r>
              <a:rPr lang="ja-JP" altLang="en-US" sz="1600" dirty="0" smtClean="0"/>
              <a:t> </a:t>
            </a:r>
            <a:r>
              <a:rPr lang="ja-JP" altLang="en-US" sz="1600" dirty="0"/>
              <a:t>ガボール変換</a:t>
            </a:r>
          </a:p>
        </p:txBody>
      </p:sp>
      <p:sp>
        <p:nvSpPr>
          <p:cNvPr id="38" name="テキスト ボックス 66"/>
          <p:cNvSpPr txBox="1">
            <a:spLocks noChangeArrowheads="1"/>
          </p:cNvSpPr>
          <p:nvPr/>
        </p:nvSpPr>
        <p:spPr bwMode="auto">
          <a:xfrm>
            <a:off x="2116128" y="4172102"/>
            <a:ext cx="1651948" cy="338554"/>
          </a:xfrm>
          <a:prstGeom prst="rect">
            <a:avLst/>
          </a:prstGeom>
          <a:solidFill>
            <a:schemeClr val="bg1"/>
          </a:solidFill>
          <a:ln w="9525">
            <a:noFill/>
            <a:miter lim="800000"/>
            <a:headEnd/>
            <a:tailEnd/>
          </a:ln>
        </p:spPr>
        <p:txBody>
          <a:bodyPr wrap="square" anchor="ctr" anchorCtr="1">
            <a:spAutoFit/>
          </a:bodyPr>
          <a:lstStyle/>
          <a:p>
            <a:r>
              <a:rPr lang="en-US" altLang="ja-JP" sz="1600" dirty="0" smtClean="0"/>
              <a:t>1.</a:t>
            </a:r>
            <a:r>
              <a:rPr lang="ja-JP" altLang="en-US" sz="1600" dirty="0" smtClean="0"/>
              <a:t> </a:t>
            </a:r>
            <a:r>
              <a:rPr lang="ja-JP" altLang="en-US" sz="1600" dirty="0"/>
              <a:t>ガボール変換</a:t>
            </a:r>
          </a:p>
        </p:txBody>
      </p:sp>
      <p:sp>
        <p:nvSpPr>
          <p:cNvPr id="40" name="テキスト ボックス 66"/>
          <p:cNvSpPr txBox="1">
            <a:spLocks noChangeArrowheads="1"/>
          </p:cNvSpPr>
          <p:nvPr/>
        </p:nvSpPr>
        <p:spPr bwMode="auto">
          <a:xfrm>
            <a:off x="6393714" y="6090842"/>
            <a:ext cx="1321558" cy="338554"/>
          </a:xfrm>
          <a:prstGeom prst="rect">
            <a:avLst/>
          </a:prstGeom>
          <a:solidFill>
            <a:schemeClr val="bg1"/>
          </a:solidFill>
          <a:ln w="9525">
            <a:noFill/>
            <a:miter lim="800000"/>
            <a:headEnd/>
            <a:tailEnd/>
          </a:ln>
        </p:spPr>
        <p:txBody>
          <a:bodyPr wrap="square" anchor="ctr" anchorCtr="1">
            <a:spAutoFit/>
          </a:bodyPr>
          <a:lstStyle/>
          <a:p>
            <a:r>
              <a:rPr lang="en-US" altLang="ja-JP" sz="1600" dirty="0" smtClean="0"/>
              <a:t>2.</a:t>
            </a:r>
            <a:r>
              <a:rPr lang="ja-JP" altLang="en-US" sz="1600" dirty="0" smtClean="0"/>
              <a:t> 相関係数</a:t>
            </a:r>
            <a:endParaRPr lang="ja-JP" altLang="en-US" sz="1600" dirty="0"/>
          </a:p>
        </p:txBody>
      </p:sp>
      <p:sp>
        <p:nvSpPr>
          <p:cNvPr id="41" name="テキスト ボックス 66"/>
          <p:cNvSpPr txBox="1">
            <a:spLocks noChangeArrowheads="1"/>
          </p:cNvSpPr>
          <p:nvPr/>
        </p:nvSpPr>
        <p:spPr bwMode="auto">
          <a:xfrm>
            <a:off x="6390674" y="4172102"/>
            <a:ext cx="1321558" cy="338554"/>
          </a:xfrm>
          <a:prstGeom prst="rect">
            <a:avLst/>
          </a:prstGeom>
          <a:solidFill>
            <a:schemeClr val="bg1"/>
          </a:solidFill>
          <a:ln w="9525">
            <a:noFill/>
            <a:miter lim="800000"/>
            <a:headEnd/>
            <a:tailEnd/>
          </a:ln>
        </p:spPr>
        <p:txBody>
          <a:bodyPr wrap="square" anchor="ctr" anchorCtr="1">
            <a:spAutoFit/>
          </a:bodyPr>
          <a:lstStyle/>
          <a:p>
            <a:r>
              <a:rPr lang="en-US" altLang="ja-JP" sz="1600" dirty="0" smtClean="0"/>
              <a:t>2.</a:t>
            </a:r>
            <a:r>
              <a:rPr lang="ja-JP" altLang="en-US" sz="1600" dirty="0" smtClean="0"/>
              <a:t> 相関係数</a:t>
            </a:r>
            <a:endParaRPr lang="ja-JP" altLang="en-US" sz="1600" dirty="0"/>
          </a:p>
        </p:txBody>
      </p:sp>
      <p:grpSp>
        <p:nvGrpSpPr>
          <p:cNvPr id="42" name="グループ化 41"/>
          <p:cNvGrpSpPr/>
          <p:nvPr/>
        </p:nvGrpSpPr>
        <p:grpSpPr>
          <a:xfrm>
            <a:off x="4000496" y="4100664"/>
            <a:ext cx="1000132" cy="1214446"/>
            <a:chOff x="3929058" y="3857628"/>
            <a:chExt cx="1071570" cy="1214446"/>
          </a:xfrm>
        </p:grpSpPr>
        <p:sp>
          <p:nvSpPr>
            <p:cNvPr id="36" name="左右矢印吹き出し 35"/>
            <p:cNvSpPr/>
            <p:nvPr/>
          </p:nvSpPr>
          <p:spPr bwMode="auto">
            <a:xfrm rot="16200000">
              <a:off x="3857620" y="3929066"/>
              <a:ext cx="1214446" cy="1071570"/>
            </a:xfrm>
            <a:prstGeom prst="leftRightArrowCallout">
              <a:avLst>
                <a:gd name="adj1" fmla="val 57127"/>
                <a:gd name="adj2" fmla="val 42381"/>
                <a:gd name="adj3" fmla="val 17190"/>
                <a:gd name="adj4" fmla="val 54024"/>
              </a:avLst>
            </a:prstGeom>
            <a:solidFill>
              <a:schemeClr val="accent3">
                <a:lumMod val="40000"/>
                <a:lumOff val="60000"/>
              </a:schemeClr>
            </a:solidFill>
            <a:ln w="12700">
              <a:noFill/>
              <a:prstDash val="solid"/>
            </a:ln>
          </p:spPr>
          <p:style>
            <a:lnRef idx="2">
              <a:schemeClr val="accent5"/>
            </a:lnRef>
            <a:fillRef idx="1">
              <a:schemeClr val="lt1"/>
            </a:fillRef>
            <a:effectRef idx="0">
              <a:schemeClr val="accent5"/>
            </a:effectRef>
            <a:fontRef idx="minor">
              <a:schemeClr val="dk1"/>
            </a:fontRef>
          </p:style>
          <p:txBody>
            <a:bodyPr lIns="180000" tIns="36000" bIns="36000" rtlCol="0" anchor="ctr"/>
            <a:lstStyle/>
            <a:p>
              <a:pPr algn="ctr" eaLnBrk="1" hangingPunct="1"/>
              <a:endParaRPr kumimoji="1" lang="ja-JP" altLang="en-US" dirty="0" smtClean="0"/>
            </a:p>
          </p:txBody>
        </p:sp>
        <p:graphicFrame>
          <p:nvGraphicFramePr>
            <p:cNvPr id="30" name="グラフ 29"/>
            <p:cNvGraphicFramePr/>
            <p:nvPr>
              <p:extLst>
                <p:ext uri="{D42A27DB-BD31-4B8C-83A1-F6EECF244321}">
                  <p14:modId xmlns:p14="http://schemas.microsoft.com/office/powerpoint/2010/main" val="2961982576"/>
                </p:ext>
              </p:extLst>
            </p:nvPr>
          </p:nvGraphicFramePr>
          <p:xfrm>
            <a:off x="4005599" y="4214818"/>
            <a:ext cx="959925" cy="454888"/>
          </p:xfrm>
          <a:graphic>
            <a:graphicData uri="http://schemas.openxmlformats.org/drawingml/2006/chart">
              <c:chart xmlns:c="http://schemas.openxmlformats.org/drawingml/2006/chart" xmlns:r="http://schemas.openxmlformats.org/officeDocument/2006/relationships" r:id="rId11"/>
            </a:graphicData>
          </a:graphic>
        </p:graphicFrame>
        <p:sp>
          <p:nvSpPr>
            <p:cNvPr id="31" name="テキスト ボックス 66"/>
            <p:cNvSpPr txBox="1">
              <a:spLocks noChangeArrowheads="1"/>
            </p:cNvSpPr>
            <p:nvPr/>
          </p:nvSpPr>
          <p:spPr bwMode="auto">
            <a:xfrm>
              <a:off x="4082139" y="4572008"/>
              <a:ext cx="765407" cy="307777"/>
            </a:xfrm>
            <a:prstGeom prst="rect">
              <a:avLst/>
            </a:prstGeom>
            <a:noFill/>
            <a:ln w="9525">
              <a:noFill/>
              <a:miter lim="800000"/>
              <a:headEnd/>
              <a:tailEnd/>
            </a:ln>
          </p:spPr>
          <p:txBody>
            <a:bodyPr wrap="square" anchor="ctr" anchorCtr="1">
              <a:spAutoFit/>
            </a:bodyPr>
            <a:lstStyle/>
            <a:p>
              <a:pPr algn="ctr">
                <a:defRPr/>
              </a:pPr>
              <a:r>
                <a:rPr lang="en-US" altLang="ja-JP" sz="1400" dirty="0">
                  <a:latin typeface="+mj-lt"/>
                </a:rPr>
                <a:t>PSF</a:t>
              </a:r>
              <a:endParaRPr lang="ja-JP" altLang="en-US" sz="1200" dirty="0">
                <a:latin typeface="+mj-lt"/>
              </a:endParaRPr>
            </a:p>
          </p:txBody>
        </p:sp>
      </p:grpSp>
      <p:sp>
        <p:nvSpPr>
          <p:cNvPr id="50" name="テキスト ボックス 49"/>
          <p:cNvSpPr txBox="1"/>
          <p:nvPr/>
        </p:nvSpPr>
        <p:spPr>
          <a:xfrm>
            <a:off x="3929058" y="4172102"/>
            <a:ext cx="1143008" cy="307777"/>
          </a:xfrm>
          <a:prstGeom prst="rect">
            <a:avLst/>
          </a:prstGeom>
          <a:noFill/>
        </p:spPr>
        <p:txBody>
          <a:bodyPr wrap="square" rtlCol="0">
            <a:spAutoFit/>
          </a:bodyPr>
          <a:lstStyle/>
          <a:p>
            <a:pPr algn="ctr"/>
            <a:r>
              <a:rPr kumimoji="1" lang="ja-JP" altLang="en-US" sz="1400" dirty="0" smtClean="0"/>
              <a:t>周波数解析</a:t>
            </a:r>
            <a:endParaRPr kumimoji="1" lang="ja-JP" altLang="en-US" sz="1400"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Graphic spid="5" grpId="1">
        <p:bldAsOne/>
      </p:bldGraphic>
      <p:bldP spid="33" grpId="0" animBg="1"/>
      <p:bldP spid="37" grpId="0" animBg="1"/>
      <p:bldGraphic spid="23" grpId="1">
        <p:bldAsOne/>
      </p:bldGraphic>
      <p:bldP spid="34" grpId="0" animBg="1"/>
      <p:bldP spid="21" grpId="0" animBg="1"/>
      <p:bldP spid="22" grpId="0" animBg="1"/>
      <p:bldP spid="35" grpId="0" animBg="1"/>
      <p:bldP spid="38" grpId="0" animBg="1"/>
      <p:bldP spid="40" grpId="0" animBg="1"/>
      <p:bldP spid="41" grpId="0" animBg="1"/>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title"/>
          </p:nvPr>
        </p:nvSpPr>
        <p:spPr/>
        <p:txBody>
          <a:bodyPr/>
          <a:lstStyle/>
          <a:p>
            <a:pPr eaLnBrk="1" hangingPunct="1"/>
            <a:r>
              <a:rPr lang="ja-JP" altLang="en-US" dirty="0" smtClean="0"/>
              <a:t>リンギング検出器の評価</a:t>
            </a:r>
            <a:r>
              <a:rPr lang="en-US" altLang="ja-JP" dirty="0" smtClean="0"/>
              <a:t>(1/2)</a:t>
            </a:r>
            <a:endParaRPr lang="ja-JP" altLang="en-US" dirty="0" smtClean="0"/>
          </a:p>
        </p:txBody>
      </p:sp>
      <p:sp>
        <p:nvSpPr>
          <p:cNvPr id="2052" name="コンテンツ プレースホルダ 2"/>
          <p:cNvSpPr>
            <a:spLocks noGrp="1"/>
          </p:cNvSpPr>
          <p:nvPr>
            <p:ph idx="1"/>
          </p:nvPr>
        </p:nvSpPr>
        <p:spPr/>
        <p:txBody>
          <a:bodyPr/>
          <a:lstStyle/>
          <a:p>
            <a:pPr eaLnBrk="1" hangingPunct="1"/>
            <a:r>
              <a:rPr lang="ja-JP" altLang="en-US" dirty="0" smtClean="0"/>
              <a:t>目的</a:t>
            </a:r>
            <a:endParaRPr lang="en-US" altLang="ja-JP" dirty="0" smtClean="0"/>
          </a:p>
          <a:p>
            <a:pPr lvl="1" eaLnBrk="1" hangingPunct="1"/>
            <a:r>
              <a:rPr lang="ja-JP" altLang="en-US" dirty="0" smtClean="0"/>
              <a:t>リンギング検出器の反応精度の確認</a:t>
            </a:r>
            <a:endParaRPr lang="en-US" altLang="ja-JP" dirty="0" smtClean="0"/>
          </a:p>
          <a:p>
            <a:pPr lvl="2" eaLnBrk="1" hangingPunct="1"/>
            <a:r>
              <a:rPr lang="ja-JP" altLang="en-US" dirty="0" smtClean="0"/>
              <a:t>非常に小さい強度のリンギングにも反応するか？</a:t>
            </a:r>
            <a:endParaRPr lang="en-US" altLang="ja-JP" dirty="0" smtClean="0"/>
          </a:p>
          <a:p>
            <a:pPr eaLnBrk="1" hangingPunct="1"/>
            <a:r>
              <a:rPr lang="ja-JP" altLang="en-US" dirty="0" smtClean="0"/>
              <a:t>方法 </a:t>
            </a:r>
            <a:endParaRPr lang="en-US" altLang="ja-JP" dirty="0" smtClean="0"/>
          </a:p>
          <a:p>
            <a:pPr lvl="1" eaLnBrk="1" hangingPunct="1"/>
            <a:r>
              <a:rPr lang="ja-JP" altLang="en-US" dirty="0" smtClean="0"/>
              <a:t>リンギングを持つ合成画像にリンギング検出器を適用</a:t>
            </a:r>
            <a:endParaRPr lang="en-US" altLang="ja-JP" dirty="0" smtClean="0"/>
          </a:p>
        </p:txBody>
      </p:sp>
      <p:sp>
        <p:nvSpPr>
          <p:cNvPr id="2054" name="テキスト ボックス 4"/>
          <p:cNvSpPr txBox="1">
            <a:spLocks noChangeArrowheads="1"/>
          </p:cNvSpPr>
          <p:nvPr/>
        </p:nvSpPr>
        <p:spPr bwMode="auto">
          <a:xfrm>
            <a:off x="575296" y="5580529"/>
            <a:ext cx="1819729" cy="338554"/>
          </a:xfrm>
          <a:prstGeom prst="rect">
            <a:avLst/>
          </a:prstGeom>
          <a:noFill/>
          <a:ln w="9525">
            <a:noFill/>
            <a:miter lim="800000"/>
            <a:headEnd/>
            <a:tailEnd/>
          </a:ln>
        </p:spPr>
        <p:txBody>
          <a:bodyPr wrap="none">
            <a:spAutoFit/>
          </a:bodyPr>
          <a:lstStyle/>
          <a:p>
            <a:r>
              <a:rPr lang="ja-JP" altLang="en-US" sz="1600" dirty="0"/>
              <a:t>使用</a:t>
            </a:r>
            <a:r>
              <a:rPr lang="ja-JP" altLang="en-US" sz="1600" dirty="0" smtClean="0"/>
              <a:t>した画像</a:t>
            </a:r>
            <a:r>
              <a:rPr lang="en-US" altLang="ja-JP" sz="1600" dirty="0" smtClean="0"/>
              <a:t>(8bit)</a:t>
            </a:r>
            <a:endParaRPr lang="ja-JP" altLang="en-US" dirty="0"/>
          </a:p>
        </p:txBody>
      </p:sp>
      <p:sp>
        <p:nvSpPr>
          <p:cNvPr id="2" name="日付プレースホルダー 1"/>
          <p:cNvSpPr>
            <a:spLocks noGrp="1"/>
          </p:cNvSpPr>
          <p:nvPr>
            <p:ph type="dt" sz="half" idx="10"/>
          </p:nvPr>
        </p:nvSpPr>
        <p:spPr/>
        <p:txBody>
          <a:bodyPr/>
          <a:lstStyle/>
          <a:p>
            <a:pPr>
              <a:defRPr/>
            </a:pPr>
            <a:fld id="{31E3DEFF-77DB-4FFB-B97D-1DA5C8207D7A}" type="datetime1">
              <a:rPr lang="ja-JP" altLang="en-US" smtClean="0"/>
              <a:pPr>
                <a:defRPr/>
              </a:pPr>
              <a:t>2012/7/4</a:t>
            </a:fld>
            <a:endParaRPr lang="en-US" altLang="ja-JP"/>
          </a:p>
        </p:txBody>
      </p:sp>
      <p:sp>
        <p:nvSpPr>
          <p:cNvPr id="3" name="フッター プレースホルダー 2"/>
          <p:cNvSpPr>
            <a:spLocks noGrp="1"/>
          </p:cNvSpPr>
          <p:nvPr>
            <p:ph type="ftr" sz="quarter" idx="11"/>
          </p:nvPr>
        </p:nvSpPr>
        <p:spPr/>
        <p:txBody>
          <a:bodyPr/>
          <a:lstStyle/>
          <a:p>
            <a:pPr>
              <a:defRPr/>
            </a:pPr>
            <a:r>
              <a:rPr lang="en-US" altLang="ja-JP" smtClean="0"/>
              <a:t>MIRU2010 OS11-3</a:t>
            </a:r>
            <a:endParaRPr lang="en-US" altLang="ja-JP"/>
          </a:p>
        </p:txBody>
      </p:sp>
      <p:sp>
        <p:nvSpPr>
          <p:cNvPr id="4" name="スライド番号プレースホルダー 3"/>
          <p:cNvSpPr>
            <a:spLocks noGrp="1"/>
          </p:cNvSpPr>
          <p:nvPr>
            <p:ph type="sldNum" sz="quarter" idx="12"/>
          </p:nvPr>
        </p:nvSpPr>
        <p:spPr/>
        <p:txBody>
          <a:bodyPr/>
          <a:lstStyle/>
          <a:p>
            <a:pPr>
              <a:defRPr/>
            </a:pPr>
            <a:fld id="{80E9A165-6B1D-465E-81F2-0B63A639D03F}" type="slidenum">
              <a:rPr lang="en-US" altLang="ja-JP" smtClean="0"/>
              <a:pPr>
                <a:defRPr/>
              </a:pPr>
              <a:t>9</a:t>
            </a:fld>
            <a:endParaRPr lang="en-US" altLang="ja-JP"/>
          </a:p>
        </p:txBody>
      </p:sp>
      <p:sp>
        <p:nvSpPr>
          <p:cNvPr id="13" name="Text Box 8"/>
          <p:cNvSpPr txBox="1">
            <a:spLocks noChangeArrowheads="1"/>
          </p:cNvSpPr>
          <p:nvPr/>
        </p:nvSpPr>
        <p:spPr bwMode="auto">
          <a:xfrm>
            <a:off x="5707452" y="4459901"/>
            <a:ext cx="441146" cy="400110"/>
          </a:xfrm>
          <a:prstGeom prst="rect">
            <a:avLst/>
          </a:prstGeom>
          <a:noFill/>
          <a:ln w="9525">
            <a:noFill/>
            <a:miter lim="800000"/>
            <a:headEnd/>
            <a:tailEnd/>
          </a:ln>
        </p:spPr>
        <p:txBody>
          <a:bodyPr wrap="none">
            <a:spAutoFit/>
          </a:bodyPr>
          <a:lstStyle/>
          <a:p>
            <a:pPr eaLnBrk="1" hangingPunct="1"/>
            <a:r>
              <a:rPr kumimoji="1" lang="ja-JP" altLang="en-US" sz="2000" dirty="0"/>
              <a:t>＝</a:t>
            </a:r>
          </a:p>
        </p:txBody>
      </p:sp>
      <p:sp>
        <p:nvSpPr>
          <p:cNvPr id="14" name="Text Box 12"/>
          <p:cNvSpPr txBox="1">
            <a:spLocks noChangeArrowheads="1"/>
          </p:cNvSpPr>
          <p:nvPr/>
        </p:nvSpPr>
        <p:spPr bwMode="auto">
          <a:xfrm>
            <a:off x="2555776" y="4427963"/>
            <a:ext cx="364202" cy="461665"/>
          </a:xfrm>
          <a:prstGeom prst="rect">
            <a:avLst/>
          </a:prstGeom>
          <a:noFill/>
          <a:ln w="9525">
            <a:noFill/>
            <a:miter lim="800000"/>
            <a:headEnd/>
            <a:tailEnd/>
          </a:ln>
        </p:spPr>
        <p:txBody>
          <a:bodyPr wrap="none">
            <a:spAutoFit/>
          </a:bodyPr>
          <a:lstStyle/>
          <a:p>
            <a:pPr eaLnBrk="1" hangingPunct="1"/>
            <a:r>
              <a:rPr kumimoji="1" lang="en-US" altLang="ja-JP" sz="2400" dirty="0"/>
              <a:t>+</a:t>
            </a:r>
          </a:p>
        </p:txBody>
      </p:sp>
      <p:pic>
        <p:nvPicPr>
          <p:cNvPr id="123913" name="Picture 9"/>
          <p:cNvPicPr>
            <a:picLocks noChangeAspect="1" noChangeArrowheads="1"/>
          </p:cNvPicPr>
          <p:nvPr/>
        </p:nvPicPr>
        <p:blipFill>
          <a:blip r:embed="rId3" cstate="print"/>
          <a:srcRect/>
          <a:stretch>
            <a:fillRect/>
          </a:stretch>
        </p:blipFill>
        <p:spPr bwMode="auto">
          <a:xfrm>
            <a:off x="323528" y="3864307"/>
            <a:ext cx="2232000" cy="1488000"/>
          </a:xfrm>
          <a:prstGeom prst="rect">
            <a:avLst/>
          </a:prstGeom>
          <a:noFill/>
          <a:ln w="12700">
            <a:solidFill>
              <a:schemeClr val="tx1"/>
            </a:solidFill>
            <a:miter lim="800000"/>
            <a:headEnd/>
            <a:tailEnd/>
          </a:ln>
        </p:spPr>
      </p:pic>
      <p:sp>
        <p:nvSpPr>
          <p:cNvPr id="24" name="テキスト ボックス 4"/>
          <p:cNvSpPr txBox="1">
            <a:spLocks noChangeArrowheads="1"/>
          </p:cNvSpPr>
          <p:nvPr/>
        </p:nvSpPr>
        <p:spPr bwMode="auto">
          <a:xfrm>
            <a:off x="3501423" y="5580529"/>
            <a:ext cx="2114681" cy="584775"/>
          </a:xfrm>
          <a:prstGeom prst="rect">
            <a:avLst/>
          </a:prstGeom>
          <a:noFill/>
          <a:ln w="9525">
            <a:noFill/>
            <a:miter lim="800000"/>
            <a:headEnd/>
            <a:tailEnd/>
          </a:ln>
        </p:spPr>
        <p:txBody>
          <a:bodyPr wrap="none">
            <a:spAutoFit/>
          </a:bodyPr>
          <a:lstStyle/>
          <a:p>
            <a:pPr algn="ctr"/>
            <a:r>
              <a:rPr lang="ja-JP" altLang="en-US" sz="1600" dirty="0" smtClean="0"/>
              <a:t>様々な方向・周波数の</a:t>
            </a:r>
            <a:endParaRPr lang="en-US" altLang="ja-JP" sz="1600" dirty="0" smtClean="0"/>
          </a:p>
          <a:p>
            <a:pPr algn="ctr"/>
            <a:r>
              <a:rPr lang="ja-JP" altLang="en-US" sz="1600" dirty="0" smtClean="0"/>
              <a:t>誤成分</a:t>
            </a:r>
            <a:endParaRPr lang="ja-JP" altLang="en-US" dirty="0"/>
          </a:p>
        </p:txBody>
      </p:sp>
      <p:sp>
        <p:nvSpPr>
          <p:cNvPr id="25" name="テキスト ボックス 4"/>
          <p:cNvSpPr txBox="1">
            <a:spLocks noChangeArrowheads="1"/>
          </p:cNvSpPr>
          <p:nvPr/>
        </p:nvSpPr>
        <p:spPr bwMode="auto">
          <a:xfrm>
            <a:off x="6263488" y="5580529"/>
            <a:ext cx="2484976" cy="338554"/>
          </a:xfrm>
          <a:prstGeom prst="rect">
            <a:avLst/>
          </a:prstGeom>
          <a:noFill/>
          <a:ln w="9525">
            <a:noFill/>
            <a:miter lim="800000"/>
            <a:headEnd/>
            <a:tailEnd/>
          </a:ln>
        </p:spPr>
        <p:txBody>
          <a:bodyPr wrap="none">
            <a:spAutoFit/>
          </a:bodyPr>
          <a:lstStyle/>
          <a:p>
            <a:r>
              <a:rPr lang="ja-JP" altLang="en-US" sz="1600" dirty="0" smtClean="0"/>
              <a:t>リンギングを持つ合成画像</a:t>
            </a:r>
            <a:endParaRPr lang="ja-JP" altLang="en-US" sz="1600" dirty="0"/>
          </a:p>
        </p:txBody>
      </p:sp>
      <p:sp>
        <p:nvSpPr>
          <p:cNvPr id="6" name="テキスト ボックス 5"/>
          <p:cNvSpPr txBox="1"/>
          <p:nvPr/>
        </p:nvSpPr>
        <p:spPr>
          <a:xfrm>
            <a:off x="2843808" y="4368363"/>
            <a:ext cx="343364" cy="523220"/>
          </a:xfrm>
          <a:prstGeom prst="rect">
            <a:avLst/>
          </a:prstGeom>
          <a:noFill/>
        </p:spPr>
        <p:txBody>
          <a:bodyPr wrap="none" rtlCol="0">
            <a:spAutoFit/>
          </a:bodyPr>
          <a:lstStyle/>
          <a:p>
            <a:r>
              <a:rPr kumimoji="1" lang="en-US" altLang="ja-JP" sz="2800" i="1" dirty="0" smtClean="0">
                <a:latin typeface="Times New Roman" pitchFamily="18" charset="0"/>
                <a:cs typeface="Times New Roman" pitchFamily="18" charset="0"/>
              </a:rPr>
              <a:t>k</a:t>
            </a:r>
            <a:endParaRPr kumimoji="1" lang="ja-JP" altLang="en-US" i="1" dirty="0">
              <a:latin typeface="Times New Roman" pitchFamily="18" charset="0"/>
              <a:cs typeface="Times New Roman" pitchFamily="18" charset="0"/>
            </a:endParaRPr>
          </a:p>
        </p:txBody>
      </p:sp>
      <p:pic>
        <p:nvPicPr>
          <p:cNvPr id="136197" name="Picture 5" descr="\\iris\home\inoshita\work\matlab\2dimention\for_accv\1_error01.png"/>
          <p:cNvPicPr>
            <a:picLocks noChangeAspect="1" noChangeArrowheads="1"/>
          </p:cNvPicPr>
          <p:nvPr/>
        </p:nvPicPr>
        <p:blipFill>
          <a:blip r:embed="rId4" cstate="print"/>
          <a:srcRect/>
          <a:stretch>
            <a:fillRect/>
          </a:stretch>
        </p:blipFill>
        <p:spPr bwMode="auto">
          <a:xfrm>
            <a:off x="3475452" y="3648283"/>
            <a:ext cx="2232000" cy="1488000"/>
          </a:xfrm>
          <a:prstGeom prst="rect">
            <a:avLst/>
          </a:prstGeom>
          <a:noFill/>
          <a:ln w="12700">
            <a:solidFill>
              <a:schemeClr val="tx1"/>
            </a:solidFill>
          </a:ln>
        </p:spPr>
      </p:pic>
      <p:pic>
        <p:nvPicPr>
          <p:cNvPr id="136198" name="Picture 6" descr="\\iris\home\inoshita\work\matlab\2dimention\for_accv\1_image01.png"/>
          <p:cNvPicPr>
            <a:picLocks noChangeAspect="1" noChangeArrowheads="1"/>
          </p:cNvPicPr>
          <p:nvPr/>
        </p:nvPicPr>
        <p:blipFill>
          <a:blip r:embed="rId5" cstate="print"/>
          <a:srcRect/>
          <a:stretch>
            <a:fillRect/>
          </a:stretch>
        </p:blipFill>
        <p:spPr bwMode="auto">
          <a:xfrm>
            <a:off x="6571548" y="3648283"/>
            <a:ext cx="2232000" cy="1488000"/>
          </a:xfrm>
          <a:prstGeom prst="rect">
            <a:avLst/>
          </a:prstGeom>
          <a:noFill/>
          <a:ln w="12700">
            <a:solidFill>
              <a:schemeClr val="tx1"/>
            </a:solidFill>
          </a:ln>
        </p:spPr>
      </p:pic>
      <p:pic>
        <p:nvPicPr>
          <p:cNvPr id="136195" name="Picture 3" descr="\\iris\home\inoshita\work\matlab\2dimention\for_accv\0_error04.png"/>
          <p:cNvPicPr>
            <a:picLocks noChangeAspect="1" noChangeArrowheads="1"/>
          </p:cNvPicPr>
          <p:nvPr/>
        </p:nvPicPr>
        <p:blipFill>
          <a:blip r:embed="rId6" cstate="print"/>
          <a:srcRect/>
          <a:stretch>
            <a:fillRect/>
          </a:stretch>
        </p:blipFill>
        <p:spPr bwMode="auto">
          <a:xfrm>
            <a:off x="3331436" y="3792299"/>
            <a:ext cx="2232000" cy="1488000"/>
          </a:xfrm>
          <a:prstGeom prst="rect">
            <a:avLst/>
          </a:prstGeom>
          <a:noFill/>
          <a:ln w="12700">
            <a:solidFill>
              <a:schemeClr val="tx1"/>
            </a:solidFill>
          </a:ln>
        </p:spPr>
      </p:pic>
      <p:pic>
        <p:nvPicPr>
          <p:cNvPr id="136196" name="Picture 4" descr="\\iris\home\inoshita\work\matlab\2dimention\for_accv\0_image04.png"/>
          <p:cNvPicPr>
            <a:picLocks noChangeAspect="1" noChangeArrowheads="1"/>
          </p:cNvPicPr>
          <p:nvPr/>
        </p:nvPicPr>
        <p:blipFill>
          <a:blip r:embed="rId7" cstate="print"/>
          <a:srcRect/>
          <a:stretch>
            <a:fillRect/>
          </a:stretch>
        </p:blipFill>
        <p:spPr bwMode="auto">
          <a:xfrm>
            <a:off x="6355524" y="3792299"/>
            <a:ext cx="2232000" cy="1488000"/>
          </a:xfrm>
          <a:prstGeom prst="rect">
            <a:avLst/>
          </a:prstGeom>
          <a:noFill/>
          <a:ln w="12700">
            <a:solidFill>
              <a:schemeClr val="tx1"/>
            </a:solidFill>
          </a:ln>
        </p:spPr>
      </p:pic>
      <p:pic>
        <p:nvPicPr>
          <p:cNvPr id="136193" name="Picture 1" descr="\\iris\home\inoshita\work\matlab\2dimention\for_accv\6_error01.png"/>
          <p:cNvPicPr>
            <a:picLocks noChangeAspect="1" noChangeArrowheads="1"/>
          </p:cNvPicPr>
          <p:nvPr/>
        </p:nvPicPr>
        <p:blipFill>
          <a:blip r:embed="rId8" cstate="print"/>
          <a:srcRect/>
          <a:stretch>
            <a:fillRect/>
          </a:stretch>
        </p:blipFill>
        <p:spPr bwMode="auto">
          <a:xfrm>
            <a:off x="3187419" y="3936314"/>
            <a:ext cx="2232000" cy="1488000"/>
          </a:xfrm>
          <a:prstGeom prst="rect">
            <a:avLst/>
          </a:prstGeom>
          <a:noFill/>
          <a:ln w="12700">
            <a:solidFill>
              <a:schemeClr val="tx1"/>
            </a:solidFill>
          </a:ln>
        </p:spPr>
      </p:pic>
      <p:pic>
        <p:nvPicPr>
          <p:cNvPr id="136194" name="Picture 2" descr="\\iris\home\inoshita\work\matlab\2dimention\for_accv\6_image01.png"/>
          <p:cNvPicPr>
            <a:picLocks noChangeAspect="1" noChangeArrowheads="1"/>
          </p:cNvPicPr>
          <p:nvPr/>
        </p:nvPicPr>
        <p:blipFill>
          <a:blip r:embed="rId9" cstate="print"/>
          <a:srcRect/>
          <a:stretch>
            <a:fillRect/>
          </a:stretch>
        </p:blipFill>
        <p:spPr bwMode="auto">
          <a:xfrm>
            <a:off x="6139499" y="3936314"/>
            <a:ext cx="2232000" cy="1488000"/>
          </a:xfrm>
          <a:prstGeom prst="rect">
            <a:avLst/>
          </a:prstGeom>
          <a:noFill/>
          <a:ln w="12700">
            <a:solidFill>
              <a:schemeClr val="tx1"/>
            </a:solidFill>
          </a:ln>
        </p:spPr>
      </p:pic>
    </p:spTree>
  </p:cSld>
  <p:clrMapOvr>
    <a:masterClrMapping/>
  </p:clrMapOvr>
  <p:transition>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3"/>
</p:tagLst>
</file>

<file path=ppt/theme/theme1.xml><?xml version="1.0" encoding="utf-8"?>
<a:theme xmlns:a="http://schemas.openxmlformats.org/drawingml/2006/main" name="s-cool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ool16">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rgbClr val="FF0000"/>
          </a:solidFill>
          <a:prstDash val="solid"/>
        </a:ln>
      </a:spPr>
      <a:bodyPr lIns="180000" tIns="36000" bIns="36000" anchor="ctr"/>
      <a:lstStyle>
        <a:defPPr algn="ctr" eaLnBrk="1" hangingPunct="1">
          <a:defRPr kumimoji="1" dirty="0" smtClean="0"/>
        </a:defPPr>
      </a:lstStyle>
      <a:style>
        <a:lnRef idx="2">
          <a:schemeClr val="accent5"/>
        </a:lnRef>
        <a:fillRef idx="1">
          <a:schemeClr val="lt1"/>
        </a:fillRef>
        <a:effectRef idx="0">
          <a:schemeClr val="accent5"/>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cool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ool1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ool1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ool1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ool1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ool1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ool1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ool1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ool1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ool1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ool1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ool1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10426</TotalTime>
  <Words>1409</Words>
  <Application>Microsoft Office PowerPoint</Application>
  <PresentationFormat>画面に合わせる (4:3)</PresentationFormat>
  <Paragraphs>412</Paragraphs>
  <Slides>21</Slides>
  <Notes>21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21</vt:i4>
      </vt:variant>
    </vt:vector>
  </HeadingPairs>
  <TitlesOfParts>
    <vt:vector size="23" baseType="lpstr">
      <vt:lpstr>s-cool16</vt:lpstr>
      <vt:lpstr>ビットマップ イメージ</vt:lpstr>
      <vt:lpstr>ぶれ画像復元のための リンギング検出器</vt:lpstr>
      <vt:lpstr>研究背景</vt:lpstr>
      <vt:lpstr>リンギングの発生原因</vt:lpstr>
      <vt:lpstr>従来研究: リンギングを抑制するぶれ画像復元手法</vt:lpstr>
      <vt:lpstr>従来研究: リンギングを評価する手法</vt:lpstr>
      <vt:lpstr>提案手法</vt:lpstr>
      <vt:lpstr>リンギング検出器の設計(1/2)</vt:lpstr>
      <vt:lpstr>リンギング検出器の設計(2/2)</vt:lpstr>
      <vt:lpstr>リンギング検出器の評価(1/2)</vt:lpstr>
      <vt:lpstr>リンギング検出器の評価(2/2)</vt:lpstr>
      <vt:lpstr>自然画像に対するリンギング検出器(1/2)</vt:lpstr>
      <vt:lpstr>自然画像に対するリンギング検出器(2/2)</vt:lpstr>
      <vt:lpstr>応用: リンギング検出器を用いたぶれ画像復元</vt:lpstr>
      <vt:lpstr>リンギング検出器を用いたぶれ画像復元の流れ</vt:lpstr>
      <vt:lpstr>合成画像によるぶれ画像復元実験</vt:lpstr>
      <vt:lpstr>実験結果</vt:lpstr>
      <vt:lpstr>実画像での復元実験</vt:lpstr>
      <vt:lpstr>リンギング検出器の限界</vt:lpstr>
      <vt:lpstr>まとめ</vt:lpstr>
      <vt:lpstr>ご清聴 ありがとうございました</vt:lpstr>
      <vt:lpstr>研究のまとめ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ぶれ画像復元のための リンギング検出オペレータの提案</dc:title>
  <dc:creator>神目</dc:creator>
  <cp:lastModifiedBy>inoshita</cp:lastModifiedBy>
  <cp:revision>845</cp:revision>
  <dcterms:created xsi:type="dcterms:W3CDTF">2010-02-13T05:00:21Z</dcterms:created>
  <dcterms:modified xsi:type="dcterms:W3CDTF">2012-07-04T07:17:56Z</dcterms:modified>
</cp:coreProperties>
</file>